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2" r:id="rId2"/>
    <p:sldId id="599" r:id="rId3"/>
    <p:sldId id="555" r:id="rId4"/>
    <p:sldId id="514" r:id="rId5"/>
    <p:sldId id="544" r:id="rId6"/>
    <p:sldId id="528" r:id="rId7"/>
    <p:sldId id="581" r:id="rId8"/>
    <p:sldId id="580" r:id="rId9"/>
    <p:sldId id="530" r:id="rId10"/>
    <p:sldId id="586" r:id="rId11"/>
    <p:sldId id="587" r:id="rId12"/>
    <p:sldId id="588" r:id="rId13"/>
    <p:sldId id="582" r:id="rId14"/>
    <p:sldId id="583" r:id="rId15"/>
    <p:sldId id="535" r:id="rId16"/>
    <p:sldId id="591" r:id="rId17"/>
    <p:sldId id="577" r:id="rId18"/>
    <p:sldId id="584" r:id="rId19"/>
    <p:sldId id="575" r:id="rId20"/>
    <p:sldId id="560" r:id="rId21"/>
    <p:sldId id="592" r:id="rId22"/>
    <p:sldId id="594" r:id="rId23"/>
    <p:sldId id="595" r:id="rId24"/>
    <p:sldId id="569" r:id="rId25"/>
    <p:sldId id="585" r:id="rId26"/>
    <p:sldId id="571" r:id="rId27"/>
    <p:sldId id="552" r:id="rId28"/>
    <p:sldId id="554" r:id="rId29"/>
    <p:sldId id="596" r:id="rId30"/>
    <p:sldId id="600" r:id="rId31"/>
    <p:sldId id="550" r:id="rId32"/>
    <p:sldId id="597" r:id="rId33"/>
    <p:sldId id="578" r:id="rId34"/>
    <p:sldId id="598" r:id="rId3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on, Andrea" initials="RA" lastIdx="1" clrIdx="0">
    <p:extLst>
      <p:ext uri="{19B8F6BF-5375-455C-9EA6-DF929625EA0E}">
        <p15:presenceInfo xmlns:p15="http://schemas.microsoft.com/office/powerpoint/2012/main" userId="S::a.randon@tue.nl::a01f3e3326c54a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3" autoAdjust="0"/>
    <p:restoredTop sz="94347" autoAdjust="0"/>
  </p:normalViewPr>
  <p:slideViewPr>
    <p:cSldViewPr snapToGrid="0">
      <p:cViewPr varScale="1">
        <p:scale>
          <a:sx n="86" d="100"/>
          <a:sy n="86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0214571\Desktop\3.Carbon\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20214571\Desktop\3.Carbon\Figur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0214571\Desktop\3.Carbon\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0214571\Desktop\4.Arash\Figu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53038946591423E-2"/>
          <c:y val="2.5586874181398673E-2"/>
          <c:w val="0.79535125438524545"/>
          <c:h val="0.839426884988806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GPC!$B$1</c:f>
              <c:strCache>
                <c:ptCount val="1"/>
                <c:pt idx="0">
                  <c:v>GPC</c:v>
                </c:pt>
              </c:strCache>
            </c:strRef>
          </c:tx>
          <c:spPr>
            <a:pattFill prst="ltDn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GPC!$A$2:$A$5</c:f>
              <c:strCache>
                <c:ptCount val="4"/>
                <c:pt idx="0">
                  <c:v>R=90%                                                                         X=95%</c:v>
                </c:pt>
                <c:pt idx="1">
                  <c:v>R=95%                                                                         X=95%</c:v>
                </c:pt>
                <c:pt idx="2">
                  <c:v>R=95%                                                                         X=98%</c:v>
                </c:pt>
                <c:pt idx="3">
                  <c:v>R=98%                                                                         X=98%</c:v>
                </c:pt>
              </c:strCache>
            </c:strRef>
          </c:cat>
          <c:val>
            <c:numRef>
              <c:f>GPC!$B$2:$B$5</c:f>
              <c:numCache>
                <c:formatCode>General</c:formatCode>
                <c:ptCount val="4"/>
                <c:pt idx="0">
                  <c:v>41.8</c:v>
                </c:pt>
                <c:pt idx="1">
                  <c:v>45.4</c:v>
                </c:pt>
                <c:pt idx="2">
                  <c:v>46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10-4751-8AD8-14F205324546}"/>
            </c:ext>
          </c:extLst>
        </c:ser>
        <c:ser>
          <c:idx val="1"/>
          <c:order val="1"/>
          <c:tx>
            <c:strRef>
              <c:f>GPC!$C$1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GPC!$A$2:$A$5</c:f>
              <c:strCache>
                <c:ptCount val="4"/>
                <c:pt idx="0">
                  <c:v>R=90%                                                                         X=95%</c:v>
                </c:pt>
                <c:pt idx="1">
                  <c:v>R=95%                                                                         X=95%</c:v>
                </c:pt>
                <c:pt idx="2">
                  <c:v>R=95%                                                                         X=98%</c:v>
                </c:pt>
                <c:pt idx="3">
                  <c:v>R=98%                                                                         X=98%</c:v>
                </c:pt>
              </c:strCache>
            </c:strRef>
          </c:cat>
          <c:val>
            <c:numRef>
              <c:f>GPC!$C$2:$C$5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4A10-4751-8AD8-14F2053245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36893088"/>
        <c:axId val="1836894336"/>
      </c:barChart>
      <c:barChart>
        <c:barDir val="col"/>
        <c:grouping val="clustered"/>
        <c:varyColors val="0"/>
        <c:ser>
          <c:idx val="2"/>
          <c:order val="2"/>
          <c:tx>
            <c:strRef>
              <c:f>GPC!$D$1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GPC!$A$2:$A$5</c:f>
              <c:strCache>
                <c:ptCount val="4"/>
                <c:pt idx="0">
                  <c:v>R=90%                                                                         X=95%</c:v>
                </c:pt>
                <c:pt idx="1">
                  <c:v>R=95%                                                                         X=95%</c:v>
                </c:pt>
                <c:pt idx="2">
                  <c:v>R=95%                                                                         X=98%</c:v>
                </c:pt>
                <c:pt idx="3">
                  <c:v>R=98%                                                                         X=98%</c:v>
                </c:pt>
              </c:strCache>
            </c:strRef>
          </c:cat>
          <c:val>
            <c:numRef>
              <c:f>GPC!$D$2:$D$5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A10-4751-8AD8-14F205324546}"/>
            </c:ext>
          </c:extLst>
        </c:ser>
        <c:ser>
          <c:idx val="3"/>
          <c:order val="3"/>
          <c:tx>
            <c:strRef>
              <c:f>GPC!$E$1</c:f>
              <c:strCache>
                <c:ptCount val="1"/>
                <c:pt idx="0">
                  <c:v>SEC</c:v>
                </c:pt>
              </c:strCache>
            </c:strRef>
          </c:tx>
          <c:spPr>
            <a:pattFill prst="ltDnDiag">
              <a:fgClr>
                <a:srgbClr val="0070C0"/>
              </a:fgClr>
              <a:bgClr>
                <a:schemeClr val="bg1"/>
              </a:bgClr>
            </a:patt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GPC!$A$2:$A$5</c:f>
              <c:strCache>
                <c:ptCount val="4"/>
                <c:pt idx="0">
                  <c:v>R=90%                                                                         X=95%</c:v>
                </c:pt>
                <c:pt idx="1">
                  <c:v>R=95%                                                                         X=95%</c:v>
                </c:pt>
                <c:pt idx="2">
                  <c:v>R=95%                                                                         X=98%</c:v>
                </c:pt>
                <c:pt idx="3">
                  <c:v>R=98%                                                                         X=98%</c:v>
                </c:pt>
              </c:strCache>
            </c:strRef>
          </c:cat>
          <c:val>
            <c:numRef>
              <c:f>GPC!$E$2:$E$5</c:f>
              <c:numCache>
                <c:formatCode>General</c:formatCode>
                <c:ptCount val="4"/>
                <c:pt idx="0">
                  <c:v>1.9</c:v>
                </c:pt>
                <c:pt idx="1">
                  <c:v>2.08</c:v>
                </c:pt>
                <c:pt idx="2">
                  <c:v>2.16</c:v>
                </c:pt>
                <c:pt idx="3">
                  <c:v>2.4300000000000002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10-4751-8AD8-14F2053245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08852320"/>
        <c:axId val="1608841920"/>
      </c:barChart>
      <c:catAx>
        <c:axId val="183689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1836894336"/>
        <c:crosses val="autoZero"/>
        <c:auto val="1"/>
        <c:lblAlgn val="ctr"/>
        <c:lblOffset val="100"/>
        <c:noMultiLvlLbl val="0"/>
      </c:catAx>
      <c:valAx>
        <c:axId val="1836894336"/>
        <c:scaling>
          <c:orientation val="minMax"/>
          <c:max val="60"/>
          <c:min val="3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GPC (€/tCO2)</a:t>
                </a:r>
                <a:endParaRPr lang="en-NL"/>
              </a:p>
            </c:rich>
          </c:tx>
          <c:layout>
            <c:manualLayout>
              <c:xMode val="edge"/>
              <c:yMode val="edge"/>
              <c:x val="0"/>
              <c:y val="0.308077745788384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N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1836893088"/>
        <c:crosses val="autoZero"/>
        <c:crossBetween val="between"/>
        <c:majorUnit val="5"/>
      </c:valAx>
      <c:valAx>
        <c:axId val="1608841920"/>
        <c:scaling>
          <c:orientation val="minMax"/>
          <c:max val="2.6"/>
          <c:min val="1.6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Energy consumption (GJ/tCO2)</a:t>
                </a:r>
              </a:p>
            </c:rich>
          </c:tx>
          <c:layout>
            <c:manualLayout>
              <c:xMode val="edge"/>
              <c:yMode val="edge"/>
              <c:x val="0.95690375131981442"/>
              <c:y val="0.182079806064215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N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1608852320"/>
        <c:crosses val="max"/>
        <c:crossBetween val="between"/>
        <c:majorUnit val="0.2"/>
      </c:valAx>
      <c:catAx>
        <c:axId val="1608852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8841920"/>
        <c:crosses val="autoZero"/>
        <c:auto val="1"/>
        <c:lblAlgn val="ctr"/>
        <c:lblOffset val="100"/>
        <c:noMultiLvlLbl val="0"/>
      </c:catAx>
      <c:spPr>
        <a:noFill/>
        <a:ln w="15875"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4689565239549784"/>
          <c:y val="7.032185051753076E-2"/>
          <c:w val="0.31495243128378475"/>
          <c:h val="0.19804742148789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+mn-lt"/>
          <a:cs typeface="Arial" panose="020B0604020202020204" pitchFamily="34" charset="0"/>
        </a:defRPr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23851182031898"/>
          <c:y val="3.5436302045124303E-2"/>
          <c:w val="0.88483485910833382"/>
          <c:h val="0.823386990668583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purity!$D$2</c:f>
              <c:strCache>
                <c:ptCount val="1"/>
                <c:pt idx="0">
                  <c:v>CAPEX</c:v>
                </c:pt>
              </c:strCache>
            </c:strRef>
          </c:tx>
          <c:spPr>
            <a:pattFill prst="pct20">
              <a:fgClr>
                <a:srgbClr val="00B0F0"/>
              </a:fgClr>
              <a:bgClr>
                <a:sysClr val="window" lastClr="FFFFFF"/>
              </a:bgClr>
            </a:patt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purity!$B$3:$C$11</c:f>
              <c:strCache>
                <c:ptCount val="8"/>
                <c:pt idx="1">
                  <c:v>R=90%                                                                         X=95%</c:v>
                </c:pt>
                <c:pt idx="3">
                  <c:v>R=95%                                                                         X=95%</c:v>
                </c:pt>
                <c:pt idx="5">
                  <c:v>R=95%                                                                         X=98%</c:v>
                </c:pt>
                <c:pt idx="7">
                  <c:v>R=98%                                                                         X=98%</c:v>
                </c:pt>
              </c:strCache>
            </c:strRef>
          </c:cat>
          <c:val>
            <c:numRef>
              <c:f>purity!$D$3:$D$11</c:f>
              <c:numCache>
                <c:formatCode>General</c:formatCode>
                <c:ptCount val="9"/>
                <c:pt idx="1">
                  <c:v>11.52</c:v>
                </c:pt>
                <c:pt idx="3">
                  <c:v>13.1</c:v>
                </c:pt>
                <c:pt idx="5">
                  <c:v>12.76</c:v>
                </c:pt>
                <c:pt idx="7">
                  <c:v>15.02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26-4A15-B078-89658B19A2AF}"/>
            </c:ext>
          </c:extLst>
        </c:ser>
        <c:ser>
          <c:idx val="1"/>
          <c:order val="1"/>
          <c:tx>
            <c:strRef>
              <c:f>purity!$E$2</c:f>
              <c:strCache>
                <c:ptCount val="1"/>
                <c:pt idx="0">
                  <c:v>OPEX</c:v>
                </c:pt>
              </c:strCache>
            </c:strRef>
          </c:tx>
          <c:spPr>
            <a:pattFill prst="ltUpDiag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purity!$B$3:$C$11</c:f>
              <c:strCache>
                <c:ptCount val="8"/>
                <c:pt idx="1">
                  <c:v>R=90%                                                                         X=95%</c:v>
                </c:pt>
                <c:pt idx="3">
                  <c:v>R=95%                                                                         X=95%</c:v>
                </c:pt>
                <c:pt idx="5">
                  <c:v>R=95%                                                                         X=98%</c:v>
                </c:pt>
                <c:pt idx="7">
                  <c:v>R=98%                                                                         X=98%</c:v>
                </c:pt>
              </c:strCache>
            </c:strRef>
          </c:cat>
          <c:val>
            <c:numRef>
              <c:f>purity!$E$3:$E$11</c:f>
              <c:numCache>
                <c:formatCode>General</c:formatCode>
                <c:ptCount val="9"/>
                <c:pt idx="1">
                  <c:v>25.46</c:v>
                </c:pt>
                <c:pt idx="3">
                  <c:v>29.31</c:v>
                </c:pt>
                <c:pt idx="5">
                  <c:v>30.28</c:v>
                </c:pt>
                <c:pt idx="7">
                  <c:v>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26-4A15-B078-89658B19A2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67167624"/>
        <c:axId val="458305424"/>
      </c:barChart>
      <c:catAx>
        <c:axId val="467167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458305424"/>
        <c:crosses val="autoZero"/>
        <c:auto val="1"/>
        <c:lblAlgn val="ctr"/>
        <c:lblOffset val="100"/>
        <c:noMultiLvlLbl val="0"/>
      </c:catAx>
      <c:valAx>
        <c:axId val="458305424"/>
        <c:scaling>
          <c:orientation val="minMax"/>
          <c:max val="5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Annual cost (€×10</a:t>
                </a:r>
                <a:r>
                  <a:rPr lang="en-US" baseline="30000" dirty="0"/>
                  <a:t>5</a:t>
                </a:r>
                <a:r>
                  <a:rPr lang="en-US" dirty="0"/>
                  <a:t>/</a:t>
                </a:r>
                <a:r>
                  <a:rPr lang="en-US" dirty="0" err="1"/>
                  <a:t>yr</a:t>
                </a:r>
                <a:r>
                  <a:rPr lang="en-US" dirty="0"/>
                  <a:t>)</a:t>
                </a:r>
                <a:endParaRPr lang="en-NL" dirty="0"/>
              </a:p>
            </c:rich>
          </c:tx>
          <c:layout>
            <c:manualLayout>
              <c:xMode val="edge"/>
              <c:yMode val="edge"/>
              <c:x val="1.07122099651057E-4"/>
              <c:y val="0.244026295442190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NL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467167624"/>
        <c:crosses val="autoZero"/>
        <c:crossBetween val="between"/>
        <c:majorUnit val="5"/>
      </c:valAx>
      <c:spPr>
        <a:noFill/>
        <a:ln w="15875">
          <a:solidFill>
            <a:sysClr val="windowText" lastClr="000000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N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NL"/>
          </a:p>
        </c:txPr>
      </c:legendEntry>
      <c:layout>
        <c:manualLayout>
          <c:xMode val="edge"/>
          <c:yMode val="edge"/>
          <c:x val="0.1560548233534863"/>
          <c:y val="9.6141833943726759E-2"/>
          <c:w val="0.41629173329200375"/>
          <c:h val="8.6258728124252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+mn-lt"/>
          <a:cs typeface="Arial" panose="020B0604020202020204" pitchFamily="34" charset="0"/>
        </a:defRPr>
      </a:pPr>
      <a:endParaRPr lang="en-N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69616761777007E-2"/>
          <c:y val="2.6235814362746204E-2"/>
          <c:w val="0.90640418475637896"/>
          <c:h val="0.830340906527085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mc!$B$2</c:f>
              <c:strCache>
                <c:ptCount val="1"/>
                <c:pt idx="0">
                  <c:v>CM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mc!$A$3:$A$6</c:f>
              <c:strCache>
                <c:ptCount val="4"/>
                <c:pt idx="0">
                  <c:v>R=90%                                                                         X=95%</c:v>
                </c:pt>
                <c:pt idx="1">
                  <c:v>R=95%                                                                         X=95%</c:v>
                </c:pt>
                <c:pt idx="2">
                  <c:v>R=95%                                                                         X=98%</c:v>
                </c:pt>
                <c:pt idx="3">
                  <c:v>R=98%                                                                         X=98%</c:v>
                </c:pt>
              </c:strCache>
            </c:strRef>
          </c:cat>
          <c:val>
            <c:numRef>
              <c:f>mc!$B$3:$B$6</c:f>
              <c:numCache>
                <c:formatCode>General</c:formatCode>
                <c:ptCount val="4"/>
                <c:pt idx="0">
                  <c:v>2.34</c:v>
                </c:pt>
                <c:pt idx="1">
                  <c:v>2.7</c:v>
                </c:pt>
                <c:pt idx="2">
                  <c:v>2.468</c:v>
                </c:pt>
                <c:pt idx="3">
                  <c:v>3.0489999999999999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F-4BA4-ACA7-C7D96A3961A2}"/>
            </c:ext>
          </c:extLst>
        </c:ser>
        <c:ser>
          <c:idx val="0"/>
          <c:order val="1"/>
          <c:tx>
            <c:strRef>
              <c:f>mc!$C$2</c:f>
              <c:strCache>
                <c:ptCount val="1"/>
                <c:pt idx="0">
                  <c:v>CC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mc!$A$3:$A$6</c:f>
              <c:strCache>
                <c:ptCount val="4"/>
                <c:pt idx="0">
                  <c:v>R=90%                                                                         X=95%</c:v>
                </c:pt>
                <c:pt idx="1">
                  <c:v>R=95%                                                                         X=95%</c:v>
                </c:pt>
                <c:pt idx="2">
                  <c:v>R=95%                                                                         X=98%</c:v>
                </c:pt>
                <c:pt idx="3">
                  <c:v>R=98%                                                                         X=98%</c:v>
                </c:pt>
              </c:strCache>
            </c:strRef>
          </c:cat>
          <c:val>
            <c:numRef>
              <c:f>mc!$C$3:$C$6</c:f>
              <c:numCache>
                <c:formatCode>General</c:formatCode>
                <c:ptCount val="4"/>
                <c:pt idx="0">
                  <c:v>6.9370000000000003</c:v>
                </c:pt>
                <c:pt idx="1">
                  <c:v>7.87</c:v>
                </c:pt>
                <c:pt idx="2">
                  <c:v>8.1560000000000006</c:v>
                </c:pt>
                <c:pt idx="3">
                  <c:v>9.2889999999999997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6F-4BA4-ACA7-C7D96A3961A2}"/>
            </c:ext>
          </c:extLst>
        </c:ser>
        <c:ser>
          <c:idx val="2"/>
          <c:order val="2"/>
          <c:tx>
            <c:strRef>
              <c:f>mc!$D$2</c:f>
              <c:strCache>
                <c:ptCount val="1"/>
                <c:pt idx="0">
                  <c:v>CE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mc!$A$3:$A$6</c:f>
              <c:strCache>
                <c:ptCount val="4"/>
                <c:pt idx="0">
                  <c:v>R=90%                                                                         X=95%</c:v>
                </c:pt>
                <c:pt idx="1">
                  <c:v>R=95%                                                                         X=95%</c:v>
                </c:pt>
                <c:pt idx="2">
                  <c:v>R=95%                                                                         X=98%</c:v>
                </c:pt>
                <c:pt idx="3">
                  <c:v>R=98%                                                                         X=98%</c:v>
                </c:pt>
              </c:strCache>
            </c:strRef>
          </c:cat>
          <c:val>
            <c:numRef>
              <c:f>mc!$D$3:$D$6</c:f>
              <c:numCache>
                <c:formatCode>General</c:formatCode>
                <c:ptCount val="4"/>
                <c:pt idx="0">
                  <c:v>1.298</c:v>
                </c:pt>
                <c:pt idx="1">
                  <c:v>1.3779999999999999</c:v>
                </c:pt>
                <c:pt idx="2">
                  <c:v>1.4079999999999999</c:v>
                </c:pt>
                <c:pt idx="3">
                  <c:v>1.4930000000000001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6F-4BA4-ACA7-C7D96A3961A2}"/>
            </c:ext>
          </c:extLst>
        </c:ser>
        <c:ser>
          <c:idx val="3"/>
          <c:order val="3"/>
          <c:tx>
            <c:strRef>
              <c:f>mc!$E$2</c:f>
              <c:strCache>
                <c:ptCount val="1"/>
                <c:pt idx="0">
                  <c:v>CV</c:v>
                </c:pt>
              </c:strCache>
            </c:strRef>
          </c:tx>
          <c:spPr>
            <a:pattFill prst="dkUp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mc!$A$3:$A$6</c:f>
              <c:strCache>
                <c:ptCount val="4"/>
                <c:pt idx="0">
                  <c:v>R=90%                                                                         X=95%</c:v>
                </c:pt>
                <c:pt idx="1">
                  <c:v>R=95%                                                                         X=95%</c:v>
                </c:pt>
                <c:pt idx="2">
                  <c:v>R=95%                                                                         X=98%</c:v>
                </c:pt>
                <c:pt idx="3">
                  <c:v>R=98%                                                                         X=98%</c:v>
                </c:pt>
              </c:strCache>
            </c:strRef>
          </c:cat>
          <c:val>
            <c:numRef>
              <c:f>mc!$E$3:$E$6</c:f>
              <c:numCache>
                <c:formatCode>General</c:formatCode>
                <c:ptCount val="4"/>
                <c:pt idx="0">
                  <c:v>1.278</c:v>
                </c:pt>
                <c:pt idx="1">
                  <c:v>1.4450000000000001</c:v>
                </c:pt>
                <c:pt idx="2">
                  <c:v>1.425</c:v>
                </c:pt>
                <c:pt idx="3">
                  <c:v>1.66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6F-4BA4-ACA7-C7D96A396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1429520"/>
        <c:axId val="2011427856"/>
      </c:barChart>
      <c:catAx>
        <c:axId val="201142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2011427856"/>
        <c:crosses val="autoZero"/>
        <c:auto val="1"/>
        <c:lblAlgn val="ctr"/>
        <c:lblOffset val="100"/>
        <c:noMultiLvlLbl val="0"/>
      </c:catAx>
      <c:valAx>
        <c:axId val="2011427856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Cost €×10</a:t>
                </a:r>
                <a:r>
                  <a:rPr lang="en-US" baseline="30000" dirty="0"/>
                  <a:t>6</a:t>
                </a:r>
              </a:p>
            </c:rich>
          </c:tx>
          <c:layout>
            <c:manualLayout>
              <c:xMode val="edge"/>
              <c:yMode val="edge"/>
              <c:x val="0"/>
              <c:y val="0.31292979942693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NL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2011429520"/>
        <c:crosses val="autoZero"/>
        <c:crossBetween val="between"/>
        <c:majorUnit val="1"/>
      </c:valAx>
      <c:spPr>
        <a:noFill/>
        <a:ln w="15875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2632955455036207"/>
          <c:y val="6.9732581405726343E-2"/>
          <c:w val="0.46558841049124172"/>
          <c:h val="0.1284426021207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+mn-lt"/>
          <a:cs typeface="Arial" panose="020B0604020202020204" pitchFamily="34" charset="0"/>
        </a:defRPr>
      </a:pPr>
      <a:endParaRPr lang="en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31069756055338E-2"/>
          <c:y val="2.4449779355433195E-2"/>
          <c:w val="0.89323269394327609"/>
          <c:h val="0.8451694478663035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module!$H$1</c:f>
              <c:strCache>
                <c:ptCount val="1"/>
                <c:pt idx="0">
                  <c:v>Capture cost (€/ton CO2)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  <a:prstDash val="sys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module!$G$2:$G$12</c:f>
              <c:numCache>
                <c:formatCode>General</c:formatCode>
                <c:ptCount val="11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</c:numCache>
            </c:numRef>
          </c:cat>
          <c:val>
            <c:numRef>
              <c:f>module!$H$2:$H$12</c:f>
              <c:numCache>
                <c:formatCode>General</c:formatCode>
                <c:ptCount val="11"/>
                <c:pt idx="0">
                  <c:v>38.28</c:v>
                </c:pt>
                <c:pt idx="1">
                  <c:v>41.82</c:v>
                </c:pt>
                <c:pt idx="2">
                  <c:v>46.44</c:v>
                </c:pt>
                <c:pt idx="3">
                  <c:v>49.62</c:v>
                </c:pt>
                <c:pt idx="4">
                  <c:v>52.21</c:v>
                </c:pt>
                <c:pt idx="5">
                  <c:v>54.78</c:v>
                </c:pt>
                <c:pt idx="6">
                  <c:v>56.39</c:v>
                </c:pt>
                <c:pt idx="7">
                  <c:v>58.52</c:v>
                </c:pt>
                <c:pt idx="8">
                  <c:v>59.36</c:v>
                </c:pt>
                <c:pt idx="9">
                  <c:v>61.07</c:v>
                </c:pt>
                <c:pt idx="10">
                  <c:v>62.75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03-4694-8786-24157F7E3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8542496"/>
        <c:axId val="1878542912"/>
      </c:barChart>
      <c:catAx>
        <c:axId val="1878542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Membrane module cost ($/m</a:t>
                </a:r>
                <a:r>
                  <a:rPr lang="en-US" sz="1200" baseline="30000" dirty="0"/>
                  <a:t>2</a:t>
                </a:r>
                <a:r>
                  <a:rPr lang="en-US" sz="1200" dirty="0"/>
                  <a:t>)</a:t>
                </a:r>
              </a:p>
            </c:rich>
          </c:tx>
          <c:layout>
            <c:manualLayout>
              <c:xMode val="edge"/>
              <c:yMode val="edge"/>
              <c:x val="0.36424834211751189"/>
              <c:y val="0.941165544448746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878542912"/>
        <c:crosses val="autoZero"/>
        <c:auto val="1"/>
        <c:lblAlgn val="ctr"/>
        <c:lblOffset val="100"/>
        <c:noMultiLvlLbl val="1"/>
      </c:catAx>
      <c:valAx>
        <c:axId val="1878542912"/>
        <c:scaling>
          <c:orientation val="minMax"/>
          <c:min val="3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GPC (€/tCO2)</a:t>
                </a:r>
                <a:endParaRPr lang="en-NL" sz="1200"/>
              </a:p>
            </c:rich>
          </c:tx>
          <c:layout>
            <c:manualLayout>
              <c:xMode val="edge"/>
              <c:yMode val="edge"/>
              <c:x val="5.171115154220012E-4"/>
              <c:y val="0.321637716874050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878542496"/>
        <c:crosses val="autoZero"/>
        <c:crossBetween val="between"/>
        <c:majorUnit val="5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</a:defRPr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3407A3-3D64-E316-EF20-CA83B47E43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F5797-CAA4-E5B6-6A17-CC3AE4A21F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77A45-FCF3-419D-8E8C-357DCECCB13C}" type="datetimeFigureOut">
              <a:rPr lang="en-NL" smtClean="0"/>
              <a:t>01/02/2024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D40D3-E054-45F7-EC75-01A6184069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73CDE-92A6-2832-B837-7408F571CC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98626-6946-45CB-BA17-D540910DB05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9738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E2942-61DA-457A-ADAD-5B5E7DBDE33A}" type="datetimeFigureOut">
              <a:rPr lang="en-NL" smtClean="0"/>
              <a:t>01/02/2024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A66C2-B402-43AD-ABB4-7368C35A50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5477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EFC12-2566-424D-9970-3EC3D37E2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5D94F-5878-4CFB-A097-C00CC2F3B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64B5B-E61F-498E-A122-D6C15C06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F99E-824D-430F-8215-647FFBB4A0CF}" type="datetimeFigureOut">
              <a:rPr lang="en-NL" smtClean="0"/>
              <a:t>01/02/2024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326EE-FE43-4FEB-AEBB-DF7674DD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2EB57-2FCD-4688-983F-03225E06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2FE-9967-420B-A4D8-AE31471CD5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5943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C8D9-9F1E-444D-8237-4869EDEC1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81AAE-FDED-4E91-8081-88EC9D498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E4F81-981C-4D25-9F7E-2F769F56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F99E-824D-430F-8215-647FFBB4A0CF}" type="datetimeFigureOut">
              <a:rPr lang="en-NL" smtClean="0"/>
              <a:t>01/02/2024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11A7F-86F6-4C6E-9A99-290F32B8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45852-8D8A-4567-8D1D-5FD7906A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2FE-9967-420B-A4D8-AE31471CD5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0623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4C120-BEE9-4151-94F0-D87C96D74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992A9-03FF-4972-A39F-0E44252D1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2726E-4756-49D3-80C2-205FC2B2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F99E-824D-430F-8215-647FFBB4A0CF}" type="datetimeFigureOut">
              <a:rPr lang="en-NL" smtClean="0"/>
              <a:t>01/02/2024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DA7D-D918-42B9-8CCD-6691B730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B4B87-545E-4492-A2F5-3A341082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2FE-9967-420B-A4D8-AE31471CD5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53231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F613E20-D7DB-27DB-13EA-54A6A288BE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98" y="6500289"/>
            <a:ext cx="1209176" cy="2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2BB81D-867B-86E7-81D5-DD75849F686B}"/>
              </a:ext>
            </a:extLst>
          </p:cNvPr>
          <p:cNvCxnSpPr/>
          <p:nvPr userDrawn="1"/>
        </p:nvCxnSpPr>
        <p:spPr>
          <a:xfrm>
            <a:off x="0" y="6419855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ec-logo.jpg">
            <a:extLst>
              <a:ext uri="{FF2B5EF4-FFF2-40B4-BE49-F238E27FC236}">
                <a16:creationId xmlns:a16="http://schemas.microsoft.com/office/drawing/2014/main" id="{EE73F3AD-B21E-3A81-61CD-5158437BB3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063" y="6472861"/>
            <a:ext cx="611639" cy="30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125587-7D93-E723-DB6C-31A671B79DD6}"/>
              </a:ext>
            </a:extLst>
          </p:cNvPr>
          <p:cNvSpPr txBox="1"/>
          <p:nvPr userDrawn="1"/>
        </p:nvSpPr>
        <p:spPr>
          <a:xfrm>
            <a:off x="5952066" y="6494419"/>
            <a:ext cx="5909734" cy="25391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dirty="0">
                <a:solidFill>
                  <a:schemeClr val="tx1"/>
                </a:solidFill>
                <a:latin typeface="+mn-lt"/>
                <a:ea typeface="ＭＳ Ｐゴシック"/>
              </a:rPr>
              <a:t>Winter school – Membrane Reactors in Chemical Industry - TU/e Eindhoven – January 29</a:t>
            </a:r>
            <a:r>
              <a:rPr lang="en-US" sz="1000" b="0" i="1" baseline="30000" dirty="0">
                <a:solidFill>
                  <a:schemeClr val="tx1"/>
                </a:solidFill>
                <a:latin typeface="+mn-lt"/>
                <a:ea typeface="ＭＳ Ｐゴシック"/>
              </a:rPr>
              <a:t>th</a:t>
            </a:r>
            <a:r>
              <a:rPr lang="en-US" sz="1000" b="0" i="1" dirty="0">
                <a:solidFill>
                  <a:schemeClr val="tx1"/>
                </a:solidFill>
                <a:latin typeface="+mn-lt"/>
                <a:ea typeface="ＭＳ Ｐゴシック"/>
              </a:rPr>
              <a:t>-30</a:t>
            </a:r>
            <a:r>
              <a:rPr lang="en-US" sz="1000" b="0" i="1" baseline="30000" dirty="0">
                <a:solidFill>
                  <a:schemeClr val="tx1"/>
                </a:solidFill>
                <a:latin typeface="+mn-lt"/>
                <a:ea typeface="ＭＳ Ｐゴシック"/>
              </a:rPr>
              <a:t>th</a:t>
            </a:r>
            <a:r>
              <a:rPr lang="en-US" sz="1000" b="0" i="1" dirty="0">
                <a:solidFill>
                  <a:schemeClr val="tx1"/>
                </a:solidFill>
                <a:latin typeface="+mn-lt"/>
                <a:ea typeface="ＭＳ Ｐゴシック"/>
              </a:rPr>
              <a:t>, 2024</a:t>
            </a:r>
            <a:endParaRPr lang="en-NL" sz="1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F5E2A74-A332-C82A-71C7-80BC2CC76E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03" y="6465241"/>
            <a:ext cx="1112723" cy="3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538D087-4956-0FE7-D766-91BF3ABC8E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98" y="6459159"/>
            <a:ext cx="822714" cy="3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BB94F0DC-A0BD-5315-7DF6-498E47849C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15" y="6487832"/>
            <a:ext cx="621068" cy="2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14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92E4ADF-91C8-234A-4CB3-A34ABA4488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98" y="6500289"/>
            <a:ext cx="1209176" cy="2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89FE8B-A456-E8BB-C91E-47019F54C3C1}"/>
              </a:ext>
            </a:extLst>
          </p:cNvPr>
          <p:cNvCxnSpPr/>
          <p:nvPr userDrawn="1"/>
        </p:nvCxnSpPr>
        <p:spPr>
          <a:xfrm>
            <a:off x="0" y="6419855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ec-logo.jpg">
            <a:extLst>
              <a:ext uri="{FF2B5EF4-FFF2-40B4-BE49-F238E27FC236}">
                <a16:creationId xmlns:a16="http://schemas.microsoft.com/office/drawing/2014/main" id="{2D904153-6659-AFA9-B46E-CD20272612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063" y="6472861"/>
            <a:ext cx="611639" cy="30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C1B3A2-9D7E-3D0E-AB97-25FD337BB4FA}"/>
              </a:ext>
            </a:extLst>
          </p:cNvPr>
          <p:cNvSpPr txBox="1"/>
          <p:nvPr userDrawn="1"/>
        </p:nvSpPr>
        <p:spPr>
          <a:xfrm>
            <a:off x="5952066" y="6494419"/>
            <a:ext cx="5909734" cy="25391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dirty="0">
                <a:solidFill>
                  <a:schemeClr val="tx1"/>
                </a:solidFill>
                <a:latin typeface="+mn-lt"/>
                <a:ea typeface="ＭＳ Ｐゴシック"/>
              </a:rPr>
              <a:t>Winter school – Membrane Reactors in Chemical Industry - TU/e Eindhoven – January 29</a:t>
            </a:r>
            <a:r>
              <a:rPr lang="en-US" sz="1000" b="0" i="1" baseline="30000" dirty="0">
                <a:solidFill>
                  <a:schemeClr val="tx1"/>
                </a:solidFill>
                <a:latin typeface="+mn-lt"/>
                <a:ea typeface="ＭＳ Ｐゴシック"/>
              </a:rPr>
              <a:t>th</a:t>
            </a:r>
            <a:r>
              <a:rPr lang="en-US" sz="1000" b="0" i="1" dirty="0">
                <a:solidFill>
                  <a:schemeClr val="tx1"/>
                </a:solidFill>
                <a:latin typeface="+mn-lt"/>
                <a:ea typeface="ＭＳ Ｐゴシック"/>
              </a:rPr>
              <a:t>-30</a:t>
            </a:r>
            <a:r>
              <a:rPr lang="en-US" sz="1000" b="0" i="1" baseline="30000" dirty="0">
                <a:solidFill>
                  <a:schemeClr val="tx1"/>
                </a:solidFill>
                <a:latin typeface="+mn-lt"/>
                <a:ea typeface="ＭＳ Ｐゴシック"/>
              </a:rPr>
              <a:t>th</a:t>
            </a:r>
            <a:r>
              <a:rPr lang="en-US" sz="1000" b="0" i="1" dirty="0">
                <a:solidFill>
                  <a:schemeClr val="tx1"/>
                </a:solidFill>
                <a:latin typeface="+mn-lt"/>
                <a:ea typeface="ＭＳ Ｐゴシック"/>
              </a:rPr>
              <a:t>, 2024</a:t>
            </a:r>
            <a:endParaRPr lang="en-NL" sz="1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ED5AEC-A6C6-4AF8-6393-DC907B6CC0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03" y="6465241"/>
            <a:ext cx="1112723" cy="3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424E788-1FE6-0E17-5905-F073E881CD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98" y="6459159"/>
            <a:ext cx="822714" cy="3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4E7D5224-5C12-8C9C-42BA-C48C97FC636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6" y="6479975"/>
            <a:ext cx="709843" cy="3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2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1A5B-AB19-4433-83E5-3876CA96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4650-C5F1-4EB7-BDE2-4C573FE10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CCD35-5111-4D63-B264-335816B7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F99E-824D-430F-8215-647FFBB4A0CF}" type="datetimeFigureOut">
              <a:rPr lang="en-NL" smtClean="0"/>
              <a:t>01/02/2024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E8387-6CFC-453F-82F3-B91926C80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3770E-A5EE-44CB-A546-5BEDA30A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2FE-9967-420B-A4D8-AE31471CD5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2647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7F41-CB69-4C29-AF60-DB2003FD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47E7F-D5C9-4249-9E40-DBD5E6DD1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C4E0D-5391-430D-A62E-0F5F9118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F99E-824D-430F-8215-647FFBB4A0CF}" type="datetimeFigureOut">
              <a:rPr lang="en-NL" smtClean="0"/>
              <a:t>01/02/2024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A5624-090F-4A32-87C7-38E5FB93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240E8-E807-414C-BABD-F6E887E6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2FE-9967-420B-A4D8-AE31471CD5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0399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63C4-E000-4323-B4A5-22CB386F4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F4FCE-F22E-4CC8-940B-F813FE59F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0885A-BE10-47A6-A072-567674B32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2CE2E-CD1E-4D70-BFFA-1D08DF1C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F99E-824D-430F-8215-647FFBB4A0CF}" type="datetimeFigureOut">
              <a:rPr lang="en-NL" smtClean="0"/>
              <a:t>01/02/2024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E7F01-156D-43F2-8964-86B3FBE8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3A33F-B310-4FC0-82E4-D53A4368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2FE-9967-420B-A4D8-AE31471CD5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1403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596C1-D653-4AF1-8946-BBC4D7B0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AA2DF-C43B-4BC9-913F-66869905F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2B375-628B-4446-8F47-F6EAC5BC3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12991-259E-4D6D-86BB-DF315CEC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6F083D-D465-4024-AB74-E5E73E6D5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F5087-ABDA-4D24-9990-ED7F1258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F99E-824D-430F-8215-647FFBB4A0CF}" type="datetimeFigureOut">
              <a:rPr lang="en-NL" smtClean="0"/>
              <a:t>01/02/2024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761452-62BA-4B91-9946-15F2EE2D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E36831-9EF3-41FA-82A4-D880C602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2FE-9967-420B-A4D8-AE31471CD5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6692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865F-F608-40AE-98A7-24BAC985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51C72-93CE-4810-ACDB-8F9FC3B0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F99E-824D-430F-8215-647FFBB4A0CF}" type="datetimeFigureOut">
              <a:rPr lang="en-NL" smtClean="0"/>
              <a:t>01/02/2024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04FB6-F7A6-4449-B0E7-488381E3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5C05E-9961-4E10-8CF5-149CCD9E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2FE-9967-420B-A4D8-AE31471CD5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227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B529C-5D41-421E-88DD-401690BE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F99E-824D-430F-8215-647FFBB4A0CF}" type="datetimeFigureOut">
              <a:rPr lang="en-NL" smtClean="0"/>
              <a:t>01/02/2024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82817-C111-46A0-98C4-C794D14D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E276F-9BBD-43A2-B26F-A1CBD420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2FE-9967-420B-A4D8-AE31471CD5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5681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65DF-9E38-486F-8972-68EA5CC5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B4FE1-D37C-4873-99C6-FA3FEC649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7D56E-744E-4375-A71F-B957A8569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D39C7-098A-4603-A1E2-5320F8E7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F99E-824D-430F-8215-647FFBB4A0CF}" type="datetimeFigureOut">
              <a:rPr lang="en-NL" smtClean="0"/>
              <a:t>01/02/2024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76FC2-3DBF-4E34-9205-1514241F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7D5CB-6466-41DD-B351-0DCDD079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2FE-9967-420B-A4D8-AE31471CD5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4018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4135D-1572-475F-BF7C-C8EB3EE6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8FA2A3-2B5E-45E0-B07F-3615AEBFB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96862-42D8-4A1E-A0AD-691684A80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FDE97-B661-4832-8D14-E92A994C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F99E-824D-430F-8215-647FFBB4A0CF}" type="datetimeFigureOut">
              <a:rPr lang="en-NL" smtClean="0"/>
              <a:t>01/02/2024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4935D-930D-478E-BA90-62FD52206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EC162-F8A2-4D6D-805E-7E08350D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A2FE-9967-420B-A4D8-AE31471CD5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7414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CF6DB8-0710-448E-86AD-D358050D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02CA7-E406-4DCC-B1B1-65435ED90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DCE1F-C41B-4886-AC2A-B70662A81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F99E-824D-430F-8215-647FFBB4A0CF}" type="datetimeFigureOut">
              <a:rPr lang="en-NL" smtClean="0"/>
              <a:t>01/02/2024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4FB1E-0D86-4548-A56F-FA618A779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89FC4-0B43-4981-9ACB-7F21729E4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A2FE-9967-420B-A4D8-AE31471CD5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7385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r.ramezani@tue.nl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Visio_Drawing1.vsdx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Visio_Drawing1.vsdx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Visio_Drawing1.vsdx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Visio_Drawing1.vsdx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package" Target="../embeddings/Microsoft_Visio_Drawing2.vsdx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package" Target="../embeddings/Microsoft_Visio_Drawing2.vsdx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Visio_Drawing3.vsdx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package" Target="../embeddings/Microsoft_Visio_Drawing4.vsdx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Visio_Drawing5.vsd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package" Target="../embeddings/Microsoft_Visio_Drawing6.vsdx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Visio_Drawing7.vsdx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Visio_Drawing1.vsdx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>
            <a:extLst>
              <a:ext uri="{FF2B5EF4-FFF2-40B4-BE49-F238E27FC236}">
                <a16:creationId xmlns:a16="http://schemas.microsoft.com/office/drawing/2014/main" id="{FD509F83-BE06-05BA-ABE8-D1A736D51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077" y="3355768"/>
            <a:ext cx="4447533" cy="220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1600" i="1" dirty="0">
                <a:ea typeface="ＭＳ Ｐゴシック"/>
                <a:cs typeface="Times New Roman" panose="02020603050405020304" pitchFamily="18" charset="0"/>
              </a:rPr>
              <a:t>Rouzbeh Ramezani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1600" i="1" dirty="0">
                <a:ea typeface="ＭＳ Ｐゴシック"/>
                <a:cs typeface="Times New Roman" panose="02020603050405020304" pitchFamily="18" charset="0"/>
              </a:rPr>
              <a:t>Eindhoven University of Technology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1600" i="1" dirty="0">
                <a:ea typeface="ＭＳ Ｐゴシック"/>
                <a:cs typeface="Times New Roman" panose="02020603050405020304" pitchFamily="18" charset="0"/>
              </a:rPr>
              <a:t>Department of Chemical Engineering and Chemistry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1600" i="1" dirty="0">
                <a:ea typeface="ＭＳ Ｐゴシック"/>
                <a:cs typeface="Times New Roman" panose="02020603050405020304" pitchFamily="18" charset="0"/>
              </a:rPr>
              <a:t>Sustainable Process Engineering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1600" i="1" dirty="0">
                <a:ea typeface="ＭＳ Ｐゴシック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r.ramezani@tue.nl</a:t>
            </a:r>
            <a:endParaRPr lang="nb-NO" sz="1600" i="1" dirty="0"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1E92E-EEB8-76A8-B604-73834E079D7B}"/>
              </a:ext>
            </a:extLst>
          </p:cNvPr>
          <p:cNvSpPr txBox="1"/>
          <p:nvPr/>
        </p:nvSpPr>
        <p:spPr>
          <a:xfrm>
            <a:off x="7295320" y="478858"/>
            <a:ext cx="4781332" cy="2122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i="1" dirty="0">
                <a:solidFill>
                  <a:srgbClr val="00B050"/>
                </a:solidFill>
                <a:ea typeface="ＭＳ Ｐゴシック"/>
                <a:cs typeface="Times New Roman" panose="02020603050405020304" pitchFamily="18" charset="0"/>
              </a:rPr>
              <a:t>Winter School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i="1" dirty="0">
                <a:solidFill>
                  <a:srgbClr val="00B050"/>
                </a:solidFill>
                <a:ea typeface="ＭＳ Ｐゴシック"/>
                <a:cs typeface="Times New Roman" panose="02020603050405020304" pitchFamily="18" charset="0"/>
              </a:rPr>
              <a:t>Membrane Reactors in Chemical Industry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i="1" dirty="0">
                <a:solidFill>
                  <a:srgbClr val="00B050"/>
                </a:solidFill>
                <a:ea typeface="ＭＳ Ｐゴシック"/>
                <a:cs typeface="Times New Roman" panose="02020603050405020304" pitchFamily="18" charset="0"/>
              </a:rPr>
              <a:t>Eindhoven University of Technology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i="1" dirty="0">
                <a:solidFill>
                  <a:srgbClr val="00B050"/>
                </a:solidFill>
                <a:ea typeface="ＭＳ Ｐゴシック"/>
                <a:cs typeface="Times New Roman" panose="02020603050405020304" pitchFamily="18" charset="0"/>
              </a:rPr>
              <a:t>January 29</a:t>
            </a:r>
            <a:r>
              <a:rPr lang="en-US" sz="2000" b="1" i="1" baseline="30000" dirty="0">
                <a:solidFill>
                  <a:srgbClr val="00B050"/>
                </a:solidFill>
                <a:ea typeface="ＭＳ Ｐゴシック"/>
                <a:cs typeface="Times New Roman" panose="02020603050405020304" pitchFamily="18" charset="0"/>
              </a:rPr>
              <a:t>th</a:t>
            </a:r>
            <a:r>
              <a:rPr lang="en-US" sz="2000" b="1" i="1" dirty="0">
                <a:solidFill>
                  <a:srgbClr val="00B050"/>
                </a:solidFill>
                <a:ea typeface="ＭＳ Ｐゴシック"/>
                <a:cs typeface="Times New Roman" panose="02020603050405020304" pitchFamily="18" charset="0"/>
              </a:rPr>
              <a:t>-30</a:t>
            </a:r>
            <a:r>
              <a:rPr lang="en-US" sz="2000" b="1" i="1" baseline="30000" dirty="0">
                <a:solidFill>
                  <a:srgbClr val="00B050"/>
                </a:solidFill>
                <a:ea typeface="ＭＳ Ｐゴシック"/>
                <a:cs typeface="Times New Roman" panose="02020603050405020304" pitchFamily="18" charset="0"/>
              </a:rPr>
              <a:t>th</a:t>
            </a:r>
            <a:r>
              <a:rPr lang="en-US" sz="2000" b="1" i="1" dirty="0">
                <a:solidFill>
                  <a:srgbClr val="00B050"/>
                </a:solidFill>
                <a:ea typeface="ＭＳ Ｐゴシック"/>
                <a:cs typeface="Times New Roman" panose="02020603050405020304" pitchFamily="18" charset="0"/>
              </a:rPr>
              <a:t>, 2024</a:t>
            </a:r>
          </a:p>
        </p:txBody>
      </p:sp>
      <p:pic>
        <p:nvPicPr>
          <p:cNvPr id="4" name="Picture 3" descr="A building with a lawn and trees&#10;&#10;Description automatically generated">
            <a:extLst>
              <a:ext uri="{FF2B5EF4-FFF2-40B4-BE49-F238E27FC236}">
                <a16:creationId xmlns:a16="http://schemas.microsoft.com/office/drawing/2014/main" id="{2C715312-4C41-41D6-F374-9E2DC0C4D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38500"/>
            <a:ext cx="7677077" cy="253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C8D254-A3DD-0FB4-6A09-F48B7D644718}"/>
              </a:ext>
            </a:extLst>
          </p:cNvPr>
          <p:cNvSpPr txBox="1"/>
          <p:nvPr/>
        </p:nvSpPr>
        <p:spPr>
          <a:xfrm>
            <a:off x="132985" y="943676"/>
            <a:ext cx="5701605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ea typeface="ＭＳ Ｐゴシック"/>
                <a:cs typeface="Times New Roman" panose="02020603050405020304" pitchFamily="18" charset="0"/>
              </a:rPr>
              <a:t>Membrane-based process design and economic analysis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A7A5C7E-C48A-723A-2464-8A6149BADC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90944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2AA5C-BE40-4910-944C-029BFE0505D7}"/>
              </a:ext>
            </a:extLst>
          </p:cNvPr>
          <p:cNvSpPr txBox="1"/>
          <p:nvPr/>
        </p:nvSpPr>
        <p:spPr>
          <a:xfrm>
            <a:off x="238125" y="352425"/>
            <a:ext cx="394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cs typeface="Times New Roman" panose="02020603050405020304" pitchFamily="18" charset="0"/>
              </a:rPr>
              <a:t>Superstructure membrane module</a:t>
            </a:r>
            <a:endParaRPr lang="en-NL" sz="2000" b="1" u="sng" dirty="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E31D3C-251A-026B-38F3-2E51BF476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184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1F2B889-195F-63B3-C345-D469A815D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87194"/>
              </p:ext>
            </p:extLst>
          </p:nvPr>
        </p:nvGraphicFramePr>
        <p:xfrm>
          <a:off x="207478" y="1488558"/>
          <a:ext cx="8952282" cy="451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1338560" imgH="5753045" progId="Visio.Drawing.15">
                  <p:embed/>
                </p:oleObj>
              </mc:Choice>
              <mc:Fallback>
                <p:oleObj name="Visio" r:id="rId2" imgW="11338560" imgH="5753045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1F2B889-195F-63B3-C345-D469A815D7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78" y="1488558"/>
                        <a:ext cx="8952282" cy="4518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C7B7FF9-597A-0A14-9A5C-91E066451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009" y="1981200"/>
            <a:ext cx="1517196" cy="3571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9F7EE6-EE5C-4F02-0548-A5525AF78DD0}"/>
              </a:ext>
            </a:extLst>
          </p:cNvPr>
          <p:cNvSpPr txBox="1"/>
          <p:nvPr/>
        </p:nvSpPr>
        <p:spPr>
          <a:xfrm>
            <a:off x="314325" y="909935"/>
            <a:ext cx="101822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0" i="0" dirty="0">
                <a:effectLst/>
                <a:cs typeface="Times New Roman" panose="02020603050405020304" pitchFamily="18" charset="0"/>
              </a:rPr>
              <a:t>By applying a structural optimization approach, the most profitable process configuration including stage numbers can be determined.</a:t>
            </a:r>
            <a:endParaRPr lang="en-NL" sz="1400" dirty="0">
              <a:cs typeface="Times New Roman" panose="02020603050405020304" pitchFamily="18" charset="0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B6EB0B1-A98B-1566-CEA0-2124CEDE0A83}"/>
              </a:ext>
            </a:extLst>
          </p:cNvPr>
          <p:cNvSpPr/>
          <p:nvPr/>
        </p:nvSpPr>
        <p:spPr>
          <a:xfrm>
            <a:off x="180753" y="1339702"/>
            <a:ext cx="723014" cy="786809"/>
          </a:xfrm>
          <a:prstGeom prst="flowChartConnector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8D260E6-92CE-04FC-51F4-573C7EDCC23B}"/>
              </a:ext>
            </a:extLst>
          </p:cNvPr>
          <p:cNvSpPr/>
          <p:nvPr/>
        </p:nvSpPr>
        <p:spPr>
          <a:xfrm>
            <a:off x="8424529" y="5287926"/>
            <a:ext cx="723014" cy="786809"/>
          </a:xfrm>
          <a:prstGeom prst="flowChartConnector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B18FF77-AB56-7E76-1E6E-1513D6A585C9}"/>
              </a:ext>
            </a:extLst>
          </p:cNvPr>
          <p:cNvSpPr/>
          <p:nvPr/>
        </p:nvSpPr>
        <p:spPr>
          <a:xfrm>
            <a:off x="2643962" y="5036288"/>
            <a:ext cx="723014" cy="786809"/>
          </a:xfrm>
          <a:prstGeom prst="flowChartConnector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9F0558F8-85FA-8CD5-A8A1-22473C92C9FE}"/>
              </a:ext>
            </a:extLst>
          </p:cNvPr>
          <p:cNvSpPr/>
          <p:nvPr/>
        </p:nvSpPr>
        <p:spPr>
          <a:xfrm>
            <a:off x="6464594" y="4561367"/>
            <a:ext cx="723014" cy="786809"/>
          </a:xfrm>
          <a:prstGeom prst="flowChartConnector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72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2AA5C-BE40-4910-944C-029BFE0505D7}"/>
              </a:ext>
            </a:extLst>
          </p:cNvPr>
          <p:cNvSpPr txBox="1"/>
          <p:nvPr/>
        </p:nvSpPr>
        <p:spPr>
          <a:xfrm>
            <a:off x="238125" y="352425"/>
            <a:ext cx="394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cs typeface="Times New Roman" panose="02020603050405020304" pitchFamily="18" charset="0"/>
              </a:rPr>
              <a:t>Superstructure membrane module</a:t>
            </a:r>
            <a:endParaRPr lang="en-NL" sz="2000" b="1" u="sng" dirty="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E31D3C-251A-026B-38F3-2E51BF476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184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1F2B889-195F-63B3-C345-D469A815D7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478" y="1488558"/>
          <a:ext cx="8952282" cy="451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1338560" imgH="5753045" progId="Visio.Drawing.15">
                  <p:embed/>
                </p:oleObj>
              </mc:Choice>
              <mc:Fallback>
                <p:oleObj name="Visio" r:id="rId2" imgW="11338560" imgH="5753045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1F2B889-195F-63B3-C345-D469A815D7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78" y="1488558"/>
                        <a:ext cx="8952282" cy="4518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C7B7FF9-597A-0A14-9A5C-91E066451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009" y="1981200"/>
            <a:ext cx="1517196" cy="3571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9F7EE6-EE5C-4F02-0548-A5525AF78DD0}"/>
              </a:ext>
            </a:extLst>
          </p:cNvPr>
          <p:cNvSpPr txBox="1"/>
          <p:nvPr/>
        </p:nvSpPr>
        <p:spPr>
          <a:xfrm>
            <a:off x="314325" y="909935"/>
            <a:ext cx="101822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0" i="0" dirty="0">
                <a:effectLst/>
                <a:cs typeface="Times New Roman" panose="02020603050405020304" pitchFamily="18" charset="0"/>
              </a:rPr>
              <a:t>By applying a structural optimization approach, the most profitable process configuration including stage numbers can be determined.</a:t>
            </a:r>
            <a:endParaRPr lang="en-NL" sz="1400" dirty="0">
              <a:cs typeface="Times New Roman" panose="02020603050405020304" pitchFamily="18" charset="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9553C929-59BA-C50B-8CE0-0337655CF0FD}"/>
              </a:ext>
            </a:extLst>
          </p:cNvPr>
          <p:cNvSpPr/>
          <p:nvPr/>
        </p:nvSpPr>
        <p:spPr>
          <a:xfrm>
            <a:off x="8382000" y="2619375"/>
            <a:ext cx="800100" cy="800100"/>
          </a:xfrm>
          <a:prstGeom prst="flowChartConnector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65611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2AA5C-BE40-4910-944C-029BFE0505D7}"/>
              </a:ext>
            </a:extLst>
          </p:cNvPr>
          <p:cNvSpPr txBox="1"/>
          <p:nvPr/>
        </p:nvSpPr>
        <p:spPr>
          <a:xfrm>
            <a:off x="238125" y="352425"/>
            <a:ext cx="394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cs typeface="Times New Roman" panose="02020603050405020304" pitchFamily="18" charset="0"/>
              </a:rPr>
              <a:t>Superstructure membrane module</a:t>
            </a:r>
            <a:endParaRPr lang="en-NL" sz="2000" b="1" u="sng" dirty="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E31D3C-251A-026B-38F3-2E51BF476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184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1F2B889-195F-63B3-C345-D469A815D7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478" y="1488558"/>
          <a:ext cx="8952282" cy="451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1338560" imgH="5753045" progId="Visio.Drawing.15">
                  <p:embed/>
                </p:oleObj>
              </mc:Choice>
              <mc:Fallback>
                <p:oleObj name="Visio" r:id="rId2" imgW="11338560" imgH="5753045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1F2B889-195F-63B3-C345-D469A815D7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78" y="1488558"/>
                        <a:ext cx="8952282" cy="4518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C7B7FF9-597A-0A14-9A5C-91E066451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009" y="1981200"/>
            <a:ext cx="1517196" cy="3571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9F7EE6-EE5C-4F02-0548-A5525AF78DD0}"/>
              </a:ext>
            </a:extLst>
          </p:cNvPr>
          <p:cNvSpPr txBox="1"/>
          <p:nvPr/>
        </p:nvSpPr>
        <p:spPr>
          <a:xfrm>
            <a:off x="314325" y="909935"/>
            <a:ext cx="101822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0" i="0" dirty="0">
                <a:effectLst/>
                <a:cs typeface="Times New Roman" panose="02020603050405020304" pitchFamily="18" charset="0"/>
              </a:rPr>
              <a:t>By applying a structural optimization approach, the most profitable process configuration including stage numbers can be determined.</a:t>
            </a:r>
            <a:endParaRPr lang="en-NL" sz="1400" dirty="0">
              <a:cs typeface="Times New Roman" panose="02020603050405020304" pitchFamily="18" charset="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2FB6DE03-2845-B82E-CE1F-C69A3BB64D5C}"/>
              </a:ext>
            </a:extLst>
          </p:cNvPr>
          <p:cNvSpPr/>
          <p:nvPr/>
        </p:nvSpPr>
        <p:spPr>
          <a:xfrm>
            <a:off x="3190875" y="4429124"/>
            <a:ext cx="581025" cy="581025"/>
          </a:xfrm>
          <a:prstGeom prst="flowChartConnector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A7F0D43-2F56-A317-94E5-7391A2BFF7BC}"/>
              </a:ext>
            </a:extLst>
          </p:cNvPr>
          <p:cNvSpPr/>
          <p:nvPr/>
        </p:nvSpPr>
        <p:spPr>
          <a:xfrm>
            <a:off x="7286625" y="3248024"/>
            <a:ext cx="581025" cy="581025"/>
          </a:xfrm>
          <a:prstGeom prst="flowChartConnector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EBD5B68-368C-FD12-51B1-B17722BF0F00}"/>
              </a:ext>
            </a:extLst>
          </p:cNvPr>
          <p:cNvSpPr/>
          <p:nvPr/>
        </p:nvSpPr>
        <p:spPr>
          <a:xfrm>
            <a:off x="5210175" y="3638549"/>
            <a:ext cx="581025" cy="581025"/>
          </a:xfrm>
          <a:prstGeom prst="flowChartConnector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9644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E31D3C-251A-026B-38F3-2E51BF476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184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C8071-35B9-3DC9-3F2E-712B375E7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4395108"/>
            <a:ext cx="3934614" cy="1205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CE459B-8151-853C-1BAA-BA6DC699AD0F}"/>
              </a:ext>
            </a:extLst>
          </p:cNvPr>
          <p:cNvSpPr txBox="1"/>
          <p:nvPr/>
        </p:nvSpPr>
        <p:spPr>
          <a:xfrm>
            <a:off x="247650" y="323850"/>
            <a:ext cx="4810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cs typeface="Times New Roman" panose="02020603050405020304" pitchFamily="18" charset="0"/>
              </a:rPr>
              <a:t>Flow arrangements in membrane modules</a:t>
            </a:r>
            <a:endParaRPr lang="en-NL" sz="2000" b="1" u="sng" dirty="0"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02A7D9-1A0E-8B19-4298-C8E651008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574" y="1915888"/>
            <a:ext cx="3860808" cy="1141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248FFD-0962-822A-39A6-D374C0C24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336" y="4333875"/>
            <a:ext cx="3789461" cy="15516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48E55-4274-C112-7487-9A61C643CF66}"/>
              </a:ext>
            </a:extLst>
          </p:cNvPr>
          <p:cNvSpPr txBox="1"/>
          <p:nvPr/>
        </p:nvSpPr>
        <p:spPr>
          <a:xfrm>
            <a:off x="278040" y="1435438"/>
            <a:ext cx="7361010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cs typeface="Times New Roman" panose="02020603050405020304" pitchFamily="18" charset="0"/>
              </a:rPr>
              <a:t>The performance of a membrane is influenced by the way in which the permeate and retentate flow in the membrane.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cs typeface="Times New Roman" panose="02020603050405020304" pitchFamily="18" charset="0"/>
              </a:rPr>
              <a:t>F</a:t>
            </a:r>
            <a:r>
              <a:rPr lang="en-NL" dirty="0">
                <a:cs typeface="Times New Roman" panose="02020603050405020304" pitchFamily="18" charset="0"/>
              </a:rPr>
              <a:t>low arrangements</a:t>
            </a:r>
            <a:r>
              <a:rPr lang="en-US" dirty="0">
                <a:cs typeface="Times New Roman" panose="02020603050405020304" pitchFamily="18" charset="0"/>
              </a:rPr>
              <a:t> of</a:t>
            </a:r>
            <a:r>
              <a:rPr lang="en-NL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perfect mixing, </a:t>
            </a:r>
            <a:r>
              <a:rPr lang="en-NL" dirty="0">
                <a:cs typeface="Times New Roman" panose="02020603050405020304" pitchFamily="18" charset="0"/>
              </a:rPr>
              <a:t>co-current, counter-current, and </a:t>
            </a:r>
            <a:r>
              <a:rPr lang="en-US" dirty="0">
                <a:cs typeface="Times New Roman" panose="02020603050405020304" pitchFamily="18" charset="0"/>
              </a:rPr>
              <a:t>cross flow</a:t>
            </a:r>
            <a:r>
              <a:rPr lang="en-NL" dirty="0">
                <a:cs typeface="Times New Roman" panose="02020603050405020304" pitchFamily="18" charset="0"/>
              </a:rPr>
              <a:t> are possible in the design of a membrane module.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5EABA1-4444-4FDB-A039-99573590C8BB}"/>
              </a:ext>
            </a:extLst>
          </p:cNvPr>
          <p:cNvSpPr txBox="1"/>
          <p:nvPr/>
        </p:nvSpPr>
        <p:spPr>
          <a:xfrm>
            <a:off x="9003846" y="1619250"/>
            <a:ext cx="1967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Counter-current Flow</a:t>
            </a:r>
            <a:endParaRPr lang="en-NL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6C355F-DCF0-EB11-11AD-AF5E0D80E92A}"/>
              </a:ext>
            </a:extLst>
          </p:cNvPr>
          <p:cNvSpPr txBox="1"/>
          <p:nvPr/>
        </p:nvSpPr>
        <p:spPr>
          <a:xfrm>
            <a:off x="8750119" y="4038600"/>
            <a:ext cx="1125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Flow</a:t>
            </a:r>
            <a:endParaRPr lang="en-NL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2BE1A4-93A2-CFC9-953E-04E3FB028298}"/>
              </a:ext>
            </a:extLst>
          </p:cNvPr>
          <p:cNvSpPr txBox="1"/>
          <p:nvPr/>
        </p:nvSpPr>
        <p:spPr>
          <a:xfrm>
            <a:off x="2701016" y="4105275"/>
            <a:ext cx="1548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Co-current Flow</a:t>
            </a:r>
            <a:endParaRPr lang="en-NL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E31D3C-251A-026B-38F3-2E51BF476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184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F3730-5C06-347C-589C-0C2D6265CCEB}"/>
              </a:ext>
            </a:extLst>
          </p:cNvPr>
          <p:cNvSpPr txBox="1"/>
          <p:nvPr/>
        </p:nvSpPr>
        <p:spPr>
          <a:xfrm>
            <a:off x="419100" y="409575"/>
            <a:ext cx="289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cs typeface="Times New Roman" panose="02020603050405020304" pitchFamily="18" charset="0"/>
              </a:rPr>
              <a:t>Process Simulation Tools</a:t>
            </a:r>
            <a:endParaRPr lang="en-NL" sz="2000" b="1" u="sng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FD35E-6D04-B7A3-4EF7-566D61359D44}"/>
              </a:ext>
            </a:extLst>
          </p:cNvPr>
          <p:cNvSpPr txBox="1"/>
          <p:nvPr/>
        </p:nvSpPr>
        <p:spPr>
          <a:xfrm>
            <a:off x="250372" y="1123099"/>
            <a:ext cx="5874204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 simulators have been proven to be successful in modeling, simulate, and optimize various industrial processes.</a:t>
            </a:r>
            <a:endParaRPr lang="en-US" dirty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103FDBF-6FC3-6656-88FF-27776CB49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9" y="868634"/>
            <a:ext cx="3595005" cy="19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0A83A4D-5290-5844-A76C-32ECE689B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69313"/>
              </p:ext>
            </p:extLst>
          </p:nvPr>
        </p:nvGraphicFramePr>
        <p:xfrm>
          <a:off x="2886076" y="2885017"/>
          <a:ext cx="9181948" cy="31125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42408">
                  <a:extLst>
                    <a:ext uri="{9D8B030D-6E8A-4147-A177-3AD203B41FA5}">
                      <a16:colId xmlns:a16="http://schemas.microsoft.com/office/drawing/2014/main" val="3509393348"/>
                    </a:ext>
                  </a:extLst>
                </a:gridCol>
                <a:gridCol w="7139540">
                  <a:extLst>
                    <a:ext uri="{9D8B030D-6E8A-4147-A177-3AD203B41FA5}">
                      <a16:colId xmlns:a16="http://schemas.microsoft.com/office/drawing/2014/main" val="903608164"/>
                    </a:ext>
                  </a:extLst>
                </a:gridCol>
              </a:tblGrid>
              <a:tr h="51876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Aspen Plus</a:t>
                      </a:r>
                    </a:p>
                    <a:p>
                      <a:pPr algn="l"/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Aspen </a:t>
                      </a:r>
                      <a:r>
                        <a:rPr lang="en-US" sz="1200" b="1" dirty="0" err="1">
                          <a:latin typeface="+mn-lt"/>
                          <a:cs typeface="Times New Roman" panose="02020603050405020304" pitchFamily="18" charset="0"/>
                        </a:rPr>
                        <a:t>Hysys</a:t>
                      </a:r>
                      <a:endParaRPr lang="en-NL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Can be used for batch and continuous processes for design, troubleshooting in regular operations, monitoring the plant performance through online, and real-time optimization.</a:t>
                      </a:r>
                      <a:endParaRPr lang="en-NL" sz="1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14249"/>
                  </a:ext>
                </a:extLst>
              </a:tr>
              <a:tr h="518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rgbClr val="2E2E2E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gPROMS</a:t>
                      </a:r>
                      <a:endParaRPr lang="en-US" sz="1200" b="1" dirty="0">
                        <a:solidFill>
                          <a:srgbClr val="2E2E2E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An advanced equation oriented process modeling software, which can be used to model, analyze, and optimize in an easy-to-use process flow-sheeting environment.</a:t>
                      </a:r>
                      <a:endParaRPr lang="en-NL" sz="1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584749"/>
                  </a:ext>
                </a:extLst>
              </a:tr>
              <a:tr h="518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rgbClr val="2E2E2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PRO/II</a:t>
                      </a:r>
                      <a:endParaRPr lang="en-US" sz="1200" b="1" dirty="0">
                        <a:solidFill>
                          <a:srgbClr val="2E2E2E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 steady-state simulator which has an in-built membrane unit operation to simulate crossflow symmetric membranes for gas separations.</a:t>
                      </a:r>
                      <a:endParaRPr lang="en-NL" sz="1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117378"/>
                  </a:ext>
                </a:extLst>
              </a:tr>
              <a:tr h="518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2E2E2E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ProMax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 multifaceted process simulation software which it is designed to optimize gas processing, refining, and chemical facilities. </a:t>
                      </a:r>
                      <a:endParaRPr lang="en-NL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456275"/>
                  </a:ext>
                </a:extLst>
              </a:tr>
              <a:tr h="518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rgbClr val="2E2E2E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SuperPro</a:t>
                      </a:r>
                      <a:r>
                        <a:rPr lang="en-US" sz="1200" b="1" dirty="0">
                          <a:solidFill>
                            <a:srgbClr val="2E2E2E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Designer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 flowsheet driven simulator for batch, continuous as well as combination processes, that perform material and energy balances, equipment sizing, and costing.</a:t>
                      </a:r>
                      <a:endParaRPr lang="en-NL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621646"/>
                  </a:ext>
                </a:extLst>
              </a:tr>
              <a:tr h="51876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Aspen Custom Modeler</a:t>
                      </a:r>
                      <a:endParaRPr lang="en-NL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Provides the capability to create unique process and equipment simulation models by describing the equations which can be exported into Aspen Plus/</a:t>
                      </a:r>
                      <a:r>
                        <a:rPr 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Hysys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NL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662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29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054B1-1E33-4769-994C-D8113AFD0951}"/>
              </a:ext>
            </a:extLst>
          </p:cNvPr>
          <p:cNvSpPr txBox="1"/>
          <p:nvPr/>
        </p:nvSpPr>
        <p:spPr>
          <a:xfrm>
            <a:off x="190500" y="466725"/>
            <a:ext cx="7137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cs typeface="Times New Roman" panose="02020603050405020304" pitchFamily="18" charset="0"/>
              </a:rPr>
              <a:t>Implementation of Membrane model in Aspen Custom Modeler</a:t>
            </a:r>
            <a:endParaRPr lang="en-NL" sz="2000" b="1" u="sng" dirty="0">
              <a:cs typeface="Times New Roman" panose="02020603050405020304" pitchFamily="18" charset="0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881DF72-6CBA-4633-B73C-1FB2FFC51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9" y="708797"/>
            <a:ext cx="3630413" cy="2586854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3DACBD2-B5A7-4083-9979-153BBBC7B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4" y="3464338"/>
            <a:ext cx="3955061" cy="2552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43F9FA-05CF-C5B0-2239-802E01394D31}"/>
              </a:ext>
            </a:extLst>
          </p:cNvPr>
          <p:cNvSpPr txBox="1"/>
          <p:nvPr/>
        </p:nvSpPr>
        <p:spPr>
          <a:xfrm>
            <a:off x="174037" y="1464192"/>
            <a:ext cx="722688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E2E2E"/>
                </a:solidFill>
                <a:cs typeface="Times New Roman" panose="02020603050405020304" pitchFamily="18" charset="0"/>
              </a:rPr>
              <a:t>T</a:t>
            </a:r>
            <a:r>
              <a:rPr lang="en-US" sz="1600" b="0" i="0" dirty="0">
                <a:solidFill>
                  <a:srgbClr val="2E2E2E"/>
                </a:solidFill>
                <a:effectLst/>
                <a:cs typeface="Times New Roman" panose="02020603050405020304" pitchFamily="18" charset="0"/>
              </a:rPr>
              <a:t>he developed mass transfer model for the gas separation membrane process is coded.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0" i="0" dirty="0">
              <a:solidFill>
                <a:srgbClr val="2E2E2E"/>
              </a:solidFill>
              <a:effectLst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0" i="0" u="none" strike="noStrike" baseline="0" dirty="0">
                <a:cs typeface="Times New Roman" panose="02020603050405020304" pitchFamily="18" charset="0"/>
              </a:rPr>
              <a:t>The model for membrane gas separation can be implemented and solved in ACM, which can be added to Aspen Plus.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0" i="0" u="none" strike="noStrike" baseline="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0" i="0" u="none" strike="noStrike" baseline="0" dirty="0">
                <a:cs typeface="Times New Roman" panose="02020603050405020304" pitchFamily="18" charset="0"/>
              </a:rPr>
              <a:t>To implement the membrane model in ACM, all chemicals are defined from the component list in the Aspen Properties User Interface program.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0" i="0" u="none" strike="noStrike" baseline="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cs typeface="Times New Roman" panose="02020603050405020304" pitchFamily="18" charset="0"/>
              </a:rPr>
              <a:t>F</a:t>
            </a:r>
            <a:r>
              <a:rPr lang="en-US" sz="1600" b="0" i="0" u="none" strike="noStrike" baseline="0" dirty="0">
                <a:cs typeface="Times New Roman" panose="02020603050405020304" pitchFamily="18" charset="0"/>
              </a:rPr>
              <a:t>ixed variables or inputs (feed temperature, pressure, composition and membrane area) are defined, and the process parameters (for example, permeance) and variables are declared.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0" i="0" u="none" strike="noStrike" baseline="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E2E2E"/>
                </a:solidFill>
                <a:cs typeface="Times New Roman" panose="02020603050405020304" pitchFamily="18" charset="0"/>
              </a:rPr>
              <a:t>T</a:t>
            </a:r>
            <a:r>
              <a:rPr lang="en-US" sz="1600" b="0" i="0" dirty="0">
                <a:solidFill>
                  <a:srgbClr val="2E2E2E"/>
                </a:solidFill>
                <a:effectLst/>
                <a:cs typeface="Times New Roman" panose="02020603050405020304" pitchFamily="18" charset="0"/>
              </a:rPr>
              <a:t>he model has one port for feed stream and two ports as permeate and retentate streams.</a:t>
            </a:r>
            <a:endParaRPr lang="en-US" sz="1600" b="0" i="0" u="none" strike="noStrike" baseline="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6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054B1-1E33-4769-994C-D8113AFD0951}"/>
              </a:ext>
            </a:extLst>
          </p:cNvPr>
          <p:cNvSpPr txBox="1"/>
          <p:nvPr/>
        </p:nvSpPr>
        <p:spPr>
          <a:xfrm>
            <a:off x="190500" y="466725"/>
            <a:ext cx="7137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cs typeface="Times New Roman" panose="02020603050405020304" pitchFamily="18" charset="0"/>
              </a:rPr>
              <a:t>Implementation of Membrane model in Aspen Custom Modeler</a:t>
            </a:r>
            <a:endParaRPr lang="en-NL" sz="2000" b="1" u="sng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DA311-360C-AFF6-C319-0F9340DB1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" y="1158843"/>
            <a:ext cx="10313324" cy="4632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045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2AA5C-BE40-4910-944C-029BFE0505D7}"/>
              </a:ext>
            </a:extLst>
          </p:cNvPr>
          <p:cNvSpPr txBox="1"/>
          <p:nvPr/>
        </p:nvSpPr>
        <p:spPr>
          <a:xfrm>
            <a:off x="384237" y="392282"/>
            <a:ext cx="1999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cs typeface="Times New Roman" panose="02020603050405020304" pitchFamily="18" charset="0"/>
              </a:rPr>
              <a:t>Economic model</a:t>
            </a:r>
            <a:endParaRPr lang="en-NL" sz="2000" b="1" u="sng" dirty="0"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4A740-FC75-03A9-D19A-909D701A0EB7}"/>
              </a:ext>
            </a:extLst>
          </p:cNvPr>
          <p:cNvSpPr txBox="1"/>
          <p:nvPr/>
        </p:nvSpPr>
        <p:spPr>
          <a:xfrm>
            <a:off x="152399" y="1149562"/>
            <a:ext cx="1138237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find the best configuration of the multi-stage gas membrane process, the cost analysis was conducted for:</a:t>
            </a:r>
          </a:p>
          <a:p>
            <a:pPr algn="just"/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ost-combustion (CO</a:t>
            </a:r>
            <a:r>
              <a:rPr lang="en-US" sz="1600" b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/N</a:t>
            </a:r>
            <a:r>
              <a:rPr lang="en-US" sz="1600" b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N</a:t>
            </a: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atural gas sweetening (CO</a:t>
            </a:r>
            <a:r>
              <a:rPr lang="en-US" sz="1600" b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/CH</a:t>
            </a:r>
            <a:r>
              <a:rPr lang="en-US" sz="1600" b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B</a:t>
            </a: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iogas upgrading (CO</a:t>
            </a:r>
            <a:r>
              <a:rPr lang="en-US" sz="1600" b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/CH</a:t>
            </a:r>
            <a:r>
              <a:rPr lang="en-US" sz="1600" b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H</a:t>
            </a:r>
            <a:r>
              <a:rPr lang="en-US" sz="1600" b="1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separation (H</a:t>
            </a:r>
            <a:r>
              <a:rPr lang="en-US" sz="1600" b="1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/CH</a:t>
            </a:r>
            <a:r>
              <a:rPr lang="en-US" sz="1600" b="1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NL" sz="16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aim is to 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minimize the cost of separation while satisfying the separation targets.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NL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economic 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n-NL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superstructure </a:t>
            </a:r>
            <a:r>
              <a:rPr lang="en-NL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membrane process 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was performed</a:t>
            </a:r>
            <a:r>
              <a:rPr lang="en-NL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by calculating the capital cost, annual operating and maintenance, and energy cost.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Capital cost </a:t>
            </a:r>
            <a:r>
              <a:rPr lang="en-US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 associated with membrane area and membrane module skids as well as the contribution of major components such as compression, expander and vacuum pumps.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Operational cost </a:t>
            </a:r>
            <a:r>
              <a:rPr lang="en-US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 a sum of electricity cost, and operation and maintenance costs. Operation and maintenance of the vacuum pumps, expander and compressors is estimated at 3.6% of their capital cost and 1% for the membrane and the membrane frame. </a:t>
            </a:r>
            <a:endParaRPr lang="en-NL" sz="16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77F040D-F2F4-07BA-7D6F-9301DAA24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1576388"/>
            <a:ext cx="35433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600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2AA5C-BE40-4910-944C-029BFE0505D7}"/>
              </a:ext>
            </a:extLst>
          </p:cNvPr>
          <p:cNvSpPr txBox="1"/>
          <p:nvPr/>
        </p:nvSpPr>
        <p:spPr>
          <a:xfrm>
            <a:off x="384237" y="392282"/>
            <a:ext cx="1999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cs typeface="Times New Roman" panose="02020603050405020304" pitchFamily="18" charset="0"/>
              </a:rPr>
              <a:t>Economic model</a:t>
            </a:r>
            <a:endParaRPr lang="en-NL" sz="2000" b="1" u="sng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A260F7D-E77C-14DC-887A-38EA2E6A3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4584703"/>
                  </p:ext>
                </p:extLst>
              </p:nvPr>
            </p:nvGraphicFramePr>
            <p:xfrm>
              <a:off x="2124074" y="921449"/>
              <a:ext cx="9534526" cy="4764978"/>
            </p:xfrm>
            <a:graphic>
              <a:graphicData uri="http://schemas.openxmlformats.org/drawingml/2006/table">
                <a:tbl>
                  <a:tblPr firstRow="1" firstCol="1" bandRow="1">
                    <a:tableStyleId>{68D230F3-CF80-4859-8CE7-A43EE81993B5}</a:tableStyleId>
                  </a:tblPr>
                  <a:tblGrid>
                    <a:gridCol w="3414349">
                      <a:extLst>
                        <a:ext uri="{9D8B030D-6E8A-4147-A177-3AD203B41FA5}">
                          <a16:colId xmlns:a16="http://schemas.microsoft.com/office/drawing/2014/main" val="3507570573"/>
                        </a:ext>
                      </a:extLst>
                    </a:gridCol>
                    <a:gridCol w="4547762">
                      <a:extLst>
                        <a:ext uri="{9D8B030D-6E8A-4147-A177-3AD203B41FA5}">
                          <a16:colId xmlns:a16="http://schemas.microsoft.com/office/drawing/2014/main" val="1335324246"/>
                        </a:ext>
                      </a:extLst>
                    </a:gridCol>
                    <a:gridCol w="1572415">
                      <a:extLst>
                        <a:ext uri="{9D8B030D-6E8A-4147-A177-3AD203B41FA5}">
                          <a16:colId xmlns:a16="http://schemas.microsoft.com/office/drawing/2014/main" val="938535720"/>
                        </a:ext>
                      </a:extLst>
                    </a:gridCol>
                  </a:tblGrid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Description</a:t>
                          </a:r>
                          <a:endParaRPr lang="en-NL" sz="1200" b="1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NL" sz="1200" b="1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NL" sz="1200" b="1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3404809065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Membrane module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C</a:t>
                          </a:r>
                          <a:r>
                            <a:rPr lang="en-US" sz="1200" b="0" i="1" baseline="-25000" dirty="0">
                              <a:effectLst/>
                            </a:rPr>
                            <a:t>m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$/m</a:t>
                          </a:r>
                          <a:r>
                            <a:rPr lang="en-US" sz="1200" b="0" baseline="30000" dirty="0">
                              <a:effectLst/>
                            </a:rPr>
                            <a:t>2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4142424831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Compressor unit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C</a:t>
                          </a:r>
                          <a:r>
                            <a:rPr lang="en-US" sz="1200" b="0" i="1" baseline="-25000" dirty="0">
                              <a:effectLst/>
                            </a:rPr>
                            <a:t>c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$/kW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1994899248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Expander unit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 err="1">
                              <a:effectLst/>
                            </a:rPr>
                            <a:t>C</a:t>
                          </a:r>
                          <a:r>
                            <a:rPr lang="en-US" sz="1200" b="0" i="1" baseline="-25000" dirty="0" err="1">
                              <a:effectLst/>
                            </a:rPr>
                            <a:t>ex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$/kW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2439994079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Vacuum pump unit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 err="1">
                              <a:effectLst/>
                            </a:rPr>
                            <a:t>C</a:t>
                          </a:r>
                          <a:r>
                            <a:rPr lang="en-US" sz="1200" b="0" i="1" baseline="-25000" dirty="0" err="1">
                              <a:effectLst/>
                            </a:rPr>
                            <a:t>v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$/kW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1475147587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Efficiency of pressure units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  η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-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3855367437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Installation factor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 f</a:t>
                          </a:r>
                          <a:r>
                            <a:rPr lang="en-US" sz="1200" b="0" i="1" baseline="-25000" dirty="0">
                              <a:effectLst/>
                            </a:rPr>
                            <a:t>in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-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2403388217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Electricity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C</a:t>
                          </a:r>
                          <a:r>
                            <a:rPr lang="en-US" sz="1200" b="0" i="1" baseline="-25000" dirty="0">
                              <a:effectLst/>
                            </a:rPr>
                            <a:t>e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$/kWh</a:t>
                          </a:r>
                          <a:r>
                            <a:rPr lang="en-US" sz="1200" b="0" baseline="30000">
                              <a:effectLst/>
                            </a:rPr>
                            <a:t>-1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1388650830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Operation time per year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t</a:t>
                          </a:r>
                          <a:r>
                            <a:rPr lang="en-US" sz="1200" b="0" i="1" baseline="-25000" dirty="0">
                              <a:effectLst/>
                            </a:rPr>
                            <a:t>op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h/yr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2525994202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Depreciation factor (25 years)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DF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-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1226015518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Membrane depreciation factor (5 years)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 err="1">
                              <a:effectLst/>
                            </a:rPr>
                            <a:t>DF</a:t>
                          </a:r>
                          <a:r>
                            <a:rPr lang="en-US" sz="1200" b="0" i="1" baseline="-25000" dirty="0" err="1">
                              <a:effectLst/>
                            </a:rPr>
                            <a:t>m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-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2969553991"/>
                      </a:ext>
                    </a:extLst>
                  </a:tr>
                  <a:tr h="36638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Membrane frame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I</a:t>
                          </a:r>
                          <a:r>
                            <a:rPr lang="en-US" sz="1200" b="0" i="1" baseline="-25000" dirty="0" err="1">
                              <a:effectLst/>
                            </a:rPr>
                            <a:t>m,fram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sz="1200" b="0" i="1">
                                  <a:effectLst/>
                                  <a:latin typeface="Cambria Math" panose="02040503050406030204" pitchFamily="18" charset="0"/>
                                </a:rPr>
                                <m:t>0.238×</m:t>
                              </m:r>
                              <m:sSup>
                                <m:sSup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1200" b="0" i="1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NL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NL" sz="1200" b="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NL" sz="1200" b="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b="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b="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1200" b="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200" b="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𝑚𝑒𝑚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1200" b="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2000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0.7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NL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NL" sz="1200" b="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NL" sz="1200" b="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b="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b="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1200" b="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55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0.88</m:t>
                                  </m:r>
                                </m:sup>
                              </m:sSup>
                            </m:oMath>
                          </a14:m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$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239691042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Compressor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CC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200" b="0" i="1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200" b="0" i="1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oMath>
                          </a14:m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$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1366429006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Expander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CE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𝑒𝑥</m:t>
                                  </m:r>
                                </m:sub>
                              </m:sSub>
                              <m:r>
                                <a:rPr lang="en-US" sz="1200" b="0" i="1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𝑒𝑥</m:t>
                                  </m:r>
                                </m:sub>
                              </m:sSub>
                              <m:r>
                                <a:rPr lang="en-US" sz="1200" b="0" i="1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oMath>
                          </a14:m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$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2207267684"/>
                      </a:ext>
                    </a:extLst>
                  </a:tr>
                  <a:tr h="23296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Vacuum pump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CV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200" b="0" i="1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𝑣𝑝</m:t>
                                  </m:r>
                                </m:sub>
                              </m:sSub>
                              <m:r>
                                <a:rPr lang="en-US" sz="1200" b="0" i="1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oMath>
                          </a14:m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$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4272479593"/>
                      </a:ext>
                    </a:extLst>
                  </a:tr>
                  <a:tr h="24909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Total capital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TCC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𝐷𝐹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NL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NL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200" b="0" i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>
                                  <a:effectLst/>
                                  <a:latin typeface="Cambria Math" panose="02040503050406030204" pitchFamily="18" charset="0"/>
                                </a:rPr>
                                <m:t>𝐷𝐹</m:t>
                              </m:r>
                              <m:d>
                                <m:d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NL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𝑓𝑟𝑎𝑚</m:t>
                                      </m:r>
                                    </m:sub>
                                  </m:sSub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𝐶𝐸</m:t>
                                  </m:r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𝐶𝑉</m:t>
                                  </m:r>
                                </m:e>
                              </m:d>
                            </m:oMath>
                          </a14:m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$/y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1838376510"/>
                      </a:ext>
                    </a:extLst>
                  </a:tr>
                  <a:tr h="39243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Operating and maintenance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𝑂𝑀𝐶</m:t>
                                </m:r>
                                <m:r>
                                  <a:rPr lang="en-US" sz="12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=0.01</m:t>
                                </m:r>
                                <m:d>
                                  <m:dPr>
                                    <m:ctrlPr>
                                      <a:rPr lang="en-NL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NL" sz="12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2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NL" sz="12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12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2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2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NL" sz="12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12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2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2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𝑓𝑟𝑎𝑚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2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+0.036(</m:t>
                                </m:r>
                                <m:r>
                                  <a:rPr lang="en-US" sz="12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𝐶𝐶</m:t>
                                </m:r>
                                <m:r>
                                  <a:rPr lang="en-US" sz="12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2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𝐶𝐸</m:t>
                                </m:r>
                                <m:r>
                                  <a:rPr lang="en-US" sz="12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2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𝐶𝑉</m:t>
                                </m:r>
                                <m:r>
                                  <a:rPr lang="en-US" sz="12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$/y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2824581074"/>
                      </a:ext>
                    </a:extLst>
                  </a:tr>
                  <a:tr h="23296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Energy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EC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1200" b="0" i="1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𝑜𝑝</m:t>
                                  </m:r>
                                </m:sub>
                              </m:sSub>
                              <m:r>
                                <a:rPr lang="en-US" sz="1200" b="0" i="1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nary>
                            </m:oMath>
                          </a14:m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$/y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359783762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Total operational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VOM =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>
                                  <a:effectLst/>
                                  <a:latin typeface="Cambria Math" panose="02040503050406030204" pitchFamily="18" charset="0"/>
                                </a:rPr>
                                <m:t>𝑂𝑀𝐶</m:t>
                              </m:r>
                              <m:r>
                                <a:rPr lang="en-US" sz="1200" b="0" i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>
                                  <a:effectLst/>
                                  <a:latin typeface="Cambria Math" panose="02040503050406030204" pitchFamily="18" charset="0"/>
                                </a:rPr>
                                <m:t>𝐸𝐶</m:t>
                              </m:r>
                            </m:oMath>
                          </a14:m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$/y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327997009"/>
                      </a:ext>
                    </a:extLst>
                  </a:tr>
                  <a:tr h="34519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Gas processing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GPC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𝑇𝐶𝐶</m:t>
                                  </m:r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𝑉𝑂𝑀</m:t>
                                  </m:r>
                                </m:num>
                                <m:den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𝑎𝑛𝑛𝑢𝑎𝑙</m:t>
                                  </m:r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𝑠𝑒𝑝𝑎𝑟𝑎𝑡𝑒𝑑</m:t>
                                  </m:r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NL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𝐶𝑂</m:t>
                                      </m:r>
                                    </m:e>
                                    <m:sub>
                                      <m:r>
                                        <a:rPr lang="en-US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$/</a:t>
                          </a:r>
                          <a:r>
                            <a:rPr lang="en-US" sz="1200" b="0" dirty="0" err="1">
                              <a:effectLst/>
                            </a:rPr>
                            <a:t>tonne</a:t>
                          </a:r>
                          <a:r>
                            <a:rPr lang="en-US" sz="1200" b="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L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b="0">
                                      <a:effectLst/>
                                      <a:latin typeface="Cambria Math" panose="02040503050406030204" pitchFamily="18" charset="0"/>
                                    </a:rPr>
                                    <m:t>CO</m:t>
                                  </m:r>
                                </m:e>
                                <m:sub>
                                  <m:r>
                                    <a:rPr lang="en-US" sz="1200" b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22261575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A260F7D-E77C-14DC-887A-38EA2E6A3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4584703"/>
                  </p:ext>
                </p:extLst>
              </p:nvPr>
            </p:nvGraphicFramePr>
            <p:xfrm>
              <a:off x="2124074" y="921449"/>
              <a:ext cx="9534526" cy="4764978"/>
            </p:xfrm>
            <a:graphic>
              <a:graphicData uri="http://schemas.openxmlformats.org/drawingml/2006/table">
                <a:tbl>
                  <a:tblPr firstRow="1" firstCol="1" bandRow="1">
                    <a:tableStyleId>{68D230F3-CF80-4859-8CE7-A43EE81993B5}</a:tableStyleId>
                  </a:tblPr>
                  <a:tblGrid>
                    <a:gridCol w="3414349">
                      <a:extLst>
                        <a:ext uri="{9D8B030D-6E8A-4147-A177-3AD203B41FA5}">
                          <a16:colId xmlns:a16="http://schemas.microsoft.com/office/drawing/2014/main" val="3507570573"/>
                        </a:ext>
                      </a:extLst>
                    </a:gridCol>
                    <a:gridCol w="4547762">
                      <a:extLst>
                        <a:ext uri="{9D8B030D-6E8A-4147-A177-3AD203B41FA5}">
                          <a16:colId xmlns:a16="http://schemas.microsoft.com/office/drawing/2014/main" val="1335324246"/>
                        </a:ext>
                      </a:extLst>
                    </a:gridCol>
                    <a:gridCol w="1572415">
                      <a:extLst>
                        <a:ext uri="{9D8B030D-6E8A-4147-A177-3AD203B41FA5}">
                          <a16:colId xmlns:a16="http://schemas.microsoft.com/office/drawing/2014/main" val="938535720"/>
                        </a:ext>
                      </a:extLst>
                    </a:gridCol>
                  </a:tblGrid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Description</a:t>
                          </a:r>
                          <a:endParaRPr lang="en-NL" sz="1200" b="1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NL" sz="1200" b="1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NL" sz="1200" b="1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3404809065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Membrane module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C</a:t>
                          </a:r>
                          <a:r>
                            <a:rPr lang="en-US" sz="1200" b="0" i="1" baseline="-25000" dirty="0">
                              <a:effectLst/>
                            </a:rPr>
                            <a:t>m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$/m</a:t>
                          </a:r>
                          <a:r>
                            <a:rPr lang="en-US" sz="1200" b="0" baseline="30000" dirty="0">
                              <a:effectLst/>
                            </a:rPr>
                            <a:t>2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4142424831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Compressor unit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C</a:t>
                          </a:r>
                          <a:r>
                            <a:rPr lang="en-US" sz="1200" b="0" i="1" baseline="-25000" dirty="0">
                              <a:effectLst/>
                            </a:rPr>
                            <a:t>c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$/kW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1994899248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Expander unit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 err="1">
                              <a:effectLst/>
                            </a:rPr>
                            <a:t>C</a:t>
                          </a:r>
                          <a:r>
                            <a:rPr lang="en-US" sz="1200" b="0" i="1" baseline="-25000" dirty="0" err="1">
                              <a:effectLst/>
                            </a:rPr>
                            <a:t>ex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$/kW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2439994079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Vacuum pump unit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 err="1">
                              <a:effectLst/>
                            </a:rPr>
                            <a:t>C</a:t>
                          </a:r>
                          <a:r>
                            <a:rPr lang="en-US" sz="1200" b="0" i="1" baseline="-25000" dirty="0" err="1">
                              <a:effectLst/>
                            </a:rPr>
                            <a:t>v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$/kW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1475147587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Efficiency of pressure units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  η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-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3855367437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Installation factor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 f</a:t>
                          </a:r>
                          <a:r>
                            <a:rPr lang="en-US" sz="1200" b="0" i="1" baseline="-25000" dirty="0">
                              <a:effectLst/>
                            </a:rPr>
                            <a:t>in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-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2403388217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Electricity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C</a:t>
                          </a:r>
                          <a:r>
                            <a:rPr lang="en-US" sz="1200" b="0" i="1" baseline="-25000" dirty="0">
                              <a:effectLst/>
                            </a:rPr>
                            <a:t>e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$/kWh</a:t>
                          </a:r>
                          <a:r>
                            <a:rPr lang="en-US" sz="1200" b="0" baseline="30000">
                              <a:effectLst/>
                            </a:rPr>
                            <a:t>-1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1388650830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Operation time per year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t</a:t>
                          </a:r>
                          <a:r>
                            <a:rPr lang="en-US" sz="1200" b="0" i="1" baseline="-25000" dirty="0">
                              <a:effectLst/>
                            </a:rPr>
                            <a:t>op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h/yr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2525994202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Depreciation factor (25 years)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>
                              <a:effectLst/>
                            </a:rPr>
                            <a:t>DF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-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1226015518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Membrane depreciation factor (5 years)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i="1" dirty="0" err="1">
                              <a:effectLst/>
                            </a:rPr>
                            <a:t>DF</a:t>
                          </a:r>
                          <a:r>
                            <a:rPr lang="en-US" sz="1200" b="0" i="1" baseline="-25000" dirty="0" err="1">
                              <a:effectLst/>
                            </a:rPr>
                            <a:t>m</a:t>
                          </a:r>
                          <a:endParaRPr lang="en-NL" sz="1200" b="0" i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-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2969553991"/>
                      </a:ext>
                    </a:extLst>
                  </a:tr>
                  <a:tr h="36638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Membrane frame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marL="41457" marR="41457" marT="0" marB="0">
                        <a:blipFill>
                          <a:blip r:embed="rId2"/>
                          <a:stretch>
                            <a:fillRect l="-74967" t="-641667" r="-34672" b="-5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$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239691042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Compressor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marL="41457" marR="41457" marT="0" marB="0">
                        <a:blipFill>
                          <a:blip r:embed="rId2"/>
                          <a:stretch>
                            <a:fillRect l="-74967" t="-1271429" r="-34672" b="-8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$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1366429006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Expander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marL="41457" marR="41457" marT="0" marB="0">
                        <a:blipFill>
                          <a:blip r:embed="rId2"/>
                          <a:stretch>
                            <a:fillRect l="-74967" t="-1411765" r="-34672" b="-8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$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2207267684"/>
                      </a:ext>
                    </a:extLst>
                  </a:tr>
                  <a:tr h="23296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Vacuum pump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marL="41457" marR="41457" marT="0" marB="0">
                        <a:blipFill>
                          <a:blip r:embed="rId2"/>
                          <a:stretch>
                            <a:fillRect l="-74967" t="-1352632" r="-34672" b="-6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$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4272479593"/>
                      </a:ext>
                    </a:extLst>
                  </a:tr>
                  <a:tr h="24909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Total capital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marL="41457" marR="41457" marT="0" marB="0">
                        <a:blipFill>
                          <a:blip r:embed="rId2"/>
                          <a:stretch>
                            <a:fillRect l="-74967" t="-1346341" r="-34672" b="-48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$/y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1838376510"/>
                      </a:ext>
                    </a:extLst>
                  </a:tr>
                  <a:tr h="39243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Operating and maintenance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marL="41457" marR="41457" marT="0" marB="0">
                        <a:blipFill>
                          <a:blip r:embed="rId2"/>
                          <a:stretch>
                            <a:fillRect l="-74967" t="-912308" r="-34672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$/y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2824581074"/>
                      </a:ext>
                    </a:extLst>
                  </a:tr>
                  <a:tr h="23296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Energy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marL="41457" marR="41457" marT="0" marB="0">
                        <a:blipFill>
                          <a:blip r:embed="rId2"/>
                          <a:stretch>
                            <a:fillRect l="-74967" t="-1731579" r="-34672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$/y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359783762"/>
                      </a:ext>
                    </a:extLst>
                  </a:tr>
                  <a:tr h="2104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Total operational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marL="41457" marR="41457" marT="0" marB="0">
                        <a:blipFill>
                          <a:blip r:embed="rId2"/>
                          <a:stretch>
                            <a:fillRect l="-74967" t="-2047059" r="-34672" b="-17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>
                              <a:effectLst/>
                            </a:rPr>
                            <a:t>$/y</a:t>
                          </a:r>
                          <a:endParaRPr lang="en-NL" sz="1200" b="0" i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extLst>
                      <a:ext uri="{0D108BD9-81ED-4DB2-BD59-A6C34878D82A}">
                        <a16:rowId xmlns:a16="http://schemas.microsoft.com/office/drawing/2014/main" val="327997009"/>
                      </a:ext>
                    </a:extLst>
                  </a:tr>
                  <a:tr h="34519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 b="0" dirty="0">
                              <a:effectLst/>
                            </a:rPr>
                            <a:t>Gas processing cost</a:t>
                          </a:r>
                          <a:endParaRPr lang="en-NL" sz="1200" b="0" i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1457" marR="41457" marT="0" marB="0"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marL="41457" marR="41457" marT="0" marB="0">
                        <a:blipFill>
                          <a:blip r:embed="rId2"/>
                          <a:stretch>
                            <a:fillRect l="-74967" t="-1280702" r="-34672" b="-7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marL="41457" marR="41457" marT="0" marB="0">
                        <a:blipFill>
                          <a:blip r:embed="rId2"/>
                          <a:stretch>
                            <a:fillRect l="-506589" t="-1280702" r="-388" b="-70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61575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Arrow: Down 4">
            <a:extLst>
              <a:ext uri="{FF2B5EF4-FFF2-40B4-BE49-F238E27FC236}">
                <a16:creationId xmlns:a16="http://schemas.microsoft.com/office/drawing/2014/main" id="{149EB284-4837-A7FA-340B-50523DA83E84}"/>
              </a:ext>
            </a:extLst>
          </p:cNvPr>
          <p:cNvSpPr/>
          <p:nvPr/>
        </p:nvSpPr>
        <p:spPr>
          <a:xfrm rot="16200000">
            <a:off x="1526277" y="3031185"/>
            <a:ext cx="197419" cy="72145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>
              <a:latin typeface="Gill Sans MT" panose="020B0502020104020203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9195521-FE26-9D6C-2483-9A958AB2BDAF}"/>
              </a:ext>
            </a:extLst>
          </p:cNvPr>
          <p:cNvSpPr/>
          <p:nvPr/>
        </p:nvSpPr>
        <p:spPr>
          <a:xfrm rot="16200000">
            <a:off x="1521993" y="3310807"/>
            <a:ext cx="197419" cy="72145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>
              <a:latin typeface="Gill Sans MT" panose="020B0502020104020203" pitchFamily="34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7388ACC-8386-C4A1-3201-7CD473837F1C}"/>
              </a:ext>
            </a:extLst>
          </p:cNvPr>
          <p:cNvSpPr/>
          <p:nvPr/>
        </p:nvSpPr>
        <p:spPr>
          <a:xfrm rot="16200000">
            <a:off x="1526586" y="3542721"/>
            <a:ext cx="197419" cy="72145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>
              <a:latin typeface="Gill Sans MT" panose="020B0502020104020203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6D167F9-BD47-302C-87B8-7D4445BAE4AF}"/>
              </a:ext>
            </a:extLst>
          </p:cNvPr>
          <p:cNvSpPr/>
          <p:nvPr/>
        </p:nvSpPr>
        <p:spPr>
          <a:xfrm rot="16200000">
            <a:off x="1522301" y="3774633"/>
            <a:ext cx="197419" cy="72145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>
              <a:latin typeface="Gill Sans MT" panose="020B0502020104020203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2D735A35-E80A-8664-B9AB-1A305F3576A3}"/>
              </a:ext>
            </a:extLst>
          </p:cNvPr>
          <p:cNvSpPr/>
          <p:nvPr/>
        </p:nvSpPr>
        <p:spPr>
          <a:xfrm rot="16200000">
            <a:off x="1527217" y="4022898"/>
            <a:ext cx="197419" cy="72145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>
              <a:latin typeface="Gill Sans MT" panose="020B0502020104020203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3F58E9C-A067-8199-CBB4-EBD5D382539C}"/>
              </a:ext>
            </a:extLst>
          </p:cNvPr>
          <p:cNvSpPr/>
          <p:nvPr/>
        </p:nvSpPr>
        <p:spPr>
          <a:xfrm rot="16200000">
            <a:off x="1517385" y="4853724"/>
            <a:ext cx="197419" cy="72145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>
              <a:latin typeface="Gill Sans MT" panose="020B0502020104020203" pitchFamily="34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8F17AFE-CDA5-E439-5641-1A37EF332A01}"/>
              </a:ext>
            </a:extLst>
          </p:cNvPr>
          <p:cNvSpPr/>
          <p:nvPr/>
        </p:nvSpPr>
        <p:spPr>
          <a:xfrm rot="16200000">
            <a:off x="1517385" y="5148999"/>
            <a:ext cx="197419" cy="72145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>
              <a:latin typeface="Gill Sans MT" panose="020B0502020104020203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E6CD5C3-D937-5E94-5F27-E315F5E889F8}"/>
              </a:ext>
            </a:extLst>
          </p:cNvPr>
          <p:cNvSpPr/>
          <p:nvPr/>
        </p:nvSpPr>
        <p:spPr>
          <a:xfrm>
            <a:off x="5476876" y="5334002"/>
            <a:ext cx="1847850" cy="45719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159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2AA5C-BE40-4910-944C-029BFE0505D7}"/>
              </a:ext>
            </a:extLst>
          </p:cNvPr>
          <p:cNvSpPr txBox="1"/>
          <p:nvPr/>
        </p:nvSpPr>
        <p:spPr>
          <a:xfrm>
            <a:off x="350021" y="335132"/>
            <a:ext cx="2480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cs typeface="Times New Roman" panose="02020603050405020304" pitchFamily="18" charset="0"/>
              </a:rPr>
              <a:t>Optimization strategy</a:t>
            </a:r>
            <a:endParaRPr lang="en-NL" sz="2000" b="1" u="sng" dirty="0"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5FD42F-8339-EA26-F979-4C87B50A5EB4}"/>
              </a:ext>
            </a:extLst>
          </p:cNvPr>
          <p:cNvSpPr txBox="1"/>
          <p:nvPr/>
        </p:nvSpPr>
        <p:spPr>
          <a:xfrm>
            <a:off x="133350" y="1047750"/>
            <a:ext cx="8782050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Input variables: Feed conditions, Membrane selectivity and gas permeance, target pressure, product specification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Targets: CO</a:t>
            </a:r>
            <a:r>
              <a:rPr lang="en-US" baseline="-25000" dirty="0"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 or CH</a:t>
            </a:r>
            <a:r>
              <a:rPr lang="en-US" baseline="-25000" dirty="0">
                <a:cs typeface="Times New Roman" panose="02020603050405020304" pitchFamily="18" charset="0"/>
              </a:rPr>
              <a:t>4</a:t>
            </a:r>
            <a:r>
              <a:rPr lang="en-US" dirty="0">
                <a:cs typeface="Times New Roman" panose="02020603050405020304" pitchFamily="18" charset="0"/>
              </a:rPr>
              <a:t> recovery and purity, minimum GPC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Decision variables: Membrane area of each stage, retentate pressure, permeate pressure of each stage, split fractions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cs typeface="Times New Roman" panose="02020603050405020304" pitchFamily="18" charset="0"/>
              </a:rPr>
              <a:t>Output variables: Compressor power, membrane area, CAPEX, OPEX, GPC, number of stages </a:t>
            </a:r>
            <a:endParaRPr lang="en-NL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75407B-DE67-7851-FF2C-69F570347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575" y="738187"/>
            <a:ext cx="2771775" cy="48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7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2A3BE6-3F11-5E33-37DF-DA8AA973AB83}"/>
              </a:ext>
            </a:extLst>
          </p:cNvPr>
          <p:cNvSpPr txBox="1"/>
          <p:nvPr/>
        </p:nvSpPr>
        <p:spPr>
          <a:xfrm>
            <a:off x="67688" y="932155"/>
            <a:ext cx="2511552" cy="4071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E2B08EBB-42DC-20F7-D954-2B6DD932C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833" y="541538"/>
            <a:ext cx="4749554" cy="512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1" dirty="0"/>
              <a:t>Importance of membrane process design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1" dirty="0"/>
              <a:t>Membrane process design steps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1" dirty="0"/>
              <a:t>Single and two-stage membranes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1" dirty="0"/>
              <a:t>Multi-stage membrane system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1" dirty="0"/>
              <a:t>Process simulation tools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1" dirty="0"/>
              <a:t>Economic model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1" dirty="0"/>
              <a:t>Optimization strategy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1" dirty="0"/>
              <a:t>Membrane gas separation applications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39E41A-6A34-0F24-DE8C-AEDDE8FDFE69}"/>
              </a:ext>
            </a:extLst>
          </p:cNvPr>
          <p:cNvCxnSpPr/>
          <p:nvPr/>
        </p:nvCxnSpPr>
        <p:spPr>
          <a:xfrm>
            <a:off x="2638979" y="1242874"/>
            <a:ext cx="0" cy="4252404"/>
          </a:xfrm>
          <a:prstGeom prst="line">
            <a:avLst/>
          </a:prstGeom>
          <a:ln w="60325"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1FCCD978-B104-EB28-F436-1A5B2281F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389" y="1506312"/>
            <a:ext cx="4713611" cy="303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74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20</a:t>
            </a:fld>
            <a:endParaRPr lang="es-E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E8FE5F-520D-BFB0-00AE-44D70C266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993152"/>
              </p:ext>
            </p:extLst>
          </p:nvPr>
        </p:nvGraphicFramePr>
        <p:xfrm>
          <a:off x="6832201" y="1491356"/>
          <a:ext cx="4989657" cy="327371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39420">
                  <a:extLst>
                    <a:ext uri="{9D8B030D-6E8A-4147-A177-3AD203B41FA5}">
                      <a16:colId xmlns:a16="http://schemas.microsoft.com/office/drawing/2014/main" val="3506564606"/>
                    </a:ext>
                  </a:extLst>
                </a:gridCol>
                <a:gridCol w="2250237">
                  <a:extLst>
                    <a:ext uri="{9D8B030D-6E8A-4147-A177-3AD203B41FA5}">
                      <a16:colId xmlns:a16="http://schemas.microsoft.com/office/drawing/2014/main" val="1212131153"/>
                    </a:ext>
                  </a:extLst>
                </a:gridCol>
              </a:tblGrid>
              <a:tr h="3116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Feed characteristic</a:t>
                      </a:r>
                      <a:endParaRPr lang="en-NL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16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1476663"/>
                  </a:ext>
                </a:extLst>
              </a:tr>
              <a:tr h="3116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Feed flow rate</a:t>
                      </a:r>
                      <a:endParaRPr lang="en-N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2000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kmol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hr</a:t>
                      </a:r>
                      <a:endParaRPr lang="en-N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0392087"/>
                  </a:ext>
                </a:extLst>
              </a:tr>
              <a:tr h="3116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Feed temperature</a:t>
                      </a:r>
                      <a:endParaRPr lang="en-N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313.15 K</a:t>
                      </a:r>
                      <a:endParaRPr lang="en-N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057395"/>
                  </a:ext>
                </a:extLst>
              </a:tr>
              <a:tr h="3116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Feed pressure</a:t>
                      </a:r>
                      <a:endParaRPr lang="en-N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bar</a:t>
                      </a:r>
                      <a:endParaRPr lang="en-N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926578"/>
                  </a:ext>
                </a:extLst>
              </a:tr>
              <a:tr h="4686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Feed composition</a:t>
                      </a:r>
                      <a:endParaRPr lang="en-N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14 % CO</a:t>
                      </a:r>
                      <a:r>
                        <a:rPr lang="en-US" sz="1400" b="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86 % N</a:t>
                      </a:r>
                      <a:r>
                        <a:rPr lang="en-US" sz="1400" b="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en-N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9674462"/>
                  </a:ext>
                </a:extLst>
              </a:tr>
              <a:tr h="3116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emission</a:t>
                      </a:r>
                      <a:endParaRPr lang="en-N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505 tons/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hr</a:t>
                      </a:r>
                      <a:endParaRPr lang="en-N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921889"/>
                  </a:ext>
                </a:extLst>
              </a:tr>
              <a:tr h="3116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Output targets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200460"/>
                  </a:ext>
                </a:extLst>
              </a:tr>
              <a:tr h="3116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400" b="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recovery</a:t>
                      </a:r>
                      <a:endParaRPr lang="en-NL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90 % and 98 %</a:t>
                      </a:r>
                      <a:endParaRPr lang="en-N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484316"/>
                  </a:ext>
                </a:extLst>
              </a:tr>
              <a:tr h="3116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purity</a:t>
                      </a:r>
                      <a:endParaRPr lang="en-N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95 % and 98 %</a:t>
                      </a:r>
                      <a:endParaRPr lang="en-N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4222357"/>
                  </a:ext>
                </a:extLst>
              </a:tr>
              <a:tr h="3116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Product pressure</a:t>
                      </a:r>
                      <a:endParaRPr lang="en-N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76 bar</a:t>
                      </a:r>
                      <a:endParaRPr lang="en-N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8492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A2F2A67-5AD3-5219-03A1-E6A1471B560D}"/>
              </a:ext>
            </a:extLst>
          </p:cNvPr>
          <p:cNvSpPr txBox="1"/>
          <p:nvPr/>
        </p:nvSpPr>
        <p:spPr>
          <a:xfrm>
            <a:off x="82211" y="389693"/>
            <a:ext cx="3695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1. Post-combustion CO</a:t>
            </a:r>
            <a:r>
              <a:rPr lang="en-US" sz="2000" b="1" u="sng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sz="20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 capture</a:t>
            </a:r>
            <a:endParaRPr lang="en-NL" sz="2000" b="1" u="sng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B98C7-BC6A-52DF-9FC0-3A2221B60078}"/>
              </a:ext>
            </a:extLst>
          </p:cNvPr>
          <p:cNvSpPr txBox="1"/>
          <p:nvPr/>
        </p:nvSpPr>
        <p:spPr>
          <a:xfrm>
            <a:off x="218019" y="1467245"/>
            <a:ext cx="6103088" cy="1530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effectLst/>
                <a:ea typeface="Times New Roman" panose="02020603050405020304" pitchFamily="18" charset="0"/>
              </a:rPr>
              <a:t>Post-combustion CO</a:t>
            </a:r>
            <a:r>
              <a:rPr lang="en-US" sz="16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capture should meet conditions of low energy consumption, small footprint, high CO</a:t>
            </a:r>
            <a:r>
              <a:rPr lang="en-US" sz="16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purity (≥ 90%) and recovery (≥ 90%), no adverse environmental impact, and minimal gas processing costs.</a:t>
            </a:r>
            <a:endParaRPr lang="en-NL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E551F-0150-5BE0-07F3-14AE17DEF146}"/>
              </a:ext>
            </a:extLst>
          </p:cNvPr>
          <p:cNvSpPr txBox="1"/>
          <p:nvPr/>
        </p:nvSpPr>
        <p:spPr>
          <a:xfrm>
            <a:off x="223930" y="3442471"/>
            <a:ext cx="6103088" cy="116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effectLst/>
                <a:ea typeface="Times New Roman" panose="02020603050405020304" pitchFamily="18" charset="0"/>
              </a:rPr>
              <a:t>The flue gas produced from coal combustion has low CO</a:t>
            </a:r>
            <a:r>
              <a:rPr lang="en-US" sz="16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composition and a high-volume flow rate. For example, a 500 MW coal-fired power plant emits approximately 426 tons of CO</a:t>
            </a:r>
            <a:r>
              <a:rPr lang="en-US" sz="16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 per hour</a:t>
            </a:r>
            <a:endParaRPr lang="en-NL" sz="1600" dirty="0"/>
          </a:p>
        </p:txBody>
      </p:sp>
    </p:spTree>
    <p:extLst>
      <p:ext uri="{BB962C8B-B14F-4D97-AF65-F5344CB8AC3E}">
        <p14:creationId xmlns:p14="http://schemas.microsoft.com/office/powerpoint/2010/main" val="3079413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5EF25-DCC0-C18B-E3A8-17B4C9512528}"/>
              </a:ext>
            </a:extLst>
          </p:cNvPr>
          <p:cNvSpPr txBox="1"/>
          <p:nvPr/>
        </p:nvSpPr>
        <p:spPr>
          <a:xfrm>
            <a:off x="82211" y="389693"/>
            <a:ext cx="3695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1. Post-combustion CO</a:t>
            </a:r>
            <a:r>
              <a:rPr lang="en-US" sz="2000" b="1" u="sng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sz="20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 capture</a:t>
            </a:r>
            <a:endParaRPr lang="en-NL" sz="2000" b="1" u="sng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87F335-1B50-81DF-91CD-CDECD4D0DD27}"/>
              </a:ext>
            </a:extLst>
          </p:cNvPr>
          <p:cNvSpPr txBox="1"/>
          <p:nvPr/>
        </p:nvSpPr>
        <p:spPr>
          <a:xfrm>
            <a:off x="124287" y="2354963"/>
            <a:ext cx="2238376" cy="1500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kumimoji="0" lang="en-US" altLang="en-NL" sz="1600" b="0" i="0" u="none" strike="noStrike" cap="none" normalizeH="0" baseline="-250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/N</a:t>
            </a:r>
            <a:r>
              <a:rPr kumimoji="0" lang="en-US" altLang="en-NL" sz="1600" b="0" i="0" u="none" strike="noStrike" cap="none" normalizeH="0" baseline="-250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selectivity=170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N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NL" sz="16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N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purity=</a:t>
            </a: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95 %</a:t>
            </a:r>
            <a:endParaRPr lang="en-US" altLang="en-NL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kumimoji="0" lang="en-US" altLang="en-NL" sz="1600" b="0" i="0" u="none" strike="noStrike" cap="none" normalizeH="0" baseline="-250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recovery=90 %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2830567-0F54-98B3-3060-1CD874CAD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374530"/>
              </p:ext>
            </p:extLst>
          </p:nvPr>
        </p:nvGraphicFramePr>
        <p:xfrm>
          <a:off x="2636667" y="1261490"/>
          <a:ext cx="8751387" cy="4417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1338560" imgH="5753045" progId="Visio.Drawing.15">
                  <p:embed/>
                </p:oleObj>
              </mc:Choice>
              <mc:Fallback>
                <p:oleObj name="Visio" r:id="rId2" imgW="11338560" imgH="5753045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1F2B889-195F-63B3-C345-D469A815D7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667" y="1261490"/>
                        <a:ext cx="8751387" cy="44174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4384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5EF25-DCC0-C18B-E3A8-17B4C9512528}"/>
              </a:ext>
            </a:extLst>
          </p:cNvPr>
          <p:cNvSpPr txBox="1"/>
          <p:nvPr/>
        </p:nvSpPr>
        <p:spPr>
          <a:xfrm>
            <a:off x="82211" y="389693"/>
            <a:ext cx="3695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1. Post-combustion CO</a:t>
            </a:r>
            <a:r>
              <a:rPr lang="en-US" sz="2000" b="1" u="sng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sz="20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 capture</a:t>
            </a:r>
            <a:endParaRPr lang="en-NL" sz="2000" b="1" u="sng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87F335-1B50-81DF-91CD-CDECD4D0DD27}"/>
              </a:ext>
            </a:extLst>
          </p:cNvPr>
          <p:cNvSpPr txBox="1"/>
          <p:nvPr/>
        </p:nvSpPr>
        <p:spPr>
          <a:xfrm>
            <a:off x="0" y="2354963"/>
            <a:ext cx="2238376" cy="1500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kumimoji="0" lang="en-US" altLang="en-NL" sz="1600" b="0" i="0" u="none" strike="noStrike" cap="none" normalizeH="0" baseline="-250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/N</a:t>
            </a:r>
            <a:r>
              <a:rPr kumimoji="0" lang="en-US" altLang="en-NL" sz="1600" b="0" i="0" u="none" strike="noStrike" cap="none" normalizeH="0" baseline="-250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selectivity=170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N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NL" sz="16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N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purity=</a:t>
            </a: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95 %</a:t>
            </a:r>
            <a:endParaRPr lang="en-US" altLang="en-NL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kumimoji="0" lang="en-US" altLang="en-NL" sz="1600" b="0" i="0" u="none" strike="noStrike" cap="none" normalizeH="0" baseline="-250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recovery=90 %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67E91EE-E569-ECC6-2098-3FB7EE1E8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195" y="12606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0036B80-BA7D-D585-7826-D29EDCC37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494534"/>
              </p:ext>
            </p:extLst>
          </p:nvPr>
        </p:nvGraphicFramePr>
        <p:xfrm>
          <a:off x="2361460" y="1105442"/>
          <a:ext cx="9769819" cy="460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2907926" imgH="6080523" progId="Visio.Drawing.15">
                  <p:embed/>
                </p:oleObj>
              </mc:Choice>
              <mc:Fallback>
                <p:oleObj name="Visio" r:id="rId2" imgW="12907926" imgH="6080523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0036B80-BA7D-D585-7826-D29EDCC37F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460" y="1105442"/>
                        <a:ext cx="9769819" cy="460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id="{7466CE1B-8F5E-0A5E-F4EA-30C4E85EE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85" y="4398583"/>
            <a:ext cx="1939586" cy="1162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cs typeface="Times New Roman" panose="02020603050405020304" pitchFamily="18" charset="0"/>
              </a:rPr>
              <a:t>Area= 25167 m</a:t>
            </a:r>
            <a:r>
              <a:rPr kumimoji="0" lang="en-US" altLang="en-NL" sz="1600" b="0" i="0" u="none" strike="noStrike" cap="none" normalizeH="0" baseline="30000" dirty="0">
                <a:ln>
                  <a:noFill/>
                </a:ln>
                <a:effectLst/>
                <a:cs typeface="Times New Roman" panose="02020603050405020304" pitchFamily="18" charset="0"/>
              </a:rPr>
              <a:t>2</a:t>
            </a:r>
            <a:endParaRPr kumimoji="0" lang="en-US" altLang="en-NL" sz="1600" b="0" i="0" u="none" strike="noStrike" cap="none" normalizeH="0" baseline="-25000" dirty="0">
              <a:ln>
                <a:noFill/>
              </a:ln>
              <a:effectLst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1600" b="0" i="0" u="none" strike="noStrike" cap="none" normalizeH="0" dirty="0">
                <a:ln>
                  <a:noFill/>
                </a:ln>
                <a:effectLst/>
                <a:cs typeface="Times New Roman" panose="02020603050405020304" pitchFamily="18" charset="0"/>
              </a:rPr>
              <a:t>GPC= 41.8 €/tonCO</a:t>
            </a:r>
            <a:r>
              <a:rPr kumimoji="0" lang="en-US" altLang="en-NL" sz="1600" b="0" i="0" u="none" strike="noStrike" cap="none" normalizeH="0" baseline="-25000" dirty="0">
                <a:ln>
                  <a:noFill/>
                </a:ln>
                <a:effectLst/>
                <a:cs typeface="Times New Roman" panose="02020603050405020304" pitchFamily="18" charset="0"/>
              </a:rPr>
              <a:t>2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NL" sz="1600" dirty="0">
                <a:cs typeface="Times New Roman" panose="02020603050405020304" pitchFamily="18" charset="0"/>
              </a:rPr>
              <a:t>SEC= 1.90 GJ/tonCO</a:t>
            </a:r>
            <a:r>
              <a:rPr lang="en-US" altLang="en-NL" sz="1600" baseline="-25000" dirty="0">
                <a:cs typeface="Times New Roman" panose="02020603050405020304" pitchFamily="18" charset="0"/>
              </a:rPr>
              <a:t>2</a:t>
            </a:r>
            <a:endParaRPr kumimoji="0" lang="en-US" altLang="en-NL" sz="2400" b="0" i="0" u="none" strike="noStrike" cap="none" normalizeH="0" baseline="-25000" dirty="0">
              <a:ln>
                <a:noFill/>
              </a:ln>
              <a:effectLst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478E72F-6B44-6EFD-E623-4E686325FDC6}"/>
              </a:ext>
            </a:extLst>
          </p:cNvPr>
          <p:cNvSpPr/>
          <p:nvPr/>
        </p:nvSpPr>
        <p:spPr>
          <a:xfrm>
            <a:off x="4633014" y="3533613"/>
            <a:ext cx="843379" cy="35269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A7DD0D-9CA1-E09E-BF12-20C790BED860}"/>
              </a:ext>
            </a:extLst>
          </p:cNvPr>
          <p:cNvSpPr/>
          <p:nvPr/>
        </p:nvSpPr>
        <p:spPr>
          <a:xfrm>
            <a:off x="6606465" y="2420607"/>
            <a:ext cx="843379" cy="34921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E96DA2-26D1-1A6D-CF78-06F56D35A883}"/>
              </a:ext>
            </a:extLst>
          </p:cNvPr>
          <p:cNvSpPr/>
          <p:nvPr/>
        </p:nvSpPr>
        <p:spPr>
          <a:xfrm>
            <a:off x="8604291" y="1255363"/>
            <a:ext cx="843379" cy="38123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41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5EF25-DCC0-C18B-E3A8-17B4C9512528}"/>
              </a:ext>
            </a:extLst>
          </p:cNvPr>
          <p:cNvSpPr txBox="1"/>
          <p:nvPr/>
        </p:nvSpPr>
        <p:spPr>
          <a:xfrm>
            <a:off x="82211" y="389693"/>
            <a:ext cx="3695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1. Post-combustion CO</a:t>
            </a:r>
            <a:r>
              <a:rPr lang="en-US" sz="2000" b="1" u="sng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sz="20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 capture</a:t>
            </a:r>
            <a:endParaRPr lang="en-NL" sz="2000" b="1" u="sng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87F335-1B50-81DF-91CD-CDECD4D0DD27}"/>
              </a:ext>
            </a:extLst>
          </p:cNvPr>
          <p:cNvSpPr txBox="1"/>
          <p:nvPr/>
        </p:nvSpPr>
        <p:spPr>
          <a:xfrm>
            <a:off x="0" y="2354963"/>
            <a:ext cx="2238376" cy="1500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kumimoji="0" lang="en-US" altLang="en-NL" sz="1600" b="0" i="0" u="none" strike="noStrike" cap="none" normalizeH="0" baseline="-250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/N</a:t>
            </a:r>
            <a:r>
              <a:rPr kumimoji="0" lang="en-US" altLang="en-NL" sz="1600" b="0" i="0" u="none" strike="noStrike" cap="none" normalizeH="0" baseline="-250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selectivity=170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N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NL" sz="16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N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purity=</a:t>
            </a: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95 %</a:t>
            </a:r>
            <a:endParaRPr lang="en-US" altLang="en-NL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kumimoji="0" lang="en-US" altLang="en-NL" sz="1600" b="0" i="0" u="none" strike="noStrike" cap="none" normalizeH="0" baseline="-2500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recovery=90 %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67E91EE-E569-ECC6-2098-3FB7EE1E8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195" y="12606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0036B80-BA7D-D585-7826-D29EDCC37F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1460" y="1105442"/>
          <a:ext cx="9769819" cy="460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2907926" imgH="6080523" progId="Visio.Drawing.15">
                  <p:embed/>
                </p:oleObj>
              </mc:Choice>
              <mc:Fallback>
                <p:oleObj name="Visio" r:id="rId2" imgW="12907926" imgH="6080523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0036B80-BA7D-D585-7826-D29EDCC37F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460" y="1105442"/>
                        <a:ext cx="9769819" cy="460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id="{7466CE1B-8F5E-0A5E-F4EA-30C4E85EE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85" y="4398583"/>
            <a:ext cx="1939586" cy="1162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1600" b="0" i="0" u="none" strike="noStrike" cap="none" normalizeH="0" baseline="0" dirty="0">
                <a:ln>
                  <a:noFill/>
                </a:ln>
                <a:effectLst/>
                <a:cs typeface="Times New Roman" panose="02020603050405020304" pitchFamily="18" charset="0"/>
              </a:rPr>
              <a:t>Area= 25167 m</a:t>
            </a:r>
            <a:r>
              <a:rPr kumimoji="0" lang="en-US" altLang="en-NL" sz="1600" b="0" i="0" u="none" strike="noStrike" cap="none" normalizeH="0" baseline="30000" dirty="0">
                <a:ln>
                  <a:noFill/>
                </a:ln>
                <a:effectLst/>
                <a:cs typeface="Times New Roman" panose="02020603050405020304" pitchFamily="18" charset="0"/>
              </a:rPr>
              <a:t>2</a:t>
            </a:r>
            <a:endParaRPr kumimoji="0" lang="en-US" altLang="en-NL" sz="1600" b="0" i="0" u="none" strike="noStrike" cap="none" normalizeH="0" baseline="-25000" dirty="0">
              <a:ln>
                <a:noFill/>
              </a:ln>
              <a:effectLst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1600" b="0" i="0" u="none" strike="noStrike" cap="none" normalizeH="0" dirty="0">
                <a:ln>
                  <a:noFill/>
                </a:ln>
                <a:effectLst/>
                <a:cs typeface="Times New Roman" panose="02020603050405020304" pitchFamily="18" charset="0"/>
              </a:rPr>
              <a:t>GPC= 41.8 €/tonCO</a:t>
            </a:r>
            <a:r>
              <a:rPr kumimoji="0" lang="en-US" altLang="en-NL" sz="1600" b="0" i="0" u="none" strike="noStrike" cap="none" normalizeH="0" baseline="-25000" dirty="0">
                <a:ln>
                  <a:noFill/>
                </a:ln>
                <a:effectLst/>
                <a:cs typeface="Times New Roman" panose="02020603050405020304" pitchFamily="18" charset="0"/>
              </a:rPr>
              <a:t>2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NL" sz="1600" dirty="0">
                <a:cs typeface="Times New Roman" panose="02020603050405020304" pitchFamily="18" charset="0"/>
              </a:rPr>
              <a:t>SEC= 1.90 GJ/tonCO</a:t>
            </a:r>
            <a:r>
              <a:rPr lang="en-US" altLang="en-NL" sz="1600" baseline="-25000" dirty="0">
                <a:cs typeface="Times New Roman" panose="02020603050405020304" pitchFamily="18" charset="0"/>
              </a:rPr>
              <a:t>2</a:t>
            </a:r>
            <a:endParaRPr kumimoji="0" lang="en-US" altLang="en-NL" sz="2400" b="0" i="0" u="none" strike="noStrike" cap="none" normalizeH="0" baseline="-25000" dirty="0">
              <a:ln>
                <a:noFill/>
              </a:ln>
              <a:effectLst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E96DA2-26D1-1A6D-CF78-06F56D35A883}"/>
              </a:ext>
            </a:extLst>
          </p:cNvPr>
          <p:cNvSpPr/>
          <p:nvPr/>
        </p:nvSpPr>
        <p:spPr>
          <a:xfrm>
            <a:off x="2784516" y="1169638"/>
            <a:ext cx="673059" cy="33531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61120D-A992-B8FC-2353-8C816D032013}"/>
              </a:ext>
            </a:extLst>
          </p:cNvPr>
          <p:cNvSpPr/>
          <p:nvPr/>
        </p:nvSpPr>
        <p:spPr>
          <a:xfrm>
            <a:off x="7661316" y="3312763"/>
            <a:ext cx="673059" cy="33531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4AC9D1-7065-5BE0-2F9A-3A9CCB56B7DB}"/>
              </a:ext>
            </a:extLst>
          </p:cNvPr>
          <p:cNvSpPr/>
          <p:nvPr/>
        </p:nvSpPr>
        <p:spPr>
          <a:xfrm>
            <a:off x="10347366" y="2350738"/>
            <a:ext cx="673059" cy="33531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E4B966-F223-412E-2A52-BEDDE23C3F67}"/>
              </a:ext>
            </a:extLst>
          </p:cNvPr>
          <p:cNvSpPr/>
          <p:nvPr/>
        </p:nvSpPr>
        <p:spPr>
          <a:xfrm>
            <a:off x="10518816" y="4865338"/>
            <a:ext cx="673059" cy="33531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F82F1F-50F8-307D-C208-E72E0A779D67}"/>
              </a:ext>
            </a:extLst>
          </p:cNvPr>
          <p:cNvSpPr/>
          <p:nvPr/>
        </p:nvSpPr>
        <p:spPr>
          <a:xfrm>
            <a:off x="9013866" y="4665313"/>
            <a:ext cx="673059" cy="33531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624B30E-E0FC-390C-C2EE-E88DF1B09530}"/>
              </a:ext>
            </a:extLst>
          </p:cNvPr>
          <p:cNvSpPr/>
          <p:nvPr/>
        </p:nvSpPr>
        <p:spPr>
          <a:xfrm>
            <a:off x="4918116" y="4665313"/>
            <a:ext cx="673059" cy="33531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3DD4C3-6D5C-2226-2AEB-91B25CE39973}"/>
              </a:ext>
            </a:extLst>
          </p:cNvPr>
          <p:cNvSpPr/>
          <p:nvPr/>
        </p:nvSpPr>
        <p:spPr>
          <a:xfrm>
            <a:off x="9175791" y="2941288"/>
            <a:ext cx="673059" cy="33531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9379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5EF25-DCC0-C18B-E3A8-17B4C9512528}"/>
              </a:ext>
            </a:extLst>
          </p:cNvPr>
          <p:cNvSpPr txBox="1"/>
          <p:nvPr/>
        </p:nvSpPr>
        <p:spPr>
          <a:xfrm>
            <a:off x="82211" y="389693"/>
            <a:ext cx="3695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1. Post-combustion CO</a:t>
            </a:r>
            <a:r>
              <a:rPr lang="en-US" sz="2000" b="1" u="sng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sz="20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 capture</a:t>
            </a:r>
            <a:endParaRPr lang="en-NL" sz="2000" b="1" u="sng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6E0E63B-F02C-46C1-9654-DB8F84990B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361610"/>
              </p:ext>
            </p:extLst>
          </p:nvPr>
        </p:nvGraphicFramePr>
        <p:xfrm>
          <a:off x="6124574" y="1323976"/>
          <a:ext cx="5848349" cy="401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3516843-49FA-6DEA-D0C1-35219822045D}"/>
              </a:ext>
            </a:extLst>
          </p:cNvPr>
          <p:cNvSpPr txBox="1"/>
          <p:nvPr/>
        </p:nvSpPr>
        <p:spPr>
          <a:xfrm>
            <a:off x="95250" y="1951494"/>
            <a:ext cx="5529262" cy="1993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se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paration costs vary from 41.8 €/ton</a:t>
            </a:r>
            <a:r>
              <a:rPr lang="en-US" sz="16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CO2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52 €/ton</a:t>
            </a:r>
            <a:r>
              <a:rPr lang="en-US" sz="16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CO2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avoided depending on the recovery purity constraints imposed, indicating separation target has a significant effect on capture cost.</a:t>
            </a:r>
          </a:p>
        </p:txBody>
      </p:sp>
    </p:spTree>
    <p:extLst>
      <p:ext uri="{BB962C8B-B14F-4D97-AF65-F5344CB8AC3E}">
        <p14:creationId xmlns:p14="http://schemas.microsoft.com/office/powerpoint/2010/main" val="194511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5EF25-DCC0-C18B-E3A8-17B4C9512528}"/>
              </a:ext>
            </a:extLst>
          </p:cNvPr>
          <p:cNvSpPr txBox="1"/>
          <p:nvPr/>
        </p:nvSpPr>
        <p:spPr>
          <a:xfrm>
            <a:off x="82211" y="389693"/>
            <a:ext cx="3695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1. Post-combustion CO</a:t>
            </a:r>
            <a:r>
              <a:rPr lang="en-US" sz="2000" b="1" u="sng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sz="20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 capture</a:t>
            </a:r>
            <a:endParaRPr lang="en-NL" sz="2000" b="1" u="sng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5C7BC4-6D4C-4E25-94A8-2205F6800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826174"/>
              </p:ext>
            </p:extLst>
          </p:nvPr>
        </p:nvGraphicFramePr>
        <p:xfrm>
          <a:off x="187007" y="1438911"/>
          <a:ext cx="5432743" cy="374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F13EFA-3266-3E7D-BB95-F053FA0E8078}"/>
              </a:ext>
            </a:extLst>
          </p:cNvPr>
          <p:cNvSpPr txBox="1"/>
          <p:nvPr/>
        </p:nvSpPr>
        <p:spPr>
          <a:xfrm>
            <a:off x="6076951" y="1787515"/>
            <a:ext cx="5886449" cy="248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contribution of capital cost and operating cost to the total annual cost show how the main items affect the final capture cost.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every product target, OPEX presents the highest contribution to the annual cost. </a:t>
            </a:r>
            <a:endParaRPr lang="en-NL" sz="1600" dirty="0"/>
          </a:p>
        </p:txBody>
      </p:sp>
    </p:spTree>
    <p:extLst>
      <p:ext uri="{BB962C8B-B14F-4D97-AF65-F5344CB8AC3E}">
        <p14:creationId xmlns:p14="http://schemas.microsoft.com/office/powerpoint/2010/main" val="19739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5EF25-DCC0-C18B-E3A8-17B4C9512528}"/>
              </a:ext>
            </a:extLst>
          </p:cNvPr>
          <p:cNvSpPr txBox="1"/>
          <p:nvPr/>
        </p:nvSpPr>
        <p:spPr>
          <a:xfrm>
            <a:off x="82211" y="389693"/>
            <a:ext cx="3695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1. Post-combustion CO</a:t>
            </a:r>
            <a:r>
              <a:rPr lang="en-US" sz="2000" b="1" u="sng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sz="20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 capture</a:t>
            </a:r>
            <a:endParaRPr lang="en-NL" sz="2000" b="1" u="sng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56FDD86-2F4E-4C06-A742-820775E38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914074"/>
              </p:ext>
            </p:extLst>
          </p:nvPr>
        </p:nvGraphicFramePr>
        <p:xfrm>
          <a:off x="187007" y="1530984"/>
          <a:ext cx="4927918" cy="3555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8B8DA1B-6F09-1185-52D4-629488D47852}"/>
              </a:ext>
            </a:extLst>
          </p:cNvPr>
          <p:cNvSpPr txBox="1"/>
          <p:nvPr/>
        </p:nvSpPr>
        <p:spPr>
          <a:xfrm>
            <a:off x="95249" y="5005685"/>
            <a:ext cx="53625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ea typeface="CharisSIL"/>
              </a:rPr>
              <a:t>Cost of </a:t>
            </a:r>
            <a:r>
              <a:rPr lang="en-US" sz="1200" dirty="0">
                <a:effectLst/>
                <a:ea typeface="CharisSIL"/>
              </a:rPr>
              <a:t>membrane (CM), compressor (CC), expander (CE) and vacuum pump (CV)</a:t>
            </a:r>
            <a:endParaRPr lang="en-NL" sz="1200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D23A80E-5998-42FC-8565-11B0DB172D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657226"/>
              </p:ext>
            </p:extLst>
          </p:nvPr>
        </p:nvGraphicFramePr>
        <p:xfrm>
          <a:off x="5965189" y="1501774"/>
          <a:ext cx="5569585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276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27</a:t>
            </a:fld>
            <a:endParaRPr lang="es-E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8DC3AA4-E0CC-69DB-0640-3B61E834C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60193"/>
              </p:ext>
            </p:extLst>
          </p:nvPr>
        </p:nvGraphicFramePr>
        <p:xfrm>
          <a:off x="2751665" y="3185582"/>
          <a:ext cx="5868459" cy="239607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117871">
                  <a:extLst>
                    <a:ext uri="{9D8B030D-6E8A-4147-A177-3AD203B41FA5}">
                      <a16:colId xmlns:a16="http://schemas.microsoft.com/office/drawing/2014/main" val="1048312957"/>
                    </a:ext>
                  </a:extLst>
                </a:gridCol>
                <a:gridCol w="2258138">
                  <a:extLst>
                    <a:ext uri="{9D8B030D-6E8A-4147-A177-3AD203B41FA5}">
                      <a16:colId xmlns:a16="http://schemas.microsoft.com/office/drawing/2014/main" val="2575617632"/>
                    </a:ext>
                  </a:extLst>
                </a:gridCol>
                <a:gridCol w="1492450">
                  <a:extLst>
                    <a:ext uri="{9D8B030D-6E8A-4147-A177-3AD203B41FA5}">
                      <a16:colId xmlns:a16="http://schemas.microsoft.com/office/drawing/2014/main" val="3874116401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>
                          <a:effectLst/>
                        </a:rPr>
                        <a:t>Feed gas characteristic</a:t>
                      </a:r>
                      <a:endParaRPr lang="en-NL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effectLst/>
                        </a:rPr>
                        <a:t>Feed flow rate</a:t>
                      </a:r>
                      <a:endParaRPr lang="en-NL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effectLst/>
                        </a:rPr>
                        <a:t>1700 </a:t>
                      </a:r>
                      <a:r>
                        <a:rPr lang="en-US" sz="1600" b="0" dirty="0" err="1">
                          <a:effectLst/>
                        </a:rPr>
                        <a:t>kmol</a:t>
                      </a:r>
                      <a:r>
                        <a:rPr lang="en-US" sz="1600" b="0" dirty="0">
                          <a:effectLst/>
                        </a:rPr>
                        <a:t>/</a:t>
                      </a:r>
                      <a:r>
                        <a:rPr lang="en-US" sz="1600" b="0" dirty="0" err="1">
                          <a:effectLst/>
                        </a:rPr>
                        <a:t>hr</a:t>
                      </a:r>
                      <a:endParaRPr lang="en-NL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9609586"/>
                  </a:ext>
                </a:extLst>
              </a:tr>
              <a:tr h="299509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NL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Feed temperature</a:t>
                      </a:r>
                      <a:endParaRPr lang="en-NL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</a:rPr>
                        <a:t>298.15 K</a:t>
                      </a:r>
                      <a:endParaRPr lang="en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7847740"/>
                  </a:ext>
                </a:extLst>
              </a:tr>
              <a:tr h="299509">
                <a:tc>
                  <a:txBody>
                    <a:bodyPr/>
                    <a:lstStyle/>
                    <a:p>
                      <a:pPr algn="just"/>
                      <a:r>
                        <a:rPr lang="en-US" sz="1600" b="1">
                          <a:effectLst/>
                        </a:rPr>
                        <a:t> </a:t>
                      </a:r>
                      <a:endParaRPr lang="en-NL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Feed pressure</a:t>
                      </a:r>
                      <a:endParaRPr lang="en-NL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</a:rPr>
                        <a:t>20 bar</a:t>
                      </a:r>
                      <a:endParaRPr lang="en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936301"/>
                  </a:ext>
                </a:extLst>
              </a:tr>
              <a:tr h="599017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NL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Feed composition</a:t>
                      </a:r>
                      <a:endParaRPr lang="en-NL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10 % CO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90 % CH</a:t>
                      </a:r>
                      <a:r>
                        <a:rPr lang="en-US" sz="1600" baseline="-25000" dirty="0">
                          <a:effectLst/>
                        </a:rPr>
                        <a:t>4</a:t>
                      </a:r>
                      <a:endParaRPr lang="en-NL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8028530"/>
                  </a:ext>
                </a:extLst>
              </a:tr>
              <a:tr h="299509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>
                          <a:effectLst/>
                        </a:rPr>
                        <a:t>Output targets</a:t>
                      </a:r>
                      <a:endParaRPr lang="en-NL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CH</a:t>
                      </a:r>
                      <a:r>
                        <a:rPr lang="en-US" sz="1600" baseline="-25000" dirty="0">
                          <a:effectLst/>
                        </a:rPr>
                        <a:t>4</a:t>
                      </a:r>
                      <a:r>
                        <a:rPr lang="en-US" sz="1600" dirty="0">
                          <a:effectLst/>
                        </a:rPr>
                        <a:t> recovery</a:t>
                      </a:r>
                      <a:endParaRPr lang="en-NL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99 %</a:t>
                      </a:r>
                      <a:endParaRPr lang="en-NL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2751687"/>
                  </a:ext>
                </a:extLst>
              </a:tr>
              <a:tr h="299509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</a:rPr>
                        <a:t> </a:t>
                      </a:r>
                      <a:endParaRPr lang="en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</a:rPr>
                        <a:t>CH</a:t>
                      </a:r>
                      <a:r>
                        <a:rPr lang="en-US" sz="1600" baseline="-25000">
                          <a:effectLst/>
                        </a:rPr>
                        <a:t>4</a:t>
                      </a:r>
                      <a:r>
                        <a:rPr lang="en-US" sz="1600">
                          <a:effectLst/>
                        </a:rPr>
                        <a:t> purity</a:t>
                      </a:r>
                      <a:endParaRPr lang="en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97.5 %</a:t>
                      </a:r>
                      <a:endParaRPr lang="en-NL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4205506"/>
                  </a:ext>
                </a:extLst>
              </a:tr>
              <a:tr h="299509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</a:rPr>
                        <a:t> </a:t>
                      </a:r>
                      <a:endParaRPr lang="en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</a:rPr>
                        <a:t>Product pressure</a:t>
                      </a:r>
                      <a:endParaRPr lang="en-NL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35 bar</a:t>
                      </a:r>
                      <a:endParaRPr lang="en-NL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31019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CE979F-8E03-2295-49AC-57EAEF045C09}"/>
              </a:ext>
            </a:extLst>
          </p:cNvPr>
          <p:cNvSpPr txBox="1"/>
          <p:nvPr/>
        </p:nvSpPr>
        <p:spPr>
          <a:xfrm>
            <a:off x="251124" y="1052751"/>
            <a:ext cx="11350326" cy="1787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Every year, the world uses close to 3.9 trillion cubic meters of natural gas.</a:t>
            </a:r>
            <a:endParaRPr lang="en-NL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6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separation from natural gas is critical as the presence of CO</a:t>
            </a:r>
            <a:r>
              <a:rPr lang="en-US" sz="16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L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adversely 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affects</a:t>
            </a:r>
            <a:r>
              <a:rPr lang="en-NL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 produced gas quality, 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can form acids in the presence of water that corrodes the pipelines and equipment. 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ea typeface="GAJJC M+ MTSY"/>
                <a:cs typeface="Times New Roman" panose="02020603050405020304" pitchFamily="18" charset="0"/>
              </a:rPr>
              <a:t>CO</a:t>
            </a:r>
            <a:r>
              <a:rPr lang="en-US" sz="1600" baseline="-25000" dirty="0">
                <a:effectLst/>
                <a:ea typeface="GAJJC M+ MTSY"/>
                <a:cs typeface="Times New Roman" panose="02020603050405020304" pitchFamily="18" charset="0"/>
              </a:rPr>
              <a:t>2</a:t>
            </a:r>
            <a:r>
              <a:rPr lang="en-US" sz="1600" dirty="0">
                <a:effectLst/>
                <a:ea typeface="GAJJC M+ MTSY"/>
                <a:cs typeface="Times New Roman" panose="02020603050405020304" pitchFamily="18" charset="0"/>
              </a:rPr>
              <a:t> content in natural gas needs to be decreased to below 3%. </a:t>
            </a:r>
            <a:endParaRPr lang="en-NL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7EDF1-9556-6F74-FA42-51DE39ADB833}"/>
              </a:ext>
            </a:extLst>
          </p:cNvPr>
          <p:cNvSpPr txBox="1"/>
          <p:nvPr/>
        </p:nvSpPr>
        <p:spPr>
          <a:xfrm>
            <a:off x="82211" y="389693"/>
            <a:ext cx="293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000"/>
                </a:solidFill>
                <a:cs typeface="Times New Roman" panose="02020603050405020304" pitchFamily="18" charset="0"/>
              </a:rPr>
              <a:t>2. Natural gas separation</a:t>
            </a:r>
            <a:endParaRPr lang="en-NL" sz="2000" b="1" u="sng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19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2F7720-CF11-89FF-EE98-39FE2A06B932}"/>
              </a:ext>
            </a:extLst>
          </p:cNvPr>
          <p:cNvSpPr txBox="1"/>
          <p:nvPr/>
        </p:nvSpPr>
        <p:spPr>
          <a:xfrm>
            <a:off x="82211" y="389693"/>
            <a:ext cx="2830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000"/>
                </a:solidFill>
                <a:cs typeface="Times New Roman" panose="02020603050405020304" pitchFamily="18" charset="0"/>
              </a:rPr>
              <a:t>2. Natural gas separation</a:t>
            </a:r>
            <a:endParaRPr lang="en-NL" sz="2000" b="1" u="sng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4A4F09F-A02A-C391-FBB3-4F162499F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286055"/>
              </p:ext>
            </p:extLst>
          </p:nvPr>
        </p:nvGraphicFramePr>
        <p:xfrm>
          <a:off x="76200" y="1600200"/>
          <a:ext cx="7429500" cy="412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0644892" imgH="5897596" progId="Visio.Drawing.15">
                  <p:embed/>
                </p:oleObj>
              </mc:Choice>
              <mc:Fallback>
                <p:oleObj name="Visio" r:id="rId2" imgW="10644892" imgH="5897596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600200"/>
                        <a:ext cx="7429500" cy="41279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481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2F7720-CF11-89FF-EE98-39FE2A06B932}"/>
              </a:ext>
            </a:extLst>
          </p:cNvPr>
          <p:cNvSpPr txBox="1"/>
          <p:nvPr/>
        </p:nvSpPr>
        <p:spPr>
          <a:xfrm>
            <a:off x="82211" y="389693"/>
            <a:ext cx="293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000"/>
                </a:solidFill>
                <a:cs typeface="Times New Roman" panose="02020603050405020304" pitchFamily="18" charset="0"/>
              </a:rPr>
              <a:t>2. Natural gas separation</a:t>
            </a:r>
            <a:endParaRPr lang="en-NL" sz="2000" b="1" u="sng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DAEDF96-5981-5666-F368-EBC115DC0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079824"/>
              </p:ext>
            </p:extLst>
          </p:nvPr>
        </p:nvGraphicFramePr>
        <p:xfrm>
          <a:off x="6577192" y="1590674"/>
          <a:ext cx="5595758" cy="356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983661" imgH="5745369" progId="Visio.Drawing.15">
                  <p:embed/>
                </p:oleObj>
              </mc:Choice>
              <mc:Fallback>
                <p:oleObj name="Visio" r:id="rId2" imgW="8983661" imgH="5745369" progId="Visio.Drawing.15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DAEDF96-5981-5666-F368-EBC115DC01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192" y="1590674"/>
                        <a:ext cx="5595758" cy="35642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4A4F09F-A02A-C391-FBB3-4F162499F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198524"/>
              </p:ext>
            </p:extLst>
          </p:nvPr>
        </p:nvGraphicFramePr>
        <p:xfrm>
          <a:off x="9525" y="1600200"/>
          <a:ext cx="5983003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10644892" imgH="5897596" progId="Visio.Drawing.15">
                  <p:embed/>
                </p:oleObj>
              </mc:Choice>
              <mc:Fallback>
                <p:oleObj name="Visio" r:id="rId4" imgW="10644892" imgH="5897596" progId="Visio.Drawing.15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4A4F09F-A02A-C391-FBB3-4F162499F0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1600200"/>
                        <a:ext cx="5983003" cy="3324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50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22261-135E-DDC9-A97E-CFABBFF05469}"/>
              </a:ext>
            </a:extLst>
          </p:cNvPr>
          <p:cNvSpPr txBox="1"/>
          <p:nvPr/>
        </p:nvSpPr>
        <p:spPr>
          <a:xfrm>
            <a:off x="203631" y="416510"/>
            <a:ext cx="3739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>
                <a:cs typeface="Times New Roman" panose="02020603050405020304" pitchFamily="18" charset="0"/>
              </a:rPr>
              <a:t>Membrane-based Gas Separation</a:t>
            </a:r>
            <a:endParaRPr lang="en-NL" sz="2000" b="1" u="sng" dirty="0"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E283AD-F249-A078-73F6-3EC1861F23BC}"/>
              </a:ext>
            </a:extLst>
          </p:cNvPr>
          <p:cNvSpPr txBox="1"/>
          <p:nvPr/>
        </p:nvSpPr>
        <p:spPr>
          <a:xfrm>
            <a:off x="100131" y="1934878"/>
            <a:ext cx="616109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potential application of the membrane process in a great measure depends on the capability of membrane materials to provide high separation performance.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Membranes suffer from a trade-off between selectivity and permeability with an upper bound.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 optimal flowsheet of membrane-based gas separation can remarkably decrease capture cost and energy consumption.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NL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development of efficient and cost-effective multi-stage membrane processes as well as improvements in membrane selectivity and permeance is of major importance. </a:t>
            </a:r>
            <a:endParaRPr lang="en-NL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screenshot, computer, design&#10;&#10;Description automatically generated">
            <a:extLst>
              <a:ext uri="{FF2B5EF4-FFF2-40B4-BE49-F238E27FC236}">
                <a16:creationId xmlns:a16="http://schemas.microsoft.com/office/drawing/2014/main" id="{3E9AAFB8-6E75-25A8-BD5E-1014AFF0C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75" y="1930129"/>
            <a:ext cx="3824811" cy="30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96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2F7720-CF11-89FF-EE98-39FE2A06B932}"/>
              </a:ext>
            </a:extLst>
          </p:cNvPr>
          <p:cNvSpPr txBox="1"/>
          <p:nvPr/>
        </p:nvSpPr>
        <p:spPr>
          <a:xfrm>
            <a:off x="82211" y="389693"/>
            <a:ext cx="5329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000"/>
                </a:solidFill>
                <a:cs typeface="Times New Roman" panose="02020603050405020304" pitchFamily="18" charset="0"/>
              </a:rPr>
              <a:t>2. Natural gas separation (polymeric membrane)</a:t>
            </a:r>
            <a:endParaRPr lang="en-NL" sz="2000" b="1" u="sng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B0D91-5B09-D589-7D59-17E4AC056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04" y="1019361"/>
            <a:ext cx="9312675" cy="497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54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31</a:t>
            </a:fld>
            <a:endParaRPr lang="es-E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5D42AF-8CFE-6DA9-690C-B832A70C8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929047"/>
              </p:ext>
            </p:extLst>
          </p:nvPr>
        </p:nvGraphicFramePr>
        <p:xfrm>
          <a:off x="2893429" y="4039706"/>
          <a:ext cx="6383921" cy="195072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608925">
                  <a:extLst>
                    <a:ext uri="{9D8B030D-6E8A-4147-A177-3AD203B41FA5}">
                      <a16:colId xmlns:a16="http://schemas.microsoft.com/office/drawing/2014/main" val="1975466070"/>
                    </a:ext>
                  </a:extLst>
                </a:gridCol>
                <a:gridCol w="1956693">
                  <a:extLst>
                    <a:ext uri="{9D8B030D-6E8A-4147-A177-3AD203B41FA5}">
                      <a16:colId xmlns:a16="http://schemas.microsoft.com/office/drawing/2014/main" val="3567692756"/>
                    </a:ext>
                  </a:extLst>
                </a:gridCol>
                <a:gridCol w="1818303">
                  <a:extLst>
                    <a:ext uri="{9D8B030D-6E8A-4147-A177-3AD203B41FA5}">
                      <a16:colId xmlns:a16="http://schemas.microsoft.com/office/drawing/2014/main" val="3711152770"/>
                    </a:ext>
                  </a:extLst>
                </a:gridCol>
              </a:tblGrid>
              <a:tr h="236694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Feed gas characteristic</a:t>
                      </a:r>
                      <a:endParaRPr lang="en-NL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Feed flow rate</a:t>
                      </a:r>
                      <a:endParaRPr lang="en-NL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44.6</a:t>
                      </a:r>
                      <a:endParaRPr lang="en-NL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308387"/>
                  </a:ext>
                </a:extLst>
              </a:tr>
              <a:tr h="186108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NL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Feed temperature</a:t>
                      </a:r>
                      <a:endParaRPr lang="en-NL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298.15 K</a:t>
                      </a:r>
                      <a:endParaRPr lang="en-NL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749440"/>
                  </a:ext>
                </a:extLst>
              </a:tr>
              <a:tr h="186108">
                <a:tc>
                  <a:txBody>
                    <a:bodyPr/>
                    <a:lstStyle/>
                    <a:p>
                      <a:pPr algn="just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NL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Feed pressure</a:t>
                      </a:r>
                      <a:endParaRPr lang="en-NL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 bar</a:t>
                      </a:r>
                      <a:endParaRPr lang="en-NL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9735086"/>
                  </a:ext>
                </a:extLst>
              </a:tr>
              <a:tr h="265959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NL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Feed composition</a:t>
                      </a:r>
                      <a:endParaRPr lang="en-NL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40 % CO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  <a:p>
                      <a:pPr algn="jus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60 % CH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NL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1248491"/>
                  </a:ext>
                </a:extLst>
              </a:tr>
              <a:tr h="186108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Output targets</a:t>
                      </a:r>
                      <a:endParaRPr lang="en-NL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recovery</a:t>
                      </a:r>
                      <a:endParaRPr lang="en-NL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98 %</a:t>
                      </a:r>
                      <a:endParaRPr lang="en-NL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9920251"/>
                  </a:ext>
                </a:extLst>
              </a:tr>
              <a:tr h="186108">
                <a:tc>
                  <a:txBody>
                    <a:bodyPr/>
                    <a:lstStyle/>
                    <a:p>
                      <a:pPr algn="just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NL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purity</a:t>
                      </a:r>
                      <a:endParaRPr lang="en-NL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95 %</a:t>
                      </a:r>
                      <a:endParaRPr lang="en-NL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484638"/>
                  </a:ext>
                </a:extLst>
              </a:tr>
              <a:tr h="186108"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NL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Product pressure</a:t>
                      </a:r>
                      <a:endParaRPr lang="en-NL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35 bar</a:t>
                      </a:r>
                      <a:endParaRPr lang="en-NL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434380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4056657-5D3C-25B4-29D5-872056B78944}"/>
              </a:ext>
            </a:extLst>
          </p:cNvPr>
          <p:cNvSpPr txBox="1"/>
          <p:nvPr/>
        </p:nvSpPr>
        <p:spPr>
          <a:xfrm>
            <a:off x="180131" y="1100102"/>
            <a:ext cx="10954594" cy="3002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Biogas is a potential alternative to the world’s unquenchable demand for energy and concurrently reduces waste and greenhouse gas emissions.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6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is the non-combustible portion of biogas.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N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NL" sz="16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N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has to be removed from 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6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N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enhance the heating value of the product gas.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6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N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mole fraction in the raw gas of 60% has to be increased to more than 9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N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% in order to meet the natural gas grid requirements.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6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purity and recovery are the most important technical parameters in determining an optimal module arrangement to ensure a low CH</a:t>
            </a:r>
            <a:r>
              <a:rPr lang="en-US" sz="16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loss.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029A4-ACD1-6F2C-8E10-A416C44A0C12}"/>
              </a:ext>
            </a:extLst>
          </p:cNvPr>
          <p:cNvSpPr txBox="1"/>
          <p:nvPr/>
        </p:nvSpPr>
        <p:spPr>
          <a:xfrm>
            <a:off x="82211" y="389693"/>
            <a:ext cx="2289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B050"/>
                </a:solidFill>
                <a:cs typeface="Times New Roman" panose="02020603050405020304" pitchFamily="18" charset="0"/>
              </a:rPr>
              <a:t>3. Biogas Upgrading</a:t>
            </a:r>
            <a:endParaRPr lang="en-NL" sz="2000" b="1" u="sng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6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32</a:t>
            </a:fld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029A4-ACD1-6F2C-8E10-A416C44A0C12}"/>
              </a:ext>
            </a:extLst>
          </p:cNvPr>
          <p:cNvSpPr txBox="1"/>
          <p:nvPr/>
        </p:nvSpPr>
        <p:spPr>
          <a:xfrm>
            <a:off x="82211" y="389693"/>
            <a:ext cx="2289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B050"/>
                </a:solidFill>
                <a:cs typeface="Times New Roman" panose="02020603050405020304" pitchFamily="18" charset="0"/>
              </a:rPr>
              <a:t>3. Biogas Upgrading</a:t>
            </a:r>
            <a:endParaRPr lang="en-NL" sz="2000" b="1" u="sng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ED64F0B-20D3-DE28-BFE7-2D83D62712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665813"/>
              </p:ext>
            </p:extLst>
          </p:nvPr>
        </p:nvGraphicFramePr>
        <p:xfrm>
          <a:off x="9525" y="1695450"/>
          <a:ext cx="5722372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0408849" imgH="5996948" progId="Visio.Drawing.15">
                  <p:embed/>
                </p:oleObj>
              </mc:Choice>
              <mc:Fallback>
                <p:oleObj name="Visio" r:id="rId2" imgW="10408849" imgH="599694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1695450"/>
                        <a:ext cx="5722372" cy="330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AFEE5F1-92E2-11AF-BEDE-BDADE5403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012485"/>
              </p:ext>
            </p:extLst>
          </p:nvPr>
        </p:nvGraphicFramePr>
        <p:xfrm>
          <a:off x="6064175" y="1685926"/>
          <a:ext cx="6118299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11178221" imgH="6011872" progId="Visio.Drawing.15">
                  <p:embed/>
                </p:oleObj>
              </mc:Choice>
              <mc:Fallback>
                <p:oleObj name="Visio" r:id="rId4" imgW="11178221" imgH="6011872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175" y="1685926"/>
                        <a:ext cx="6118299" cy="3295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8667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33</a:t>
            </a:fld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DC3A60-CA4D-56A0-E678-6F96F9B62E42}"/>
              </a:ext>
            </a:extLst>
          </p:cNvPr>
          <p:cNvSpPr txBox="1"/>
          <p:nvPr/>
        </p:nvSpPr>
        <p:spPr>
          <a:xfrm>
            <a:off x="129836" y="446843"/>
            <a:ext cx="223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cs typeface="Times New Roman" panose="02020603050405020304" pitchFamily="18" charset="0"/>
              </a:rPr>
              <a:t>Conclusion</a:t>
            </a:r>
            <a:endParaRPr lang="en-NL" sz="2000" b="1" u="sng" dirty="0"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B9DF2-31C5-F9D0-6D76-E10F958AC243}"/>
              </a:ext>
            </a:extLst>
          </p:cNvPr>
          <p:cNvSpPr txBox="1"/>
          <p:nvPr/>
        </p:nvSpPr>
        <p:spPr>
          <a:xfrm>
            <a:off x="285745" y="1390540"/>
            <a:ext cx="7620582" cy="3747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proposed superstructure is beneficial for further reduction of the cost associated with membrane CO</a:t>
            </a:r>
            <a:r>
              <a:rPr lang="en-US" sz="16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capture process and can be successfully applied for various applications.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membrane selectivity plays a key role on final gas separation cost. </a:t>
            </a:r>
            <a:endParaRPr lang="en-NL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Three-stage structure with two recycle streams and two vacuum pumps is the most </a:t>
            </a:r>
            <a:r>
              <a:rPr lang="en-NL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profitable layout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post-combustion CO</a:t>
            </a:r>
            <a:r>
              <a:rPr lang="en-US" sz="16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capture. </a:t>
            </a: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NL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gas separation costs 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en-NL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about 41 to 52 €/ton CO</a:t>
            </a:r>
            <a:r>
              <a:rPr lang="en-US" sz="16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NL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when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product targets increased from 90% recovery and 95% purity to 95% recovery and 98% purity.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two-stage process with one recycle stream is able of upgrading biogas to meet the separation targets of 98% recovery and 98% CH</a:t>
            </a:r>
            <a:r>
              <a:rPr lang="en-US" sz="16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purity. </a:t>
            </a:r>
          </a:p>
        </p:txBody>
      </p:sp>
    </p:spTree>
    <p:extLst>
      <p:ext uri="{BB962C8B-B14F-4D97-AF65-F5344CB8AC3E}">
        <p14:creationId xmlns:p14="http://schemas.microsoft.com/office/powerpoint/2010/main" val="1908596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34</a:t>
            </a:fld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DC3A60-CA4D-56A0-E678-6F96F9B62E42}"/>
              </a:ext>
            </a:extLst>
          </p:cNvPr>
          <p:cNvSpPr txBox="1"/>
          <p:nvPr/>
        </p:nvSpPr>
        <p:spPr>
          <a:xfrm>
            <a:off x="196510" y="2037518"/>
            <a:ext cx="7987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lgerian" panose="04020705040A02060702" pitchFamily="82" charset="0"/>
                <a:cs typeface="Times New Roman" panose="02020603050405020304" pitchFamily="18" charset="0"/>
              </a:rPr>
              <a:t>Thank you</a:t>
            </a:r>
            <a:endParaRPr lang="en-NL" sz="6000" b="1" dirty="0"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0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29278-CB89-41BB-AB08-1FF84EEB26AB}"/>
              </a:ext>
            </a:extLst>
          </p:cNvPr>
          <p:cNvSpPr txBox="1"/>
          <p:nvPr/>
        </p:nvSpPr>
        <p:spPr>
          <a:xfrm>
            <a:off x="245246" y="362413"/>
            <a:ext cx="4325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cs typeface="Times New Roman" panose="02020603050405020304" pitchFamily="18" charset="0"/>
              </a:rPr>
              <a:t>Steps of design of a membrane system</a:t>
            </a:r>
            <a:endParaRPr lang="en-NL" sz="2000" b="1" u="sng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4120C2-91C7-465F-8781-C660FD9396C3}"/>
              </a:ext>
            </a:extLst>
          </p:cNvPr>
          <p:cNvSpPr txBox="1"/>
          <p:nvPr/>
        </p:nvSpPr>
        <p:spPr>
          <a:xfrm>
            <a:off x="376767" y="1121535"/>
            <a:ext cx="4897966" cy="792781"/>
          </a:xfrm>
          <a:prstGeom prst="rect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0" i="0" dirty="0">
                <a:effectLst/>
                <a:cs typeface="Times New Roman" panose="02020603050405020304" pitchFamily="18" charset="0"/>
              </a:rPr>
              <a:t>Process design is essential to provide an energy-efficient membrane technology for gas separation.</a:t>
            </a:r>
            <a:endParaRPr lang="en-NL" sz="1600" dirty="0"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E1AF3-11F0-3C93-252D-8AAD63347FB1}"/>
              </a:ext>
            </a:extLst>
          </p:cNvPr>
          <p:cNvSpPr txBox="1"/>
          <p:nvPr/>
        </p:nvSpPr>
        <p:spPr>
          <a:xfrm>
            <a:off x="364068" y="2209799"/>
            <a:ext cx="3219856" cy="2977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70C0"/>
                </a:solidFill>
              </a:rPr>
              <a:t>Feed source and feed conditions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70C0"/>
                </a:solidFill>
              </a:rPr>
              <a:t>Product quality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70C0"/>
                </a:solidFill>
              </a:rPr>
              <a:t>Flow configuration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70C0"/>
                </a:solidFill>
              </a:rPr>
              <a:t>Select number of stages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70C0"/>
                </a:solidFill>
              </a:rPr>
              <a:t>Membrane type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70C0"/>
                </a:solidFill>
              </a:rPr>
              <a:t>Optimize the membrane system</a:t>
            </a:r>
            <a:endParaRPr lang="en-NL" sz="1600" b="1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8C5B4F-F3C6-DB10-B9AD-B329649A5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97" y="2512381"/>
            <a:ext cx="7872584" cy="27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9860F6-DFC9-7297-A307-A6F5D98A269B}"/>
              </a:ext>
            </a:extLst>
          </p:cNvPr>
          <p:cNvSpPr txBox="1"/>
          <p:nvPr/>
        </p:nvSpPr>
        <p:spPr>
          <a:xfrm>
            <a:off x="9196691" y="6191250"/>
            <a:ext cx="29835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*J. </a:t>
            </a:r>
            <a:r>
              <a:rPr lang="en-US" sz="700" dirty="0" err="1"/>
              <a:t>Asadi</a:t>
            </a:r>
            <a:r>
              <a:rPr lang="en-US" sz="700" dirty="0"/>
              <a:t>, P. </a:t>
            </a:r>
            <a:r>
              <a:rPr lang="en-US" sz="700" dirty="0" err="1"/>
              <a:t>Kazempoor</a:t>
            </a:r>
            <a:r>
              <a:rPr lang="en-US" sz="700" dirty="0"/>
              <a:t>, Energy Conversion and Management, 246 (114633) </a:t>
            </a:r>
            <a:endParaRPr lang="en-NL" sz="700" dirty="0"/>
          </a:p>
        </p:txBody>
      </p:sp>
    </p:spTree>
    <p:extLst>
      <p:ext uri="{BB962C8B-B14F-4D97-AF65-F5344CB8AC3E}">
        <p14:creationId xmlns:p14="http://schemas.microsoft.com/office/powerpoint/2010/main" val="32974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5</a:t>
            </a:fld>
            <a:endParaRPr lang="es-E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04C6D65-D97C-E332-FF77-ED7FFD0BCB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368482"/>
              </p:ext>
            </p:extLst>
          </p:nvPr>
        </p:nvGraphicFramePr>
        <p:xfrm>
          <a:off x="161925" y="1647825"/>
          <a:ext cx="5147475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908954" imgH="2506830" progId="Visio.Drawing.15">
                  <p:embed/>
                </p:oleObj>
              </mc:Choice>
              <mc:Fallback>
                <p:oleObj name="Visio" r:id="rId2" imgW="3908954" imgH="2506830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1647825"/>
                        <a:ext cx="5147475" cy="330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CC78FB1-B009-D78A-A1FB-04A4EB731699}"/>
              </a:ext>
            </a:extLst>
          </p:cNvPr>
          <p:cNvSpPr txBox="1"/>
          <p:nvPr/>
        </p:nvSpPr>
        <p:spPr>
          <a:xfrm>
            <a:off x="278999" y="397276"/>
            <a:ext cx="5216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cs typeface="Times New Roman" panose="02020603050405020304" pitchFamily="18" charset="0"/>
              </a:rPr>
              <a:t>Membrane-based process design (single stage)</a:t>
            </a:r>
            <a:endParaRPr lang="en-NL" sz="2000" b="1" u="sng" dirty="0"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5006A-BAFB-2C38-47ED-BE8A371458AE}"/>
              </a:ext>
            </a:extLst>
          </p:cNvPr>
          <p:cNvSpPr txBox="1"/>
          <p:nvPr/>
        </p:nvSpPr>
        <p:spPr>
          <a:xfrm>
            <a:off x="1533525" y="3133725"/>
            <a:ext cx="154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>
                <a:solidFill>
                  <a:srgbClr val="FF0000"/>
                </a:solidFill>
              </a:rPr>
              <a:t>High purity</a:t>
            </a:r>
          </a:p>
          <a:p>
            <a:r>
              <a:rPr lang="en-US" strike="sngStrike" dirty="0">
                <a:solidFill>
                  <a:srgbClr val="FF0000"/>
                </a:solidFill>
              </a:rPr>
              <a:t>High recovery</a:t>
            </a:r>
            <a:endParaRPr lang="en-NL" strike="sngStrike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E7079-066C-B8E7-C743-D5A68BED7AD5}"/>
              </a:ext>
            </a:extLst>
          </p:cNvPr>
          <p:cNvSpPr txBox="1"/>
          <p:nvPr/>
        </p:nvSpPr>
        <p:spPr>
          <a:xfrm>
            <a:off x="5713759" y="1529388"/>
            <a:ext cx="6192491" cy="3806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b="0" i="0" u="none" strike="noStrike" baseline="0" dirty="0">
                <a:cs typeface="Times New Roman" panose="02020603050405020304" pitchFamily="18" charset="0"/>
              </a:rPr>
              <a:t>The selection of the best configuration is highly related to feed quality, separation objectives and market values.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n-NL" sz="16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single-stage membrane process cannot meet high recovery and gas purity at the same time, regardless of the membrane type used.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6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/N</a:t>
            </a:r>
            <a:r>
              <a:rPr lang="en-US" sz="16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selectivity must be over 200 to achieve the target separations with CO</a:t>
            </a:r>
            <a:r>
              <a:rPr lang="en-US" sz="16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recovery and purity of </a:t>
            </a:r>
            <a:r>
              <a:rPr lang="en-US" sz="16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90% and </a:t>
            </a:r>
            <a:r>
              <a:rPr lang="en-US" sz="16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95%, respectively, in a </a:t>
            </a: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single-stage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membrane configuration.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NL" sz="16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L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Since the single-stage membrane process cannot reach the separation goal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 multi-stage membrane system needs to be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implemented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NL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2AA5C-BE40-4910-944C-029BFE0505D7}"/>
              </a:ext>
            </a:extLst>
          </p:cNvPr>
          <p:cNvSpPr txBox="1"/>
          <p:nvPr/>
        </p:nvSpPr>
        <p:spPr>
          <a:xfrm>
            <a:off x="200025" y="314325"/>
            <a:ext cx="5693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cs typeface="Times New Roman" panose="02020603050405020304" pitchFamily="18" charset="0"/>
              </a:rPr>
              <a:t>Two-stage cascade for purer retentate or permeate</a:t>
            </a:r>
            <a:endParaRPr lang="en-NL" sz="2000" b="1" u="sng" dirty="0"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3425E-46B0-423C-A687-611561983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910" y="959783"/>
            <a:ext cx="4482603" cy="1940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3CE158-1CE3-416D-BE43-C85B5BD43D77}"/>
              </a:ext>
            </a:extLst>
          </p:cNvPr>
          <p:cNvSpPr txBox="1"/>
          <p:nvPr/>
        </p:nvSpPr>
        <p:spPr>
          <a:xfrm>
            <a:off x="0" y="842272"/>
            <a:ext cx="6620933" cy="198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b="0" i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first stage performs a bulk separation of for example CO</a:t>
            </a:r>
            <a:r>
              <a:rPr lang="en-US" sz="1600" b="0" i="0" baseline="-250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0" i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CH</a:t>
            </a:r>
            <a:r>
              <a:rPr lang="en-US" sz="1600" b="0" i="0" baseline="-250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>
              <a:lnSpc>
                <a:spcPct val="200000"/>
              </a:lnSpc>
            </a:pPr>
            <a:r>
              <a:rPr lang="en-US" sz="1600" b="0" i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retentate of the first stage is fed to a second stage in which the final product purity is obtained.</a:t>
            </a:r>
          </a:p>
          <a:p>
            <a:pPr algn="ctr">
              <a:lnSpc>
                <a:spcPct val="200000"/>
              </a:lnSpc>
            </a:pPr>
            <a:r>
              <a:rPr lang="en-US" sz="1600" b="0" i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Permeate of the second stage is recycled and mixed with the raw gas stream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A3FB9E-90C7-89AA-EE58-A6F519F8B27F}"/>
              </a:ext>
            </a:extLst>
          </p:cNvPr>
          <p:cNvSpPr txBox="1"/>
          <p:nvPr/>
        </p:nvSpPr>
        <p:spPr>
          <a:xfrm>
            <a:off x="6531795" y="3761887"/>
            <a:ext cx="5139267" cy="198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0" i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permeate stream of the first membrane, after passing through a compressor, enters the second stage</a:t>
            </a:r>
            <a:endParaRPr lang="en-US" sz="1600" dirty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1600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0" i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permeate stream of the second membrane is considered as the final product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E4EE5-4B78-7B82-2828-1E8F2C35E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576" y="3530600"/>
            <a:ext cx="3610253" cy="2438401"/>
          </a:xfrm>
          <a:prstGeom prst="rect">
            <a:avLst/>
          </a:prstGeom>
        </p:spPr>
      </p:pic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17DFC332-5356-718F-DD2E-D4A4D66D8686}"/>
              </a:ext>
            </a:extLst>
          </p:cNvPr>
          <p:cNvSpPr/>
          <p:nvPr/>
        </p:nvSpPr>
        <p:spPr>
          <a:xfrm>
            <a:off x="6756398" y="1651000"/>
            <a:ext cx="973667" cy="651933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9ED3931F-7A54-46C1-9386-A460B5B179DC}"/>
              </a:ext>
            </a:extLst>
          </p:cNvPr>
          <p:cNvSpPr/>
          <p:nvPr/>
        </p:nvSpPr>
        <p:spPr>
          <a:xfrm rot="10800000">
            <a:off x="5037666" y="4385732"/>
            <a:ext cx="1041399" cy="685800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660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D0E0E-4754-F570-1508-32C75B3F0AA3}"/>
              </a:ext>
            </a:extLst>
          </p:cNvPr>
          <p:cNvSpPr txBox="1"/>
          <p:nvPr/>
        </p:nvSpPr>
        <p:spPr>
          <a:xfrm>
            <a:off x="409575" y="390525"/>
            <a:ext cx="3531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cs typeface="Times New Roman" panose="02020603050405020304" pitchFamily="18" charset="0"/>
              </a:rPr>
              <a:t>Three-stage membrane module</a:t>
            </a:r>
            <a:endParaRPr lang="en-NL" sz="2000" b="1" u="sng" dirty="0"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6A32B3-7D33-1655-C1D4-41DAE0994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30" y="2371962"/>
            <a:ext cx="5939753" cy="3076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B5324C-042F-214E-7745-8F4CC284A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560" y="2257425"/>
            <a:ext cx="5505547" cy="32240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FAA335-8F89-57FE-A095-2801956D3D0D}"/>
              </a:ext>
            </a:extLst>
          </p:cNvPr>
          <p:cNvSpPr txBox="1"/>
          <p:nvPr/>
        </p:nvSpPr>
        <p:spPr>
          <a:xfrm>
            <a:off x="7820024" y="5893476"/>
            <a:ext cx="44958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/>
              <a:t>*</a:t>
            </a:r>
            <a:r>
              <a:rPr lang="en-NL" sz="800" i="1" dirty="0"/>
              <a:t>M</a:t>
            </a:r>
            <a:r>
              <a:rPr lang="en-US" sz="800" i="1" dirty="0"/>
              <a:t>.</a:t>
            </a:r>
            <a:r>
              <a:rPr lang="en-NL" sz="800" i="1" dirty="0"/>
              <a:t> </a:t>
            </a:r>
            <a:r>
              <a:rPr lang="en-NL" sz="800" i="1" dirty="0" err="1"/>
              <a:t>Samei</a:t>
            </a:r>
            <a:r>
              <a:rPr lang="en-NL" sz="800" i="1" dirty="0"/>
              <a:t>, A</a:t>
            </a:r>
            <a:r>
              <a:rPr lang="en-US" sz="800" i="1" dirty="0"/>
              <a:t>.</a:t>
            </a:r>
            <a:r>
              <a:rPr lang="en-NL" sz="800" i="1" dirty="0"/>
              <a:t> </a:t>
            </a:r>
            <a:r>
              <a:rPr lang="en-NL" sz="800" i="1" dirty="0" err="1"/>
              <a:t>Raisi</a:t>
            </a:r>
            <a:r>
              <a:rPr lang="en-NL" sz="800" i="1" dirty="0"/>
              <a:t>,</a:t>
            </a:r>
            <a:r>
              <a:rPr lang="en-US" sz="800" i="1" dirty="0"/>
              <a:t> </a:t>
            </a:r>
            <a:r>
              <a:rPr lang="en-NL" sz="800" i="1" dirty="0"/>
              <a:t>Chemical Engineering and Processing - Process Intensification,</a:t>
            </a:r>
            <a:r>
              <a:rPr lang="en-US" sz="800" i="1" dirty="0"/>
              <a:t> </a:t>
            </a:r>
            <a:r>
              <a:rPr lang="en-NL" sz="800" i="1" dirty="0"/>
              <a:t>170,</a:t>
            </a:r>
            <a:r>
              <a:rPr lang="en-US" sz="800" i="1" dirty="0"/>
              <a:t> </a:t>
            </a:r>
            <a:r>
              <a:rPr lang="en-NL" sz="800" i="1" dirty="0"/>
              <a:t>2022,</a:t>
            </a:r>
            <a:r>
              <a:rPr lang="en-US" sz="800" i="1" dirty="0"/>
              <a:t> 1</a:t>
            </a:r>
            <a:r>
              <a:rPr lang="en-NL" sz="800" i="1" dirty="0"/>
              <a:t>08676</a:t>
            </a:r>
            <a:r>
              <a:rPr lang="en-US" sz="800" i="1" dirty="0"/>
              <a:t>.</a:t>
            </a:r>
            <a:endParaRPr lang="en-NL" sz="8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3EE709-C466-4D05-C968-DCF3187B4C28}"/>
              </a:ext>
            </a:extLst>
          </p:cNvPr>
          <p:cNvSpPr txBox="1"/>
          <p:nvPr/>
        </p:nvSpPr>
        <p:spPr>
          <a:xfrm>
            <a:off x="173831" y="1055638"/>
            <a:ext cx="113037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0" i="0" dirty="0">
                <a:solidFill>
                  <a:srgbClr val="1F1F1F"/>
                </a:solidFill>
                <a:effectLst/>
              </a:rPr>
              <a:t>In most of the literature's examined works, the optimization results were typically </a:t>
            </a:r>
            <a:r>
              <a:rPr lang="en-US" sz="1600" b="0" i="0" dirty="0">
                <a:solidFill>
                  <a:srgbClr val="FF0000"/>
                </a:solidFill>
                <a:effectLst/>
              </a:rPr>
              <a:t>derived from heuristic design experience</a:t>
            </a:r>
            <a:r>
              <a:rPr lang="en-US" sz="1600" b="0" i="0" dirty="0">
                <a:solidFill>
                  <a:srgbClr val="1F1F1F"/>
                </a:solidFill>
                <a:effectLst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0" i="0" dirty="0">
              <a:solidFill>
                <a:srgbClr val="1F1F1F"/>
              </a:solidFill>
              <a:effectLst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0" i="0" dirty="0">
                <a:solidFill>
                  <a:srgbClr val="1F1F1F"/>
                </a:solidFill>
                <a:effectLst/>
              </a:rPr>
              <a:t>Although using this approach does yield an optimum separation system </a:t>
            </a:r>
            <a:r>
              <a:rPr lang="en-US" sz="1600" b="0" i="0" dirty="0">
                <a:solidFill>
                  <a:srgbClr val="FF0000"/>
                </a:solidFill>
                <a:effectLst/>
              </a:rPr>
              <a:t>but is in no way viable to assure whether the capture cost is a global optimum</a:t>
            </a:r>
            <a:r>
              <a:rPr lang="en-US" sz="1600" b="0" i="0" dirty="0">
                <a:solidFill>
                  <a:srgbClr val="1F1F1F"/>
                </a:solidFill>
                <a:effectLst/>
              </a:rPr>
              <a:t>.</a:t>
            </a:r>
            <a:endParaRPr lang="en-NL" sz="1600" dirty="0"/>
          </a:p>
        </p:txBody>
      </p:sp>
    </p:spTree>
    <p:extLst>
      <p:ext uri="{BB962C8B-B14F-4D97-AF65-F5344CB8AC3E}">
        <p14:creationId xmlns:p14="http://schemas.microsoft.com/office/powerpoint/2010/main" val="17155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D0E0E-4754-F570-1508-32C75B3F0AA3}"/>
              </a:ext>
            </a:extLst>
          </p:cNvPr>
          <p:cNvSpPr txBox="1"/>
          <p:nvPr/>
        </p:nvSpPr>
        <p:spPr>
          <a:xfrm>
            <a:off x="409575" y="390525"/>
            <a:ext cx="3555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cs typeface="Times New Roman" panose="02020603050405020304" pitchFamily="18" charset="0"/>
              </a:rPr>
              <a:t>Multi-stage membrane module</a:t>
            </a:r>
            <a:endParaRPr lang="en-NL" sz="2000" b="1" u="sng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10679-2ED2-BBEC-9595-4B6AAC26C2D2}"/>
              </a:ext>
            </a:extLst>
          </p:cNvPr>
          <p:cNvSpPr txBox="1"/>
          <p:nvPr/>
        </p:nvSpPr>
        <p:spPr>
          <a:xfrm>
            <a:off x="817788" y="1377046"/>
            <a:ext cx="10243458" cy="8735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selection of the best configuration is highly related to feed quality, separation objectives and market values.</a:t>
            </a:r>
            <a:endParaRPr lang="en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F7D1F8-CE71-EC1E-3BBE-6B2AE59CA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2874373"/>
            <a:ext cx="10485664" cy="18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1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900D6B-5706-4E84-86A6-A81F3A85B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1367" y="6436767"/>
            <a:ext cx="1232236" cy="409924"/>
          </a:xfrm>
        </p:spPr>
        <p:txBody>
          <a:bodyPr/>
          <a:lstStyle/>
          <a:p>
            <a:fld id="{87C1A7E4-242A-413D-A16A-BC5C99B0652F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2AA5C-BE40-4910-944C-029BFE0505D7}"/>
              </a:ext>
            </a:extLst>
          </p:cNvPr>
          <p:cNvSpPr txBox="1"/>
          <p:nvPr/>
        </p:nvSpPr>
        <p:spPr>
          <a:xfrm>
            <a:off x="238125" y="352425"/>
            <a:ext cx="394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cs typeface="Times New Roman" panose="02020603050405020304" pitchFamily="18" charset="0"/>
              </a:rPr>
              <a:t>Superstructure membrane module</a:t>
            </a:r>
            <a:endParaRPr lang="en-NL" sz="2000" b="1" u="sng" dirty="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E31D3C-251A-026B-38F3-2E51BF476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184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1F2B889-195F-63B3-C345-D469A815D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67507"/>
              </p:ext>
            </p:extLst>
          </p:nvPr>
        </p:nvGraphicFramePr>
        <p:xfrm>
          <a:off x="207478" y="1488558"/>
          <a:ext cx="8952282" cy="451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1338560" imgH="5753045" progId="Visio.Drawing.15">
                  <p:embed/>
                </p:oleObj>
              </mc:Choice>
              <mc:Fallback>
                <p:oleObj name="Visio" r:id="rId2" imgW="11338560" imgH="575304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78" y="1488558"/>
                        <a:ext cx="8952282" cy="4518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C7B7FF9-597A-0A14-9A5C-91E066451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009" y="1981200"/>
            <a:ext cx="1517196" cy="3571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9F7EE6-EE5C-4F02-0548-A5525AF78DD0}"/>
              </a:ext>
            </a:extLst>
          </p:cNvPr>
          <p:cNvSpPr txBox="1"/>
          <p:nvPr/>
        </p:nvSpPr>
        <p:spPr>
          <a:xfrm>
            <a:off x="314325" y="909935"/>
            <a:ext cx="101822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0" i="0" dirty="0">
                <a:effectLst/>
                <a:cs typeface="Times New Roman" panose="02020603050405020304" pitchFamily="18" charset="0"/>
              </a:rPr>
              <a:t>By applying a structural optimization approach, the most profitable process configuration including stage numbers can be determined.</a:t>
            </a:r>
            <a:endParaRPr lang="en-NL" sz="1400" dirty="0"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CDB1E8-C232-1A9A-51AE-232F377D94CF}"/>
              </a:ext>
            </a:extLst>
          </p:cNvPr>
          <p:cNvCxnSpPr>
            <a:cxnSpLocks/>
          </p:cNvCxnSpPr>
          <p:nvPr/>
        </p:nvCxnSpPr>
        <p:spPr>
          <a:xfrm>
            <a:off x="2387600" y="3539067"/>
            <a:ext cx="279400" cy="366183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B5661B-6027-73FE-F9E6-E528A33C66FA}"/>
              </a:ext>
            </a:extLst>
          </p:cNvPr>
          <p:cNvCxnSpPr>
            <a:cxnSpLocks/>
          </p:cNvCxnSpPr>
          <p:nvPr/>
        </p:nvCxnSpPr>
        <p:spPr>
          <a:xfrm>
            <a:off x="4561417" y="2421467"/>
            <a:ext cx="279400" cy="366183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4E2286-B3DD-935A-6AAB-9845943A9E3F}"/>
              </a:ext>
            </a:extLst>
          </p:cNvPr>
          <p:cNvCxnSpPr>
            <a:cxnSpLocks/>
          </p:cNvCxnSpPr>
          <p:nvPr/>
        </p:nvCxnSpPr>
        <p:spPr>
          <a:xfrm>
            <a:off x="6460066" y="1219200"/>
            <a:ext cx="279400" cy="366183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64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16760</TotalTime>
  <Words>2168</Words>
  <Application>Microsoft Office PowerPoint</Application>
  <PresentationFormat>Widescreen</PresentationFormat>
  <Paragraphs>333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ＭＳ Ｐゴシック</vt:lpstr>
      <vt:lpstr>Algerian</vt:lpstr>
      <vt:lpstr>Arial</vt:lpstr>
      <vt:lpstr>Calibri</vt:lpstr>
      <vt:lpstr>Calibri Light</vt:lpstr>
      <vt:lpstr>Cambria Math</vt:lpstr>
      <vt:lpstr>CharisSIL</vt:lpstr>
      <vt:lpstr>Courier New</vt:lpstr>
      <vt:lpstr>GAJJC M+ MTSY</vt:lpstr>
      <vt:lpstr>Gill Sans MT</vt:lpstr>
      <vt:lpstr>Times New Roman</vt:lpstr>
      <vt:lpstr>Wingdings</vt:lpstr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Randon, Andrea</dc:creator>
  <cp:lastModifiedBy>Ramezani, Rouzbeh</cp:lastModifiedBy>
  <cp:revision>273</cp:revision>
  <dcterms:created xsi:type="dcterms:W3CDTF">2021-11-05T14:59:12Z</dcterms:created>
  <dcterms:modified xsi:type="dcterms:W3CDTF">2024-02-01T21:44:14Z</dcterms:modified>
</cp:coreProperties>
</file>