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3" r:id="rId2"/>
  </p:sldMasterIdLst>
  <p:notesMasterIdLst>
    <p:notesMasterId r:id="rId47"/>
  </p:notesMasterIdLst>
  <p:sldIdLst>
    <p:sldId id="400" r:id="rId3"/>
    <p:sldId id="422" r:id="rId4"/>
    <p:sldId id="420" r:id="rId5"/>
    <p:sldId id="425" r:id="rId6"/>
    <p:sldId id="424" r:id="rId7"/>
    <p:sldId id="427" r:id="rId8"/>
    <p:sldId id="428" r:id="rId9"/>
    <p:sldId id="421" r:id="rId10"/>
    <p:sldId id="432" r:id="rId11"/>
    <p:sldId id="431" r:id="rId12"/>
    <p:sldId id="434" r:id="rId13"/>
    <p:sldId id="437" r:id="rId14"/>
    <p:sldId id="433" r:id="rId15"/>
    <p:sldId id="435" r:id="rId16"/>
    <p:sldId id="438" r:id="rId17"/>
    <p:sldId id="623" r:id="rId18"/>
    <p:sldId id="439" r:id="rId19"/>
    <p:sldId id="440" r:id="rId20"/>
    <p:sldId id="448" r:id="rId21"/>
    <p:sldId id="443" r:id="rId22"/>
    <p:sldId id="441" r:id="rId23"/>
    <p:sldId id="445" r:id="rId24"/>
    <p:sldId id="442" r:id="rId25"/>
    <p:sldId id="446" r:id="rId26"/>
    <p:sldId id="447" r:id="rId27"/>
    <p:sldId id="449" r:id="rId28"/>
    <p:sldId id="454" r:id="rId29"/>
    <p:sldId id="450" r:id="rId30"/>
    <p:sldId id="451" r:id="rId31"/>
    <p:sldId id="452" r:id="rId32"/>
    <p:sldId id="453" r:id="rId33"/>
    <p:sldId id="455" r:id="rId34"/>
    <p:sldId id="456" r:id="rId35"/>
    <p:sldId id="367" r:id="rId36"/>
    <p:sldId id="419" r:id="rId37"/>
    <p:sldId id="617" r:id="rId38"/>
    <p:sldId id="430" r:id="rId39"/>
    <p:sldId id="619" r:id="rId40"/>
    <p:sldId id="620" r:id="rId41"/>
    <p:sldId id="621" r:id="rId42"/>
    <p:sldId id="622" r:id="rId43"/>
    <p:sldId id="413" r:id="rId44"/>
    <p:sldId id="346" r:id="rId45"/>
    <p:sldId id="417" r:id="rId46"/>
  </p:sldIdLst>
  <p:sldSz cx="9144000" cy="5143500" type="screen16x9"/>
  <p:notesSz cx="6797675" cy="9926638"/>
  <p:defaultTextStyle>
    <a:defPPr>
      <a:defRPr lang="ko-KR"/>
    </a:defPPr>
    <a:lvl1pPr algn="l" rtl="0" fontAlgn="base">
      <a:spcBef>
        <a:spcPct val="0"/>
      </a:spcBef>
      <a:spcAft>
        <a:spcPct val="0"/>
      </a:spcAft>
      <a:defRPr kern="1200">
        <a:solidFill>
          <a:schemeClr val="tx1"/>
        </a:solidFill>
        <a:latin typeface="Arial" panose="020B0604020202020204" pitchFamily="34" charset="0"/>
        <a:ea typeface="Arial Unicode MS"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Arial Unicode MS"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Arial Unicode MS"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Arial Unicode MS"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Arial Unicode MS"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Arial Unicode MS"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Arial Unicode MS"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Arial Unicode MS"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Arial Unicode MS" pitchFamily="34" charset="-128"/>
        <a:cs typeface="+mn-cs"/>
      </a:defRPr>
    </a:lvl9pPr>
  </p:defaultTextStyle>
  <p:extLst>
    <p:ext uri="{521415D9-36F7-43E2-AB2F-B90AF26B5E84}">
      <p14:sectionLst xmlns:p14="http://schemas.microsoft.com/office/powerpoint/2010/main">
        <p14:section name="Sezione predefinita" id="{CF745A57-AE5D-4A98-9A57-6531C0113693}">
          <p14:sldIdLst>
            <p14:sldId id="400"/>
            <p14:sldId id="422"/>
            <p14:sldId id="420"/>
            <p14:sldId id="425"/>
            <p14:sldId id="424"/>
            <p14:sldId id="427"/>
            <p14:sldId id="428"/>
            <p14:sldId id="421"/>
            <p14:sldId id="432"/>
            <p14:sldId id="431"/>
            <p14:sldId id="434"/>
            <p14:sldId id="437"/>
            <p14:sldId id="433"/>
            <p14:sldId id="435"/>
            <p14:sldId id="438"/>
            <p14:sldId id="623"/>
            <p14:sldId id="439"/>
            <p14:sldId id="440"/>
            <p14:sldId id="448"/>
            <p14:sldId id="443"/>
            <p14:sldId id="441"/>
            <p14:sldId id="445"/>
            <p14:sldId id="442"/>
            <p14:sldId id="446"/>
            <p14:sldId id="447"/>
            <p14:sldId id="449"/>
            <p14:sldId id="454"/>
            <p14:sldId id="450"/>
            <p14:sldId id="451"/>
            <p14:sldId id="452"/>
            <p14:sldId id="453"/>
            <p14:sldId id="455"/>
            <p14:sldId id="456"/>
            <p14:sldId id="367"/>
            <p14:sldId id="419"/>
            <p14:sldId id="617"/>
            <p14:sldId id="430"/>
            <p14:sldId id="619"/>
            <p14:sldId id="620"/>
            <p14:sldId id="621"/>
            <p14:sldId id="622"/>
            <p14:sldId id="413"/>
            <p14:sldId id="346"/>
            <p14:sldId id="417"/>
          </p14:sldIdLst>
        </p14:section>
      </p14:sectionLst>
    </p:ext>
    <p:ext uri="{EFAFB233-063F-42B5-8137-9DF3F51BA10A}">
      <p15:sldGuideLst xmlns:p15="http://schemas.microsoft.com/office/powerpoint/2012/main">
        <p15:guide id="1" orient="horz" pos="139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B832"/>
    <a:srgbClr val="5A8A26"/>
    <a:srgbClr val="0000FF"/>
    <a:srgbClr val="1DD933"/>
    <a:srgbClr val="3BE54F"/>
    <a:srgbClr val="5B5BDF"/>
    <a:srgbClr val="FFFFFF"/>
    <a:srgbClr val="F2A4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A488322-F2BA-4B5B-9748-0D474271808F}" styleName="Stile medio 3 - Color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Stile medio 3 - Color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25E5076-3810-47DD-B79F-674D7AD40C01}" styleName="Stile scuro 1 - Color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ile scuro 1 - Colore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Stile medio 3 - Colore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46F890A9-2807-4EBB-B81D-B2AA78EC7F39}" styleName="Stile scuro 2 - Colore 5/Color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80" autoAdjust="0"/>
    <p:restoredTop sz="99250" autoAdjust="0"/>
  </p:normalViewPr>
  <p:slideViewPr>
    <p:cSldViewPr>
      <p:cViewPr varScale="1">
        <p:scale>
          <a:sx n="129" d="100"/>
          <a:sy n="129" d="100"/>
        </p:scale>
        <p:origin x="170" y="36"/>
      </p:cViewPr>
      <p:guideLst>
        <p:guide orient="horz" pos="1393"/>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5250A8AC-C2A5-F692-1E18-C0260DA4C681}"/>
              </a:ext>
            </a:extLst>
          </p:cNvPr>
          <p:cNvSpPr>
            <a:spLocks noGrp="1"/>
          </p:cNvSpPr>
          <p:nvPr>
            <p:ph type="hdr" sz="quarter"/>
          </p:nvPr>
        </p:nvSpPr>
        <p:spPr>
          <a:xfrm>
            <a:off x="0" y="1"/>
            <a:ext cx="2946400" cy="496808"/>
          </a:xfrm>
          <a:prstGeom prst="rect">
            <a:avLst/>
          </a:prstGeom>
        </p:spPr>
        <p:txBody>
          <a:bodyPr vert="horz" lIns="91440" tIns="45720" rIns="91440" bIns="45720" rtlCol="0"/>
          <a:lstStyle>
            <a:lvl1pPr algn="l">
              <a:defRPr sz="1200">
                <a:cs typeface="Arial Unicode MS" pitchFamily="34" charset="-128"/>
              </a:defRPr>
            </a:lvl1pPr>
          </a:lstStyle>
          <a:p>
            <a:pPr>
              <a:defRPr/>
            </a:pPr>
            <a:endParaRPr lang="it-IT"/>
          </a:p>
        </p:txBody>
      </p:sp>
      <p:sp>
        <p:nvSpPr>
          <p:cNvPr id="3" name="Segnaposto data 2">
            <a:extLst>
              <a:ext uri="{FF2B5EF4-FFF2-40B4-BE49-F238E27FC236}">
                <a16:creationId xmlns:a16="http://schemas.microsoft.com/office/drawing/2014/main" id="{312CBDAB-A6FC-0FFE-DC56-7333E94C452E}"/>
              </a:ext>
            </a:extLst>
          </p:cNvPr>
          <p:cNvSpPr>
            <a:spLocks noGrp="1"/>
          </p:cNvSpPr>
          <p:nvPr>
            <p:ph type="dt" idx="1"/>
          </p:nvPr>
        </p:nvSpPr>
        <p:spPr>
          <a:xfrm>
            <a:off x="3849689" y="1"/>
            <a:ext cx="2946400" cy="496808"/>
          </a:xfrm>
          <a:prstGeom prst="rect">
            <a:avLst/>
          </a:prstGeom>
        </p:spPr>
        <p:txBody>
          <a:bodyPr vert="horz" lIns="91440" tIns="45720" rIns="91440" bIns="45720" rtlCol="0"/>
          <a:lstStyle>
            <a:lvl1pPr algn="r">
              <a:defRPr sz="1200">
                <a:cs typeface="Arial Unicode MS" pitchFamily="34" charset="-128"/>
              </a:defRPr>
            </a:lvl1pPr>
          </a:lstStyle>
          <a:p>
            <a:pPr>
              <a:defRPr/>
            </a:pPr>
            <a:fld id="{41C83D5B-E4F9-4695-9A70-44B5AA72208C}" type="datetimeFigureOut">
              <a:rPr lang="it-IT"/>
              <a:pPr>
                <a:defRPr/>
              </a:pPr>
              <a:t>28/01/2024</a:t>
            </a:fld>
            <a:endParaRPr lang="it-IT"/>
          </a:p>
        </p:txBody>
      </p:sp>
      <p:sp>
        <p:nvSpPr>
          <p:cNvPr id="4" name="Segnaposto immagine diapositiva 3">
            <a:extLst>
              <a:ext uri="{FF2B5EF4-FFF2-40B4-BE49-F238E27FC236}">
                <a16:creationId xmlns:a16="http://schemas.microsoft.com/office/drawing/2014/main" id="{14903BDC-D6D9-2D99-90B9-6977CA530122}"/>
              </a:ext>
            </a:extLst>
          </p:cNvPr>
          <p:cNvSpPr>
            <a:spLocks noGrp="1" noRot="1" noChangeAspect="1"/>
          </p:cNvSpPr>
          <p:nvPr>
            <p:ph type="sldImg" idx="2"/>
          </p:nvPr>
        </p:nvSpPr>
        <p:spPr>
          <a:xfrm>
            <a:off x="92075" y="744538"/>
            <a:ext cx="6613525" cy="37211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4A3FB4B0-8453-2BA6-7DFD-5E7B036CD2A6}"/>
              </a:ext>
            </a:extLst>
          </p:cNvPr>
          <p:cNvSpPr>
            <a:spLocks noGrp="1"/>
          </p:cNvSpPr>
          <p:nvPr>
            <p:ph type="body" sz="quarter" idx="3"/>
          </p:nvPr>
        </p:nvSpPr>
        <p:spPr>
          <a:xfrm>
            <a:off x="679451" y="4715710"/>
            <a:ext cx="5438775" cy="4466511"/>
          </a:xfrm>
          <a:prstGeom prst="rect">
            <a:avLst/>
          </a:prstGeom>
        </p:spPr>
        <p:txBody>
          <a:bodyPr vert="horz" lIns="91440" tIns="45720" rIns="91440" bIns="45720"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B94D3A15-44FB-43AA-030B-594E89E9BBB7}"/>
              </a:ext>
            </a:extLst>
          </p:cNvPr>
          <p:cNvSpPr>
            <a:spLocks noGrp="1"/>
          </p:cNvSpPr>
          <p:nvPr>
            <p:ph type="ftr" sz="quarter" idx="4"/>
          </p:nvPr>
        </p:nvSpPr>
        <p:spPr>
          <a:xfrm>
            <a:off x="0" y="9428243"/>
            <a:ext cx="2946400" cy="496808"/>
          </a:xfrm>
          <a:prstGeom prst="rect">
            <a:avLst/>
          </a:prstGeom>
        </p:spPr>
        <p:txBody>
          <a:bodyPr vert="horz" lIns="91440" tIns="45720" rIns="91440" bIns="45720" rtlCol="0" anchor="b"/>
          <a:lstStyle>
            <a:lvl1pPr algn="l">
              <a:defRPr sz="1200">
                <a:cs typeface="Arial Unicode MS" pitchFamily="34" charset="-128"/>
              </a:defRPr>
            </a:lvl1pPr>
          </a:lstStyle>
          <a:p>
            <a:pPr>
              <a:defRPr/>
            </a:pPr>
            <a:endParaRPr lang="it-IT"/>
          </a:p>
        </p:txBody>
      </p:sp>
      <p:sp>
        <p:nvSpPr>
          <p:cNvPr id="7" name="Segnaposto numero diapositiva 6">
            <a:extLst>
              <a:ext uri="{FF2B5EF4-FFF2-40B4-BE49-F238E27FC236}">
                <a16:creationId xmlns:a16="http://schemas.microsoft.com/office/drawing/2014/main" id="{AABD7C8B-7972-0FBB-1E89-7CB9A3445639}"/>
              </a:ext>
            </a:extLst>
          </p:cNvPr>
          <p:cNvSpPr>
            <a:spLocks noGrp="1"/>
          </p:cNvSpPr>
          <p:nvPr>
            <p:ph type="sldNum" sz="quarter" idx="5"/>
          </p:nvPr>
        </p:nvSpPr>
        <p:spPr>
          <a:xfrm>
            <a:off x="3849689" y="9428243"/>
            <a:ext cx="2946400" cy="49680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E66A9EC-84D4-4859-B973-9EEA3F7ECB34}"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algun Gothic" pitchFamily="34" charset="-127"/>
        <a:cs typeface="+mn-cs"/>
      </a:defRPr>
    </a:lvl1pPr>
    <a:lvl2pPr marL="457200" algn="l" rtl="0" eaLnBrk="0" fontAlgn="base" hangingPunct="0">
      <a:spcBef>
        <a:spcPct val="30000"/>
      </a:spcBef>
      <a:spcAft>
        <a:spcPct val="0"/>
      </a:spcAft>
      <a:defRPr sz="1200" kern="1200">
        <a:solidFill>
          <a:schemeClr val="tx1"/>
        </a:solidFill>
        <a:latin typeface="+mn-lt"/>
        <a:ea typeface="Malgun Gothic" pitchFamily="34" charset="-127"/>
        <a:cs typeface="+mn-cs"/>
      </a:defRPr>
    </a:lvl2pPr>
    <a:lvl3pPr marL="914400" algn="l" rtl="0" eaLnBrk="0" fontAlgn="base" hangingPunct="0">
      <a:spcBef>
        <a:spcPct val="30000"/>
      </a:spcBef>
      <a:spcAft>
        <a:spcPct val="0"/>
      </a:spcAft>
      <a:defRPr sz="1200" kern="1200">
        <a:solidFill>
          <a:schemeClr val="tx1"/>
        </a:solidFill>
        <a:latin typeface="+mn-lt"/>
        <a:ea typeface="Malgun Gothic" pitchFamily="34" charset="-127"/>
        <a:cs typeface="+mn-cs"/>
      </a:defRPr>
    </a:lvl3pPr>
    <a:lvl4pPr marL="1371600" algn="l" rtl="0" eaLnBrk="0" fontAlgn="base" hangingPunct="0">
      <a:spcBef>
        <a:spcPct val="30000"/>
      </a:spcBef>
      <a:spcAft>
        <a:spcPct val="0"/>
      </a:spcAft>
      <a:defRPr sz="1200" kern="1200">
        <a:solidFill>
          <a:schemeClr val="tx1"/>
        </a:solidFill>
        <a:latin typeface="+mn-lt"/>
        <a:ea typeface="Malgun Gothic" pitchFamily="34" charset="-127"/>
        <a:cs typeface="+mn-cs"/>
      </a:defRPr>
    </a:lvl4pPr>
    <a:lvl5pPr marL="1828800" algn="l" rtl="0" eaLnBrk="0" fontAlgn="base" hangingPunct="0">
      <a:spcBef>
        <a:spcPct val="30000"/>
      </a:spcBef>
      <a:spcAft>
        <a:spcPct val="0"/>
      </a:spcAft>
      <a:defRPr sz="1200" kern="1200">
        <a:solidFill>
          <a:schemeClr val="tx1"/>
        </a:solidFill>
        <a:latin typeface="+mn-lt"/>
        <a:ea typeface="Malgun Gothic" pitchFamily="34" charset="-127"/>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3356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783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0261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7454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092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6096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7202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3469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4481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7377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023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83;g35f391192_029:notes">
            <a:extLst>
              <a:ext uri="{FF2B5EF4-FFF2-40B4-BE49-F238E27FC236}">
                <a16:creationId xmlns:a16="http://schemas.microsoft.com/office/drawing/2014/main" id="{4D7A0EE1-DE36-696A-447B-CD3CFAD7D6A5}"/>
              </a:ext>
            </a:extLst>
          </p:cNvPr>
          <p:cNvSpPr>
            <a:spLocks noGrp="1" noRot="1" noChangeAspect="1" noTextEdit="1"/>
          </p:cNvSpPr>
          <p:nvPr>
            <p:ph type="sldImg" idx="2"/>
          </p:nvPr>
        </p:nvSpPr>
        <p:spPr>
          <a:ln>
            <a:headEnd/>
            <a:tailEnd/>
          </a:ln>
        </p:spPr>
      </p:sp>
      <p:sp>
        <p:nvSpPr>
          <p:cNvPr id="24579" name="Google Shape;84;g35f391192_029:notes">
            <a:extLst>
              <a:ext uri="{FF2B5EF4-FFF2-40B4-BE49-F238E27FC236}">
                <a16:creationId xmlns:a16="http://schemas.microsoft.com/office/drawing/2014/main" id="{9BC42017-67E2-C703-AB66-A6EB541C2FFE}"/>
              </a:ext>
            </a:extLst>
          </p:cNvPr>
          <p:cNvSpPr txBox="1">
            <a:spLocks noGrp="1"/>
          </p:cNvSpPr>
          <p:nvPr>
            <p:ph type="body" idx="1"/>
          </p:nvPr>
        </p:nvSpPr>
        <p:spPr/>
        <p:txBody>
          <a:bodyPr/>
          <a:lstStyle/>
          <a:p>
            <a:pPr marL="0" indent="0" eaLnBrk="1" hangingPunct="1">
              <a:buSzPts val="1400"/>
            </a:pPr>
            <a:endParaRPr lang="it-IT" altLang="it-IT" sz="1100">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9139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0970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188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4357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827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0277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2963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0470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304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356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5563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5111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3811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1160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2271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461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egnaposto immagine diapositiva 1">
            <a:extLst>
              <a:ext uri="{FF2B5EF4-FFF2-40B4-BE49-F238E27FC236}">
                <a16:creationId xmlns:a16="http://schemas.microsoft.com/office/drawing/2014/main" id="{83B9C5F2-C94C-9EE2-CA7D-68024B49EB50}"/>
              </a:ext>
            </a:extLst>
          </p:cNvPr>
          <p:cNvSpPr>
            <a:spLocks noGrp="1" noRot="1" noChangeAspect="1" noTextEdit="1"/>
          </p:cNvSpPr>
          <p:nvPr>
            <p:ph type="sldImg"/>
          </p:nvPr>
        </p:nvSpPr>
        <p:spPr>
          <a:ln>
            <a:miter lim="800000"/>
            <a:headEnd/>
            <a:tailEnd/>
          </a:ln>
        </p:spPr>
      </p:sp>
      <p:sp>
        <p:nvSpPr>
          <p:cNvPr id="82947" name="Segnaposto note 2">
            <a:extLst>
              <a:ext uri="{FF2B5EF4-FFF2-40B4-BE49-F238E27FC236}">
                <a16:creationId xmlns:a16="http://schemas.microsoft.com/office/drawing/2014/main" id="{2C096C4C-A672-25F6-65B4-E8F214484A39}"/>
              </a:ext>
            </a:extLst>
          </p:cNvPr>
          <p:cNvSpPr txBox="1">
            <a:spLocks noGrp="1"/>
          </p:cNvSpPr>
          <p:nvPr>
            <p:ph type="body" idx="1"/>
          </p:nvPr>
        </p:nvSpPr>
        <p:spPr/>
        <p:txBody>
          <a:bodyPr/>
          <a:lstStyle/>
          <a:p>
            <a:pPr eaLnBrk="1" hangingPunct="1">
              <a:buSzPts val="1400"/>
              <a:buFont typeface="Arial" panose="020B0604020202020204" pitchFamily="34" charset="0"/>
              <a:buChar char="●"/>
            </a:pPr>
            <a:endParaRPr lang="it-IT" altLang="it-IT" sz="1100">
              <a:latin typeface="Arial" panose="020B0604020202020204" pitchFamily="34" charset="0"/>
              <a:cs typeface="Arial" panose="020B0604020202020204" pitchFamily="34" charset="0"/>
            </a:endParaRPr>
          </a:p>
        </p:txBody>
      </p:sp>
      <p:sp>
        <p:nvSpPr>
          <p:cNvPr id="82948" name="Segnaposto numero diapositiva 3">
            <a:extLst>
              <a:ext uri="{FF2B5EF4-FFF2-40B4-BE49-F238E27FC236}">
                <a16:creationId xmlns:a16="http://schemas.microsoft.com/office/drawing/2014/main" id="{22D4887C-5869-92E0-1754-15004E56CDF3}"/>
              </a:ext>
            </a:extLst>
          </p:cNvPr>
          <p:cNvSpPr>
            <a:spLocks noGrp="1"/>
          </p:cNvSpPr>
          <p:nvPr>
            <p:ph type="sldNum" sz="quarter" idx="4294967295"/>
          </p:nvPr>
        </p:nvSpPr>
        <p:spPr bwMode="auto">
          <a:xfrm>
            <a:off x="3884613" y="8683825"/>
            <a:ext cx="2971800" cy="4571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C662AFA5-23CD-41D8-BA9B-7CD16E8597E5}" type="slidenum">
              <a:rPr lang="it-IT" altLang="it-IT"/>
              <a:pPr eaLnBrk="1" hangingPunct="1"/>
              <a:t>42</a:t>
            </a:fld>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2" name="Google Shape;369;g375a7f99e_16:notes">
            <a:extLst>
              <a:ext uri="{FF2B5EF4-FFF2-40B4-BE49-F238E27FC236}">
                <a16:creationId xmlns:a16="http://schemas.microsoft.com/office/drawing/2014/main" id="{6F2CC0F0-5D00-9542-C8F0-F2A0565BB77E}"/>
              </a:ext>
            </a:extLst>
          </p:cNvPr>
          <p:cNvSpPr>
            <a:spLocks noGrp="1" noRot="1" noChangeAspect="1" noTextEdit="1"/>
          </p:cNvSpPr>
          <p:nvPr>
            <p:ph type="sldImg" idx="2"/>
          </p:nvPr>
        </p:nvSpPr>
        <p:spPr>
          <a:ln>
            <a:miter lim="800000"/>
            <a:headEnd/>
            <a:tailEnd/>
          </a:ln>
        </p:spPr>
      </p:sp>
      <p:sp>
        <p:nvSpPr>
          <p:cNvPr id="97283" name="Google Shape;370;g375a7f99e_16:notes">
            <a:extLst>
              <a:ext uri="{FF2B5EF4-FFF2-40B4-BE49-F238E27FC236}">
                <a16:creationId xmlns:a16="http://schemas.microsoft.com/office/drawing/2014/main" id="{56CA1E04-4B44-C7FB-4DFA-30B788A7B223}"/>
              </a:ext>
            </a:extLst>
          </p:cNvPr>
          <p:cNvSpPr txBox="1">
            <a:spLocks noGrp="1"/>
          </p:cNvSpPr>
          <p:nvPr>
            <p:ph type="body" idx="1"/>
          </p:nvPr>
        </p:nvSpPr>
        <p:spPr/>
        <p:txBody>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2" name="Google Shape;369;g375a7f99e_16:notes">
            <a:extLst>
              <a:ext uri="{FF2B5EF4-FFF2-40B4-BE49-F238E27FC236}">
                <a16:creationId xmlns:a16="http://schemas.microsoft.com/office/drawing/2014/main" id="{6F2CC0F0-5D00-9542-C8F0-F2A0565BB77E}"/>
              </a:ext>
            </a:extLst>
          </p:cNvPr>
          <p:cNvSpPr>
            <a:spLocks noGrp="1" noRot="1" noChangeAspect="1" noTextEdit="1"/>
          </p:cNvSpPr>
          <p:nvPr>
            <p:ph type="sldImg" idx="2"/>
          </p:nvPr>
        </p:nvSpPr>
        <p:spPr>
          <a:ln>
            <a:miter lim="800000"/>
            <a:headEnd/>
            <a:tailEnd/>
          </a:ln>
        </p:spPr>
      </p:sp>
      <p:sp>
        <p:nvSpPr>
          <p:cNvPr id="97283" name="Google Shape;370;g375a7f99e_16:notes">
            <a:extLst>
              <a:ext uri="{FF2B5EF4-FFF2-40B4-BE49-F238E27FC236}">
                <a16:creationId xmlns:a16="http://schemas.microsoft.com/office/drawing/2014/main" id="{56CA1E04-4B44-C7FB-4DFA-30B788A7B223}"/>
              </a:ext>
            </a:extLst>
          </p:cNvPr>
          <p:cNvSpPr txBox="1">
            <a:spLocks noGrp="1"/>
          </p:cNvSpPr>
          <p:nvPr>
            <p:ph type="body" idx="1"/>
          </p:nvPr>
        </p:nvSpPr>
        <p:spPr/>
        <p:txBody>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7327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6997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624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460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278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6384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83;g35f391192_029:notes">
            <a:extLst>
              <a:ext uri="{FF2B5EF4-FFF2-40B4-BE49-F238E27FC236}">
                <a16:creationId xmlns:a16="http://schemas.microsoft.com/office/drawing/2014/main" id="{899D5697-B1C6-6AFD-EB60-3DB1E6CDEE32}"/>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Google Shape;84;g35f391192_029:notes">
            <a:extLst>
              <a:ext uri="{FF2B5EF4-FFF2-40B4-BE49-F238E27FC236}">
                <a16:creationId xmlns:a16="http://schemas.microsoft.com/office/drawing/2014/main" id="{93CF7C7F-A180-3F22-6FCE-BE55543257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it-IT" altLang="it-IT"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3410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351B255-2650-9B07-6560-19695205F913}"/>
              </a:ext>
            </a:extLst>
          </p:cNvPr>
          <p:cNvSpPr/>
          <p:nvPr userDrawn="1"/>
        </p:nvSpPr>
        <p:spPr>
          <a:xfrm>
            <a:off x="-3175" y="0"/>
            <a:ext cx="158432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pic>
        <p:nvPicPr>
          <p:cNvPr id="3" name="Picture 2" descr="E:\002-KIMS BUSINESS\007-02-Fullslidesppt-Contents\20161228\02-edu\bulb-item2.png">
            <a:extLst>
              <a:ext uri="{FF2B5EF4-FFF2-40B4-BE49-F238E27FC236}">
                <a16:creationId xmlns:a16="http://schemas.microsoft.com/office/drawing/2014/main" id="{64188EA3-C4D4-CD08-7B98-0A242CEE06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8988" y="938213"/>
            <a:ext cx="1584325"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E:\002-KIMS BUSINESS\007-02-Fullslidesppt-Contents\20161228\02-edu\bulb-item.png">
            <a:extLst>
              <a:ext uri="{FF2B5EF4-FFF2-40B4-BE49-F238E27FC236}">
                <a16:creationId xmlns:a16="http://schemas.microsoft.com/office/drawing/2014/main" id="{3A4E0733-8E29-5130-F3A3-1D1D57DB311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50000"/>
          <a:stretch>
            <a:fillRect/>
          </a:stretch>
        </p:blipFill>
        <p:spPr bwMode="auto">
          <a:xfrm>
            <a:off x="788988" y="938213"/>
            <a:ext cx="792162"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894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1"/>
            <a:ext cx="9144000" cy="307657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Tree>
    <p:extLst>
      <p:ext uri="{BB962C8B-B14F-4D97-AF65-F5344CB8AC3E}">
        <p14:creationId xmlns:p14="http://schemas.microsoft.com/office/powerpoint/2010/main" val="591510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131840" y="181632"/>
            <a:ext cx="6012160"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it-IT" altLang="ko-KR"/>
              <a:t>Fare clic per modificare stili del testo dello schema</a:t>
            </a:r>
          </a:p>
        </p:txBody>
      </p:sp>
      <p:sp>
        <p:nvSpPr>
          <p:cNvPr id="11" name="Text Placeholder 9"/>
          <p:cNvSpPr>
            <a:spLocks noGrp="1"/>
          </p:cNvSpPr>
          <p:nvPr>
            <p:ph type="body" sz="quarter" idx="11"/>
          </p:nvPr>
        </p:nvSpPr>
        <p:spPr>
          <a:xfrm>
            <a:off x="3131840" y="757696"/>
            <a:ext cx="6012160"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it-IT" altLang="ko-KR"/>
              <a:t>Fare clic per modificare stili del testo dello schema</a:t>
            </a:r>
          </a:p>
        </p:txBody>
      </p:sp>
      <p:sp>
        <p:nvSpPr>
          <p:cNvPr id="5" name="Picture Placeholder 2"/>
          <p:cNvSpPr>
            <a:spLocks noGrp="1"/>
          </p:cNvSpPr>
          <p:nvPr>
            <p:ph type="pic" idx="1"/>
          </p:nvPr>
        </p:nvSpPr>
        <p:spPr>
          <a:xfrm>
            <a:off x="0" y="-1"/>
            <a:ext cx="3059832" cy="51435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
        <p:nvSpPr>
          <p:cNvPr id="6" name="Picture Placeholder 2"/>
          <p:cNvSpPr>
            <a:spLocks noGrp="1"/>
          </p:cNvSpPr>
          <p:nvPr>
            <p:ph type="pic" idx="12"/>
          </p:nvPr>
        </p:nvSpPr>
        <p:spPr>
          <a:xfrm>
            <a:off x="3146470" y="1131590"/>
            <a:ext cx="3059832" cy="401191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Tree>
    <p:extLst>
      <p:ext uri="{BB962C8B-B14F-4D97-AF65-F5344CB8AC3E}">
        <p14:creationId xmlns:p14="http://schemas.microsoft.com/office/powerpoint/2010/main" val="2291177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430A58-05CB-9098-AECF-08A6A2AA2F17}"/>
              </a:ext>
            </a:extLst>
          </p:cNvPr>
          <p:cNvSpPr/>
          <p:nvPr userDrawn="1"/>
        </p:nvSpPr>
        <p:spPr>
          <a:xfrm>
            <a:off x="0" y="411163"/>
            <a:ext cx="6443663" cy="4321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6" name="Picture Placeholder 2"/>
          <p:cNvSpPr>
            <a:spLocks noGrp="1"/>
          </p:cNvSpPr>
          <p:nvPr>
            <p:ph type="pic" idx="1"/>
          </p:nvPr>
        </p:nvSpPr>
        <p:spPr>
          <a:xfrm>
            <a:off x="135622"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
        <p:nvSpPr>
          <p:cNvPr id="7" name="Picture Placeholder 2"/>
          <p:cNvSpPr>
            <a:spLocks noGrp="1"/>
          </p:cNvSpPr>
          <p:nvPr>
            <p:ph type="pic" idx="10"/>
          </p:nvPr>
        </p:nvSpPr>
        <p:spPr>
          <a:xfrm>
            <a:off x="2223854"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
        <p:nvSpPr>
          <p:cNvPr id="8" name="Picture Placeholder 2"/>
          <p:cNvSpPr>
            <a:spLocks noGrp="1"/>
          </p:cNvSpPr>
          <p:nvPr>
            <p:ph type="pic" idx="11"/>
          </p:nvPr>
        </p:nvSpPr>
        <p:spPr>
          <a:xfrm>
            <a:off x="4312086"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Tree>
    <p:extLst>
      <p:ext uri="{BB962C8B-B14F-4D97-AF65-F5344CB8AC3E}">
        <p14:creationId xmlns:p14="http://schemas.microsoft.com/office/powerpoint/2010/main" val="3640932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444208" y="267494"/>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
        <p:nvSpPr>
          <p:cNvPr id="6" name="Picture Placeholder 2"/>
          <p:cNvSpPr>
            <a:spLocks noGrp="1"/>
          </p:cNvSpPr>
          <p:nvPr>
            <p:ph type="pic" idx="10"/>
          </p:nvPr>
        </p:nvSpPr>
        <p:spPr>
          <a:xfrm>
            <a:off x="6444208" y="2715766"/>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
        <p:nvSpPr>
          <p:cNvPr id="7" name="Picture Placeholder 2"/>
          <p:cNvSpPr>
            <a:spLocks noGrp="1"/>
          </p:cNvSpPr>
          <p:nvPr>
            <p:ph type="pic" idx="11"/>
          </p:nvPr>
        </p:nvSpPr>
        <p:spPr>
          <a:xfrm>
            <a:off x="3986213" y="267494"/>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
        <p:nvSpPr>
          <p:cNvPr id="8" name="Picture Placeholder 2"/>
          <p:cNvSpPr>
            <a:spLocks noGrp="1"/>
          </p:cNvSpPr>
          <p:nvPr>
            <p:ph type="pic" idx="12"/>
          </p:nvPr>
        </p:nvSpPr>
        <p:spPr>
          <a:xfrm>
            <a:off x="3986213" y="2715766"/>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Tree>
    <p:extLst>
      <p:ext uri="{BB962C8B-B14F-4D97-AF65-F5344CB8AC3E}">
        <p14:creationId xmlns:p14="http://schemas.microsoft.com/office/powerpoint/2010/main" val="329546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47D1052-60DD-3702-E617-1425672AAFF4}"/>
              </a:ext>
            </a:extLst>
          </p:cNvPr>
          <p:cNvSpPr/>
          <p:nvPr userDrawn="1"/>
        </p:nvSpPr>
        <p:spPr>
          <a:xfrm>
            <a:off x="0" y="4964113"/>
            <a:ext cx="9144000" cy="179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3" name="Rectangle 5">
            <a:extLst>
              <a:ext uri="{FF2B5EF4-FFF2-40B4-BE49-F238E27FC236}">
                <a16:creationId xmlns:a16="http://schemas.microsoft.com/office/drawing/2014/main" id="{831F6551-F07D-92A9-C5A3-869DDE9E28E8}"/>
              </a:ext>
            </a:extLst>
          </p:cNvPr>
          <p:cNvSpPr/>
          <p:nvPr userDrawn="1"/>
        </p:nvSpPr>
        <p:spPr>
          <a:xfrm>
            <a:off x="0" y="0"/>
            <a:ext cx="9144000" cy="71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10" name="Text Placeholder 9"/>
          <p:cNvSpPr>
            <a:spLocks noGrp="1"/>
          </p:cNvSpPr>
          <p:nvPr>
            <p:ph type="body" sz="quarter" idx="10"/>
          </p:nvPr>
        </p:nvSpPr>
        <p:spPr>
          <a:xfrm>
            <a:off x="395536" y="3291830"/>
            <a:ext cx="8748464"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it-IT" altLang="ko-KR"/>
              <a:t>Fare clic per modificare stili del testo dello schema</a:t>
            </a:r>
          </a:p>
        </p:txBody>
      </p:sp>
      <p:sp>
        <p:nvSpPr>
          <p:cNvPr id="11" name="Text Placeholder 9"/>
          <p:cNvSpPr>
            <a:spLocks noGrp="1"/>
          </p:cNvSpPr>
          <p:nvPr>
            <p:ph type="body" sz="quarter" idx="11"/>
          </p:nvPr>
        </p:nvSpPr>
        <p:spPr>
          <a:xfrm>
            <a:off x="395536" y="3867894"/>
            <a:ext cx="8748464"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it-IT" altLang="ko-KR"/>
              <a:t>Fare clic per modificare stili del testo dello schema</a:t>
            </a:r>
          </a:p>
        </p:txBody>
      </p:sp>
      <p:sp>
        <p:nvSpPr>
          <p:cNvPr id="7" name="Picture Placeholder 2"/>
          <p:cNvSpPr>
            <a:spLocks noGrp="1"/>
          </p:cNvSpPr>
          <p:nvPr>
            <p:ph type="pic" idx="12"/>
          </p:nvPr>
        </p:nvSpPr>
        <p:spPr>
          <a:xfrm>
            <a:off x="467544" y="339502"/>
            <a:ext cx="3312128" cy="280807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
        <p:nvSpPr>
          <p:cNvPr id="8" name="Picture Placeholder 2"/>
          <p:cNvSpPr>
            <a:spLocks noGrp="1"/>
          </p:cNvSpPr>
          <p:nvPr>
            <p:ph type="pic" idx="13"/>
          </p:nvPr>
        </p:nvSpPr>
        <p:spPr>
          <a:xfrm>
            <a:off x="3995936" y="339502"/>
            <a:ext cx="468052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
        <p:nvSpPr>
          <p:cNvPr id="9" name="Picture Placeholder 2"/>
          <p:cNvSpPr>
            <a:spLocks noGrp="1"/>
          </p:cNvSpPr>
          <p:nvPr>
            <p:ph type="pic" idx="14"/>
          </p:nvPr>
        </p:nvSpPr>
        <p:spPr>
          <a:xfrm>
            <a:off x="399593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
        <p:nvSpPr>
          <p:cNvPr id="12" name="Picture Placeholder 2"/>
          <p:cNvSpPr>
            <a:spLocks noGrp="1"/>
          </p:cNvSpPr>
          <p:nvPr>
            <p:ph type="pic" idx="15"/>
          </p:nvPr>
        </p:nvSpPr>
        <p:spPr>
          <a:xfrm>
            <a:off x="561619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
        <p:nvSpPr>
          <p:cNvPr id="13" name="Picture Placeholder 2"/>
          <p:cNvSpPr>
            <a:spLocks noGrp="1"/>
          </p:cNvSpPr>
          <p:nvPr>
            <p:ph type="pic" idx="16"/>
          </p:nvPr>
        </p:nvSpPr>
        <p:spPr>
          <a:xfrm>
            <a:off x="723645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Tree>
    <p:extLst>
      <p:ext uri="{BB962C8B-B14F-4D97-AF65-F5344CB8AC3E}">
        <p14:creationId xmlns:p14="http://schemas.microsoft.com/office/powerpoint/2010/main" val="4060359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it-IT" altLang="ko-KR"/>
              <a:t>Fare clic per modificare stili del testo dello schema</a:t>
            </a:r>
          </a:p>
        </p:txBody>
      </p:sp>
    </p:spTree>
    <p:extLst>
      <p:ext uri="{BB962C8B-B14F-4D97-AF65-F5344CB8AC3E}">
        <p14:creationId xmlns:p14="http://schemas.microsoft.com/office/powerpoint/2010/main" val="2908506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2" name="Rounded Rectangle 10">
            <a:extLst>
              <a:ext uri="{FF2B5EF4-FFF2-40B4-BE49-F238E27FC236}">
                <a16:creationId xmlns:a16="http://schemas.microsoft.com/office/drawing/2014/main" id="{0EC9E9D1-B0DF-586F-75DA-8785766F935C}"/>
              </a:ext>
            </a:extLst>
          </p:cNvPr>
          <p:cNvSpPr/>
          <p:nvPr userDrawn="1"/>
        </p:nvSpPr>
        <p:spPr>
          <a:xfrm>
            <a:off x="354013" y="1131888"/>
            <a:ext cx="2849562" cy="3649662"/>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dirty="0"/>
          </a:p>
        </p:txBody>
      </p:sp>
      <p:sp>
        <p:nvSpPr>
          <p:cNvPr id="3" name="Rounded Rectangle 16">
            <a:extLst>
              <a:ext uri="{FF2B5EF4-FFF2-40B4-BE49-F238E27FC236}">
                <a16:creationId xmlns:a16="http://schemas.microsoft.com/office/drawing/2014/main" id="{FCA4F0B4-D147-ACEE-2011-F6C01C30CE7D}"/>
              </a:ext>
            </a:extLst>
          </p:cNvPr>
          <p:cNvSpPr/>
          <p:nvPr userDrawn="1"/>
        </p:nvSpPr>
        <p:spPr>
          <a:xfrm>
            <a:off x="531813" y="1347788"/>
            <a:ext cx="107950" cy="3240087"/>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solidFill>
                <a:schemeClr val="bg1"/>
              </a:solidFill>
            </a:endParaRPr>
          </a:p>
        </p:txBody>
      </p:sp>
      <p:sp>
        <p:nvSpPr>
          <p:cNvPr id="4" name="Half Frame 17">
            <a:extLst>
              <a:ext uri="{FF2B5EF4-FFF2-40B4-BE49-F238E27FC236}">
                <a16:creationId xmlns:a16="http://schemas.microsoft.com/office/drawing/2014/main" id="{CDA7851C-5134-681F-7EC3-CC65A7553F80}"/>
              </a:ext>
            </a:extLst>
          </p:cNvPr>
          <p:cNvSpPr/>
          <p:nvPr userDrawn="1"/>
        </p:nvSpPr>
        <p:spPr>
          <a:xfrm rot="5400000">
            <a:off x="2593182" y="1237456"/>
            <a:ext cx="501650" cy="503237"/>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solidFill>
                <a:schemeClr val="tx1"/>
              </a:solidFill>
            </a:endParaRPr>
          </a:p>
        </p:txBody>
      </p:sp>
      <p:sp>
        <p:nvSpPr>
          <p:cNvPr id="10" name="Text Placeholder 9"/>
          <p:cNvSpPr>
            <a:spLocks noGrp="1"/>
          </p:cNvSpPr>
          <p:nvPr>
            <p:ph type="body" sz="quarter" idx="10"/>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it-IT" altLang="ko-KR"/>
              <a:t>Fare clic per modificare stili del testo dello schema</a:t>
            </a:r>
          </a:p>
        </p:txBody>
      </p:sp>
    </p:spTree>
    <p:extLst>
      <p:ext uri="{BB962C8B-B14F-4D97-AF65-F5344CB8AC3E}">
        <p14:creationId xmlns:p14="http://schemas.microsoft.com/office/powerpoint/2010/main" val="3601745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1"/>
        </a:solidFill>
        <a:effectLst/>
      </p:bgPr>
    </p:bg>
    <p:spTree>
      <p:nvGrpSpPr>
        <p:cNvPr id="1" name="Shape 12"/>
        <p:cNvGrpSpPr/>
        <p:nvPr/>
      </p:nvGrpSpPr>
      <p:grpSpPr>
        <a:xfrm>
          <a:off x="0" y="0"/>
          <a:ext cx="0" cy="0"/>
          <a:chOff x="0" y="0"/>
          <a:chExt cx="0" cy="0"/>
        </a:xfrm>
      </p:grpSpPr>
      <p:sp>
        <p:nvSpPr>
          <p:cNvPr id="2" name="Google Shape;13;p3">
            <a:extLst>
              <a:ext uri="{FF2B5EF4-FFF2-40B4-BE49-F238E27FC236}">
                <a16:creationId xmlns:a16="http://schemas.microsoft.com/office/drawing/2014/main" id="{5B58D121-23C8-08B5-7B8A-DCF25DDD8596}"/>
              </a:ext>
            </a:extLst>
          </p:cNvPr>
          <p:cNvSpPr>
            <a:spLocks noChangeArrowheads="1"/>
          </p:cNvSpPr>
          <p:nvPr/>
        </p:nvSpPr>
        <p:spPr bwMode="auto">
          <a:xfrm>
            <a:off x="5680075" y="0"/>
            <a:ext cx="3463925" cy="5143500"/>
          </a:xfrm>
          <a:prstGeom prst="rect">
            <a:avLst/>
          </a:prstGeom>
          <a:solidFill>
            <a:srgbClr val="FFFFFF"/>
          </a:solidFill>
          <a:ln w="9525">
            <a:noFill/>
            <a:miter lim="800000"/>
            <a:headEnd/>
            <a:tailEnd/>
          </a:ln>
        </p:spPr>
        <p:txBody>
          <a:bodyPr lIns="91425" tIns="91425" rIns="91425" bIns="91425" anchor="ctr"/>
          <a:lstStyle/>
          <a:p>
            <a:pPr>
              <a:buClr>
                <a:srgbClr val="000000"/>
              </a:buClr>
              <a:buFont typeface="Arial" pitchFamily="34" charset="0"/>
              <a:buNone/>
              <a:defRPr/>
            </a:pPr>
            <a:endParaRPr lang="it-IT">
              <a:cs typeface="Arial Unicode MS" pitchFamily="34" charset="-128"/>
            </a:endParaRPr>
          </a:p>
        </p:txBody>
      </p:sp>
      <p:sp>
        <p:nvSpPr>
          <p:cNvPr id="14" name="Google Shape;14;p3"/>
          <p:cNvSpPr txBox="1">
            <a:spLocks noGrp="1"/>
          </p:cNvSpPr>
          <p:nvPr>
            <p:ph type="ctrTitle"/>
          </p:nvPr>
        </p:nvSpPr>
        <p:spPr>
          <a:xfrm>
            <a:off x="685800" y="2897794"/>
            <a:ext cx="4505400" cy="1432800"/>
          </a:xfrm>
          <a:prstGeom prst="rect">
            <a:avLst/>
          </a:prstGeom>
        </p:spPr>
        <p:txBody>
          <a:bodyPr spcFirstLastPara="1">
            <a:noAutofit/>
          </a:bodyPr>
          <a:lstStyle>
            <a:lvl1pPr lvl="0" algn="r" rtl="0">
              <a:spcBef>
                <a:spcPts val="0"/>
              </a:spcBef>
              <a:spcAft>
                <a:spcPts val="0"/>
              </a:spcAft>
              <a:buClr>
                <a:srgbClr val="FFFFFF"/>
              </a:buClr>
              <a:buSzPts val="4000"/>
              <a:buNone/>
              <a:defRPr sz="4000">
                <a:solidFill>
                  <a:srgbClr val="FFFFFF"/>
                </a:solidFill>
              </a:defRPr>
            </a:lvl1pPr>
            <a:lvl2pPr lvl="1" algn="ctr" rtl="0">
              <a:spcBef>
                <a:spcPts val="0"/>
              </a:spcBef>
              <a:spcAft>
                <a:spcPts val="0"/>
              </a:spcAft>
              <a:buClr>
                <a:srgbClr val="FFFFFF"/>
              </a:buClr>
              <a:buSzPts val="4800"/>
              <a:buNone/>
              <a:defRPr sz="4800">
                <a:solidFill>
                  <a:srgbClr val="FFFFFF"/>
                </a:solidFill>
              </a:defRPr>
            </a:lvl2pPr>
            <a:lvl3pPr lvl="2" algn="ctr" rtl="0">
              <a:spcBef>
                <a:spcPts val="0"/>
              </a:spcBef>
              <a:spcAft>
                <a:spcPts val="0"/>
              </a:spcAft>
              <a:buClr>
                <a:srgbClr val="FFFFFF"/>
              </a:buClr>
              <a:buSzPts val="4800"/>
              <a:buNone/>
              <a:defRPr sz="4800">
                <a:solidFill>
                  <a:srgbClr val="FFFFFF"/>
                </a:solidFill>
              </a:defRPr>
            </a:lvl3pPr>
            <a:lvl4pPr lvl="3" algn="ctr" rtl="0">
              <a:spcBef>
                <a:spcPts val="0"/>
              </a:spcBef>
              <a:spcAft>
                <a:spcPts val="0"/>
              </a:spcAft>
              <a:buClr>
                <a:srgbClr val="FFFFFF"/>
              </a:buClr>
              <a:buSzPts val="4800"/>
              <a:buNone/>
              <a:defRPr sz="4800">
                <a:solidFill>
                  <a:srgbClr val="FFFFFF"/>
                </a:solidFill>
              </a:defRPr>
            </a:lvl4pPr>
            <a:lvl5pPr lvl="4" algn="ctr" rtl="0">
              <a:spcBef>
                <a:spcPts val="0"/>
              </a:spcBef>
              <a:spcAft>
                <a:spcPts val="0"/>
              </a:spcAft>
              <a:buClr>
                <a:srgbClr val="FFFFFF"/>
              </a:buClr>
              <a:buSzPts val="4800"/>
              <a:buNone/>
              <a:defRPr sz="4800">
                <a:solidFill>
                  <a:srgbClr val="FFFFFF"/>
                </a:solidFill>
              </a:defRPr>
            </a:lvl5pPr>
            <a:lvl6pPr lvl="5" algn="ctr" rtl="0">
              <a:spcBef>
                <a:spcPts val="0"/>
              </a:spcBef>
              <a:spcAft>
                <a:spcPts val="0"/>
              </a:spcAft>
              <a:buClr>
                <a:srgbClr val="FFFFFF"/>
              </a:buClr>
              <a:buSzPts val="4800"/>
              <a:buNone/>
              <a:defRPr sz="4800">
                <a:solidFill>
                  <a:srgbClr val="FFFFFF"/>
                </a:solidFill>
              </a:defRPr>
            </a:lvl6pPr>
            <a:lvl7pPr lvl="6" algn="ctr" rtl="0">
              <a:spcBef>
                <a:spcPts val="0"/>
              </a:spcBef>
              <a:spcAft>
                <a:spcPts val="0"/>
              </a:spcAft>
              <a:buClr>
                <a:srgbClr val="FFFFFF"/>
              </a:buClr>
              <a:buSzPts val="4800"/>
              <a:buNone/>
              <a:defRPr sz="4800">
                <a:solidFill>
                  <a:srgbClr val="FFFFFF"/>
                </a:solidFill>
              </a:defRPr>
            </a:lvl7pPr>
            <a:lvl8pPr lvl="7" algn="ctr" rtl="0">
              <a:spcBef>
                <a:spcPts val="0"/>
              </a:spcBef>
              <a:spcAft>
                <a:spcPts val="0"/>
              </a:spcAft>
              <a:buClr>
                <a:srgbClr val="FFFFFF"/>
              </a:buClr>
              <a:buSzPts val="4800"/>
              <a:buNone/>
              <a:defRPr sz="4800">
                <a:solidFill>
                  <a:srgbClr val="FFFFFF"/>
                </a:solidFill>
              </a:defRPr>
            </a:lvl8pPr>
            <a:lvl9pPr lvl="8" algn="ctr" rtl="0">
              <a:spcBef>
                <a:spcPts val="0"/>
              </a:spcBef>
              <a:spcAft>
                <a:spcPts val="0"/>
              </a:spcAft>
              <a:buClr>
                <a:srgbClr val="FFFFFF"/>
              </a:buClr>
              <a:buSzPts val="4800"/>
              <a:buNone/>
              <a:defRPr sz="4800">
                <a:solidFill>
                  <a:srgbClr val="FFFFFF"/>
                </a:solidFill>
              </a:defRPr>
            </a:lvl9pPr>
          </a:lstStyle>
          <a:p>
            <a:endParaRPr/>
          </a:p>
        </p:txBody>
      </p:sp>
      <p:sp>
        <p:nvSpPr>
          <p:cNvPr id="15" name="Google Shape;15;p3"/>
          <p:cNvSpPr txBox="1">
            <a:spLocks noGrp="1"/>
          </p:cNvSpPr>
          <p:nvPr>
            <p:ph type="subTitle" idx="1"/>
          </p:nvPr>
        </p:nvSpPr>
        <p:spPr>
          <a:xfrm>
            <a:off x="6101100" y="2863389"/>
            <a:ext cx="2446500" cy="1432800"/>
          </a:xfrm>
          <a:prstGeom prst="rect">
            <a:avLst/>
          </a:prstGeom>
        </p:spPr>
        <p:txBody>
          <a:bodyPr spcFirstLastPara="1" anchor="b">
            <a:noAutofit/>
          </a:bodyPr>
          <a:lstStyle>
            <a:lvl1pPr lvl="0" rtl="0">
              <a:spcBef>
                <a:spcPts val="0"/>
              </a:spcBef>
              <a:spcAft>
                <a:spcPts val="0"/>
              </a:spcAft>
              <a:buClr>
                <a:schemeClr val="accent4"/>
              </a:buClr>
              <a:buSzPts val="2200"/>
              <a:buNone/>
              <a:defRPr sz="2200">
                <a:solidFill>
                  <a:schemeClr val="accent4"/>
                </a:solidFill>
              </a:defRPr>
            </a:lvl1pPr>
            <a:lvl2pPr lvl="1" rtl="0">
              <a:spcBef>
                <a:spcPts val="0"/>
              </a:spcBef>
              <a:spcAft>
                <a:spcPts val="0"/>
              </a:spcAft>
              <a:buClr>
                <a:schemeClr val="accent4"/>
              </a:buClr>
              <a:buSzPts val="2200"/>
              <a:buNone/>
              <a:defRPr sz="2200">
                <a:solidFill>
                  <a:schemeClr val="accent4"/>
                </a:solidFill>
              </a:defRPr>
            </a:lvl2pPr>
            <a:lvl3pPr lvl="2" rtl="0">
              <a:spcBef>
                <a:spcPts val="0"/>
              </a:spcBef>
              <a:spcAft>
                <a:spcPts val="0"/>
              </a:spcAft>
              <a:buClr>
                <a:schemeClr val="accent4"/>
              </a:buClr>
              <a:buSzPts val="2200"/>
              <a:buNone/>
              <a:defRPr sz="2200">
                <a:solidFill>
                  <a:schemeClr val="accent4"/>
                </a:solidFill>
              </a:defRPr>
            </a:lvl3pPr>
            <a:lvl4pPr lvl="3" rtl="0">
              <a:spcBef>
                <a:spcPts val="0"/>
              </a:spcBef>
              <a:spcAft>
                <a:spcPts val="0"/>
              </a:spcAft>
              <a:buClr>
                <a:schemeClr val="accent4"/>
              </a:buClr>
              <a:buSzPts val="2200"/>
              <a:buNone/>
              <a:defRPr sz="2200">
                <a:solidFill>
                  <a:schemeClr val="accent4"/>
                </a:solidFill>
              </a:defRPr>
            </a:lvl4pPr>
            <a:lvl5pPr lvl="4" rtl="0">
              <a:spcBef>
                <a:spcPts val="0"/>
              </a:spcBef>
              <a:spcAft>
                <a:spcPts val="0"/>
              </a:spcAft>
              <a:buClr>
                <a:schemeClr val="accent4"/>
              </a:buClr>
              <a:buSzPts val="2200"/>
              <a:buNone/>
              <a:defRPr sz="2200">
                <a:solidFill>
                  <a:schemeClr val="accent4"/>
                </a:solidFill>
              </a:defRPr>
            </a:lvl5pPr>
            <a:lvl6pPr lvl="5" rtl="0">
              <a:spcBef>
                <a:spcPts val="0"/>
              </a:spcBef>
              <a:spcAft>
                <a:spcPts val="0"/>
              </a:spcAft>
              <a:buClr>
                <a:schemeClr val="accent4"/>
              </a:buClr>
              <a:buSzPts val="2200"/>
              <a:buNone/>
              <a:defRPr sz="2200">
                <a:solidFill>
                  <a:schemeClr val="accent4"/>
                </a:solidFill>
              </a:defRPr>
            </a:lvl6pPr>
            <a:lvl7pPr lvl="6" rtl="0">
              <a:spcBef>
                <a:spcPts val="0"/>
              </a:spcBef>
              <a:spcAft>
                <a:spcPts val="0"/>
              </a:spcAft>
              <a:buClr>
                <a:schemeClr val="accent4"/>
              </a:buClr>
              <a:buSzPts val="2200"/>
              <a:buNone/>
              <a:defRPr sz="2200">
                <a:solidFill>
                  <a:schemeClr val="accent4"/>
                </a:solidFill>
              </a:defRPr>
            </a:lvl7pPr>
            <a:lvl8pPr lvl="7" rtl="0">
              <a:spcBef>
                <a:spcPts val="0"/>
              </a:spcBef>
              <a:spcAft>
                <a:spcPts val="0"/>
              </a:spcAft>
              <a:buClr>
                <a:schemeClr val="accent4"/>
              </a:buClr>
              <a:buSzPts val="2200"/>
              <a:buNone/>
              <a:defRPr sz="2200">
                <a:solidFill>
                  <a:schemeClr val="accent4"/>
                </a:solidFill>
              </a:defRPr>
            </a:lvl8pPr>
            <a:lvl9pPr lvl="8" rtl="0">
              <a:spcBef>
                <a:spcPts val="0"/>
              </a:spcBef>
              <a:spcAft>
                <a:spcPts val="0"/>
              </a:spcAft>
              <a:buClr>
                <a:schemeClr val="accent4"/>
              </a:buClr>
              <a:buSzPts val="2200"/>
              <a:buNone/>
              <a:defRPr sz="2200">
                <a:solidFill>
                  <a:schemeClr val="accent4"/>
                </a:solidFill>
              </a:defRPr>
            </a:lvl9pPr>
          </a:lstStyle>
          <a:p>
            <a:endParaRPr/>
          </a:p>
        </p:txBody>
      </p:sp>
      <p:sp>
        <p:nvSpPr>
          <p:cNvPr id="3" name="Google Shape;16;p3">
            <a:extLst>
              <a:ext uri="{FF2B5EF4-FFF2-40B4-BE49-F238E27FC236}">
                <a16:creationId xmlns:a16="http://schemas.microsoft.com/office/drawing/2014/main" id="{D5C6A410-DF2E-9B29-2031-D0C165E7F2EE}"/>
              </a:ext>
            </a:extLst>
          </p:cNvPr>
          <p:cNvSpPr txBox="1">
            <a:spLocks noGrp="1"/>
          </p:cNvSpPr>
          <p:nvPr>
            <p:ph type="sldNum" idx="10"/>
          </p:nvPr>
        </p:nvSpPr>
        <p:spPr>
          <a:xfrm>
            <a:off x="8556625" y="4757738"/>
            <a:ext cx="549275" cy="309562"/>
          </a:xfrm>
          <a:prstGeom prst="rect">
            <a:avLst/>
          </a:prstGeom>
        </p:spPr>
        <p:txBody>
          <a:bodyPr vert="horz" wrap="square" lIns="91440" tIns="45720" rIns="91440" bIns="45720" numCol="1" anchor="t" anchorCtr="0" compatLnSpc="1">
            <a:prstTxWarp prst="textNoShape">
              <a:avLst/>
            </a:prstTxWarp>
          </a:bodyPr>
          <a:lstStyle>
            <a:lvl1pPr>
              <a:defRPr/>
            </a:lvl1pPr>
          </a:lstStyle>
          <a:p>
            <a:fld id="{35F23667-6130-42B3-AD4D-3E68FA7D43C5}" type="slidenum">
              <a:rPr lang="it-IT" altLang="it-IT"/>
              <a:pPr/>
              <a:t>‹N›</a:t>
            </a:fld>
            <a:endParaRPr lang="it-IT" altLang="it-IT"/>
          </a:p>
        </p:txBody>
      </p:sp>
    </p:spTree>
    <p:extLst>
      <p:ext uri="{BB962C8B-B14F-4D97-AF65-F5344CB8AC3E}">
        <p14:creationId xmlns:p14="http://schemas.microsoft.com/office/powerpoint/2010/main" val="641908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55"/>
        <p:cNvGrpSpPr/>
        <p:nvPr/>
      </p:nvGrpSpPr>
      <p:grpSpPr>
        <a:xfrm>
          <a:off x="0" y="0"/>
          <a:ext cx="0" cy="0"/>
          <a:chOff x="0" y="0"/>
          <a:chExt cx="0" cy="0"/>
        </a:xfrm>
      </p:grpSpPr>
      <p:sp>
        <p:nvSpPr>
          <p:cNvPr id="2" name="Google Shape;56;p10">
            <a:extLst>
              <a:ext uri="{FF2B5EF4-FFF2-40B4-BE49-F238E27FC236}">
                <a16:creationId xmlns:a16="http://schemas.microsoft.com/office/drawing/2014/main" id="{D667B15E-0486-838B-2F31-87F109B6A254}"/>
              </a:ext>
            </a:extLst>
          </p:cNvPr>
          <p:cNvSpPr>
            <a:spLocks noChangeArrowheads="1"/>
          </p:cNvSpPr>
          <p:nvPr/>
        </p:nvSpPr>
        <p:spPr bwMode="auto">
          <a:xfrm>
            <a:off x="0" y="5040313"/>
            <a:ext cx="9144000" cy="103187"/>
          </a:xfrm>
          <a:prstGeom prst="rect">
            <a:avLst/>
          </a:prstGeom>
          <a:solidFill>
            <a:schemeClr val="accent2"/>
          </a:solidFill>
          <a:ln>
            <a:noFill/>
          </a:ln>
        </p:spPr>
        <p:txBody>
          <a:bodyPr lIns="91425" tIns="91425" rIns="91425" bIns="91425" anchor="ctr"/>
          <a:lstStyle>
            <a:lvl1pPr>
              <a:defRPr>
                <a:solidFill>
                  <a:schemeClr val="tx1"/>
                </a:solidFill>
                <a:latin typeface="Arial" panose="020B0604020202020204" pitchFamily="34" charset="0"/>
                <a:ea typeface="Arial Unicode MS" panose="020B0604020202020204" charset="-128"/>
              </a:defRPr>
            </a:lvl1pPr>
            <a:lvl2pPr marL="742950" indent="-285750">
              <a:defRPr>
                <a:solidFill>
                  <a:schemeClr val="tx1"/>
                </a:solidFill>
                <a:latin typeface="Arial" panose="020B0604020202020204" pitchFamily="34" charset="0"/>
                <a:ea typeface="Arial Unicode MS" panose="020B0604020202020204" charset="-128"/>
              </a:defRPr>
            </a:lvl2pPr>
            <a:lvl3pPr marL="1143000" indent="-228600">
              <a:defRPr>
                <a:solidFill>
                  <a:schemeClr val="tx1"/>
                </a:solidFill>
                <a:latin typeface="Arial" panose="020B0604020202020204" pitchFamily="34" charset="0"/>
                <a:ea typeface="Arial Unicode MS" panose="020B0604020202020204" charset="-128"/>
              </a:defRPr>
            </a:lvl3pPr>
            <a:lvl4pPr marL="1600200" indent="-228600">
              <a:defRPr>
                <a:solidFill>
                  <a:schemeClr val="tx1"/>
                </a:solidFill>
                <a:latin typeface="Arial" panose="020B0604020202020204" pitchFamily="34" charset="0"/>
                <a:ea typeface="Arial Unicode MS" panose="020B0604020202020204" charset="-128"/>
              </a:defRPr>
            </a:lvl4pPr>
            <a:lvl5pPr marL="2057400" indent="-228600">
              <a:defRPr>
                <a:solidFill>
                  <a:schemeClr val="tx1"/>
                </a:solidFill>
                <a:latin typeface="Arial" panose="020B0604020202020204" pitchFamily="34" charset="0"/>
                <a:ea typeface="Arial Unicode MS" panose="020B060402020202020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charset="-128"/>
              </a:defRPr>
            </a:lvl9pPr>
          </a:lstStyle>
          <a:p>
            <a:pPr eaLnBrk="1" hangingPunct="1">
              <a:buClr>
                <a:srgbClr val="000000"/>
              </a:buClr>
              <a:buFont typeface="Arial" panose="020B0604020202020204" pitchFamily="34" charset="0"/>
              <a:buNone/>
              <a:defRPr/>
            </a:pPr>
            <a:endParaRPr lang="it-IT" altLang="it-IT"/>
          </a:p>
        </p:txBody>
      </p:sp>
      <p:sp>
        <p:nvSpPr>
          <p:cNvPr id="3" name="Google Shape;57;p10">
            <a:extLst>
              <a:ext uri="{FF2B5EF4-FFF2-40B4-BE49-F238E27FC236}">
                <a16:creationId xmlns:a16="http://schemas.microsoft.com/office/drawing/2014/main" id="{4314B857-4C28-7990-B940-9A2B3E71A0DB}"/>
              </a:ext>
            </a:extLst>
          </p:cNvPr>
          <p:cNvSpPr txBox="1">
            <a:spLocks noGrp="1"/>
          </p:cNvSpPr>
          <p:nvPr>
            <p:ph type="sldNum" idx="10"/>
          </p:nvPr>
        </p:nvSpPr>
        <p:spPr>
          <a:xfrm>
            <a:off x="4297363" y="4776788"/>
            <a:ext cx="549275" cy="309562"/>
          </a:xfrm>
        </p:spPr>
        <p:txBody>
          <a:bodyPr lIns="91440" tIns="45720" rIns="91440" bIns="45720"/>
          <a:lstStyle>
            <a:lvl1pPr algn="ctr" eaLnBrk="1" hangingPunct="1">
              <a:defRPr>
                <a:solidFill>
                  <a:srgbClr val="FFFFFF"/>
                </a:solidFill>
                <a:ea typeface="Arial Unicode MS" pitchFamily="34" charset="-128"/>
              </a:defRPr>
            </a:lvl1pPr>
          </a:lstStyle>
          <a:p>
            <a:pPr>
              <a:defRPr/>
            </a:pPr>
            <a:fld id="{E2424E84-7F25-4D29-9BA9-52EAA72DD3DE}" type="slidenum">
              <a:rPr lang="it-IT" altLang="it-IT"/>
              <a:pPr>
                <a:defRPr/>
              </a:pPr>
              <a:t>‹N›</a:t>
            </a:fld>
            <a:endParaRPr lang="it-IT" altLang="it-IT"/>
          </a:p>
        </p:txBody>
      </p:sp>
    </p:spTree>
    <p:extLst>
      <p:ext uri="{BB962C8B-B14F-4D97-AF65-F5344CB8AC3E}">
        <p14:creationId xmlns:p14="http://schemas.microsoft.com/office/powerpoint/2010/main" val="4049961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Layout">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57D6426-2C36-4CCA-84FA-F20A623DA6FC}"/>
              </a:ext>
            </a:extLst>
          </p:cNvPr>
          <p:cNvSpPr/>
          <p:nvPr userDrawn="1"/>
        </p:nvSpPr>
        <p:spPr>
          <a:xfrm>
            <a:off x="0" y="2571750"/>
            <a:ext cx="9144000" cy="2571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3" name="Rectangle 1">
            <a:extLst>
              <a:ext uri="{FF2B5EF4-FFF2-40B4-BE49-F238E27FC236}">
                <a16:creationId xmlns:a16="http://schemas.microsoft.com/office/drawing/2014/main" id="{8FA3D1CC-197A-28AB-526C-E691AD836A4A}"/>
              </a:ext>
            </a:extLst>
          </p:cNvPr>
          <p:cNvSpPr/>
          <p:nvPr userDrawn="1"/>
        </p:nvSpPr>
        <p:spPr>
          <a:xfrm>
            <a:off x="2116138" y="842963"/>
            <a:ext cx="4895850" cy="3457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dirty="0"/>
          </a:p>
        </p:txBody>
      </p:sp>
      <p:sp>
        <p:nvSpPr>
          <p:cNvPr id="4" name="Rectangle 4">
            <a:extLst>
              <a:ext uri="{FF2B5EF4-FFF2-40B4-BE49-F238E27FC236}">
                <a16:creationId xmlns:a16="http://schemas.microsoft.com/office/drawing/2014/main" id="{79B63A97-B91C-2EAE-EA79-C0C6FBC65D81}"/>
              </a:ext>
            </a:extLst>
          </p:cNvPr>
          <p:cNvSpPr/>
          <p:nvPr userDrawn="1"/>
        </p:nvSpPr>
        <p:spPr>
          <a:xfrm>
            <a:off x="2116138" y="0"/>
            <a:ext cx="4895850" cy="19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5" name="Rectangle 5">
            <a:extLst>
              <a:ext uri="{FF2B5EF4-FFF2-40B4-BE49-F238E27FC236}">
                <a16:creationId xmlns:a16="http://schemas.microsoft.com/office/drawing/2014/main" id="{21EA3470-7E20-55BF-9312-18D41CAF46C7}"/>
              </a:ext>
            </a:extLst>
          </p:cNvPr>
          <p:cNvSpPr/>
          <p:nvPr userDrawn="1"/>
        </p:nvSpPr>
        <p:spPr>
          <a:xfrm>
            <a:off x="2116138" y="4948238"/>
            <a:ext cx="4895850" cy="195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pic>
        <p:nvPicPr>
          <p:cNvPr id="6" name="Picture 2" descr="E:\002-KIMS BUSINESS\007-02-Fullslidesppt-Contents\20161228\02-edu\bulb-item.png">
            <a:extLst>
              <a:ext uri="{FF2B5EF4-FFF2-40B4-BE49-F238E27FC236}">
                <a16:creationId xmlns:a16="http://schemas.microsoft.com/office/drawing/2014/main" id="{F6D7088F-E65F-E3D9-A6FF-8841224523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56075" y="1155700"/>
            <a:ext cx="81597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p:cNvSpPr>
            <a:spLocks noGrp="1"/>
          </p:cNvSpPr>
          <p:nvPr>
            <p:ph type="body" sz="quarter" idx="10"/>
          </p:nvPr>
        </p:nvSpPr>
        <p:spPr>
          <a:xfrm>
            <a:off x="2116108" y="3049518"/>
            <a:ext cx="4896544"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it-IT" altLang="ko-KR"/>
              <a:t>Fare clic per modificare stili del testo dello schema</a:t>
            </a:r>
          </a:p>
        </p:txBody>
      </p:sp>
      <p:sp>
        <p:nvSpPr>
          <p:cNvPr id="11" name="Text Placeholder 9"/>
          <p:cNvSpPr>
            <a:spLocks noGrp="1"/>
          </p:cNvSpPr>
          <p:nvPr>
            <p:ph type="body" sz="quarter" idx="11"/>
          </p:nvPr>
        </p:nvSpPr>
        <p:spPr>
          <a:xfrm>
            <a:off x="2116108" y="3625582"/>
            <a:ext cx="4896544"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it-IT" altLang="ko-KR"/>
              <a:t>Fare clic per modificare stili del testo dello schema</a:t>
            </a:r>
          </a:p>
        </p:txBody>
      </p:sp>
    </p:spTree>
    <p:extLst>
      <p:ext uri="{BB962C8B-B14F-4D97-AF65-F5344CB8AC3E}">
        <p14:creationId xmlns:p14="http://schemas.microsoft.com/office/powerpoint/2010/main" val="413759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genda Layout">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E38FBB7-04DF-6022-AD1A-7F9B3A1D707E}"/>
              </a:ext>
            </a:extLst>
          </p:cNvPr>
          <p:cNvSpPr/>
          <p:nvPr userDrawn="1"/>
        </p:nvSpPr>
        <p:spPr>
          <a:xfrm>
            <a:off x="-3175" y="0"/>
            <a:ext cx="158432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pic>
        <p:nvPicPr>
          <p:cNvPr id="3" name="Picture 2" descr="E:\002-KIMS BUSINESS\007-02-Fullslidesppt-Contents\20161228\02-edu\bulb-item2.png">
            <a:extLst>
              <a:ext uri="{FF2B5EF4-FFF2-40B4-BE49-F238E27FC236}">
                <a16:creationId xmlns:a16="http://schemas.microsoft.com/office/drawing/2014/main" id="{DC3491BF-83F0-72E3-B503-5F4BAA9BD8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00" y="2932113"/>
            <a:ext cx="944563"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6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2AEF31-B5B8-6B37-8A1C-BE9FC0C89594}"/>
              </a:ext>
            </a:extLst>
          </p:cNvPr>
          <p:cNvSpPr/>
          <p:nvPr userDrawn="1"/>
        </p:nvSpPr>
        <p:spPr>
          <a:xfrm>
            <a:off x="0" y="3400425"/>
            <a:ext cx="9144000" cy="1743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3" name="Oval 3">
            <a:extLst>
              <a:ext uri="{FF2B5EF4-FFF2-40B4-BE49-F238E27FC236}">
                <a16:creationId xmlns:a16="http://schemas.microsoft.com/office/drawing/2014/main" id="{D418D121-0D7D-C996-385F-51D3B72A2F2E}"/>
              </a:ext>
            </a:extLst>
          </p:cNvPr>
          <p:cNvSpPr/>
          <p:nvPr userDrawn="1"/>
        </p:nvSpPr>
        <p:spPr>
          <a:xfrm>
            <a:off x="4043363" y="2859088"/>
            <a:ext cx="1081087" cy="1081087"/>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pic>
        <p:nvPicPr>
          <p:cNvPr id="4" name="Picture 2" descr="E:\002-KIMS BUSINESS\007-02-Fullslidesppt-Contents\20161228\02-edu\bulb-item.png">
            <a:extLst>
              <a:ext uri="{FF2B5EF4-FFF2-40B4-BE49-F238E27FC236}">
                <a16:creationId xmlns:a16="http://schemas.microsoft.com/office/drawing/2014/main" id="{17B56336-4D6F-C94D-1A30-1D9CDDF926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08488" y="3009900"/>
            <a:ext cx="350837"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p:cNvSpPr>
            <a:spLocks noGrp="1"/>
          </p:cNvSpPr>
          <p:nvPr>
            <p:ph type="body" sz="quarter" idx="10"/>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it-IT" altLang="ko-KR"/>
              <a:t>Fare clic per modificare stili del testo dello schema</a:t>
            </a:r>
          </a:p>
        </p:txBody>
      </p:sp>
      <p:sp>
        <p:nvSpPr>
          <p:cNvPr id="11" name="Text Placeholder 9"/>
          <p:cNvSpPr>
            <a:spLocks noGrp="1"/>
          </p:cNvSpPr>
          <p:nvPr>
            <p:ph type="body" sz="quarter" idx="1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it-IT" altLang="ko-KR"/>
              <a:t>Fare clic per modificare stili del testo dello schema</a:t>
            </a:r>
          </a:p>
        </p:txBody>
      </p:sp>
    </p:spTree>
    <p:extLst>
      <p:ext uri="{BB962C8B-B14F-4D97-AF65-F5344CB8AC3E}">
        <p14:creationId xmlns:p14="http://schemas.microsoft.com/office/powerpoint/2010/main" val="1113506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9FD78DC-1A86-52AB-EABC-EE552F8F5297}"/>
              </a:ext>
            </a:extLst>
          </p:cNvPr>
          <p:cNvSpPr/>
          <p:nvPr userDrawn="1"/>
        </p:nvSpPr>
        <p:spPr>
          <a:xfrm>
            <a:off x="0" y="4964113"/>
            <a:ext cx="9144000" cy="179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3" name="Rectangle 4">
            <a:extLst>
              <a:ext uri="{FF2B5EF4-FFF2-40B4-BE49-F238E27FC236}">
                <a16:creationId xmlns:a16="http://schemas.microsoft.com/office/drawing/2014/main" id="{45E49D5C-135E-2863-B3BC-37959CB98FBC}"/>
              </a:ext>
            </a:extLst>
          </p:cNvPr>
          <p:cNvSpPr/>
          <p:nvPr userDrawn="1"/>
        </p:nvSpPr>
        <p:spPr>
          <a:xfrm>
            <a:off x="0" y="0"/>
            <a:ext cx="9144000" cy="71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10" name="Text Placeholder 9"/>
          <p:cNvSpPr>
            <a:spLocks noGrp="1"/>
          </p:cNvSpPr>
          <p:nvPr>
            <p:ph type="body" sz="quarter" idx="10"/>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it-IT" altLang="ko-KR"/>
              <a:t>Fare clic per modificare stili del testo dello schema</a:t>
            </a:r>
          </a:p>
        </p:txBody>
      </p:sp>
      <p:sp>
        <p:nvSpPr>
          <p:cNvPr id="11" name="Text Placeholder 9"/>
          <p:cNvSpPr>
            <a:spLocks noGrp="1"/>
          </p:cNvSpPr>
          <p:nvPr>
            <p:ph type="body" sz="quarter" idx="1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it-IT" altLang="ko-KR"/>
              <a:t>Fare clic per modificare stili del testo dello schema</a:t>
            </a:r>
          </a:p>
        </p:txBody>
      </p:sp>
    </p:spTree>
    <p:extLst>
      <p:ext uri="{BB962C8B-B14F-4D97-AF65-F5344CB8AC3E}">
        <p14:creationId xmlns:p14="http://schemas.microsoft.com/office/powerpoint/2010/main" val="3269314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it-IT" altLang="ko-KR"/>
              <a:t>Fare clic per modificare stili del testo dello schema</a:t>
            </a:r>
          </a:p>
        </p:txBody>
      </p:sp>
      <p:sp>
        <p:nvSpPr>
          <p:cNvPr id="11" name="Text Placeholder 9"/>
          <p:cNvSpPr>
            <a:spLocks noGrp="1"/>
          </p:cNvSpPr>
          <p:nvPr>
            <p:ph type="body" sz="quarter" idx="1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it-IT" altLang="ko-KR"/>
              <a:t>Fare clic per modificare stili del testo dello schema</a:t>
            </a:r>
          </a:p>
        </p:txBody>
      </p:sp>
    </p:spTree>
    <p:extLst>
      <p:ext uri="{BB962C8B-B14F-4D97-AF65-F5344CB8AC3E}">
        <p14:creationId xmlns:p14="http://schemas.microsoft.com/office/powerpoint/2010/main" val="4238482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s and Contents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670A4-228B-B421-1371-9FAE1C1F2DA9}"/>
              </a:ext>
            </a:extLst>
          </p:cNvPr>
          <p:cNvSpPr/>
          <p:nvPr userDrawn="1"/>
        </p:nvSpPr>
        <p:spPr>
          <a:xfrm>
            <a:off x="142875" y="92075"/>
            <a:ext cx="8858250" cy="495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3" name="Rectangle 2">
            <a:extLst>
              <a:ext uri="{FF2B5EF4-FFF2-40B4-BE49-F238E27FC236}">
                <a16:creationId xmlns:a16="http://schemas.microsoft.com/office/drawing/2014/main" id="{053A2653-AFA8-87A2-3E5C-834FED03C06F}"/>
              </a:ext>
            </a:extLst>
          </p:cNvPr>
          <p:cNvSpPr/>
          <p:nvPr userDrawn="1"/>
        </p:nvSpPr>
        <p:spPr>
          <a:xfrm>
            <a:off x="0" y="3219450"/>
            <a:ext cx="2160588" cy="158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4" name="Rectangle 11">
            <a:extLst>
              <a:ext uri="{FF2B5EF4-FFF2-40B4-BE49-F238E27FC236}">
                <a16:creationId xmlns:a16="http://schemas.microsoft.com/office/drawing/2014/main" id="{D9FD1B7D-647B-550A-D0BF-98D605B7C018}"/>
              </a:ext>
            </a:extLst>
          </p:cNvPr>
          <p:cNvSpPr/>
          <p:nvPr userDrawn="1"/>
        </p:nvSpPr>
        <p:spPr>
          <a:xfrm>
            <a:off x="2327275" y="3219450"/>
            <a:ext cx="2160588" cy="158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5" name="Rectangle 12">
            <a:extLst>
              <a:ext uri="{FF2B5EF4-FFF2-40B4-BE49-F238E27FC236}">
                <a16:creationId xmlns:a16="http://schemas.microsoft.com/office/drawing/2014/main" id="{0F1FBCA1-5AD4-8E67-82E8-142D937F8CF4}"/>
              </a:ext>
            </a:extLst>
          </p:cNvPr>
          <p:cNvSpPr/>
          <p:nvPr userDrawn="1"/>
        </p:nvSpPr>
        <p:spPr>
          <a:xfrm>
            <a:off x="4656138" y="3219450"/>
            <a:ext cx="2160587" cy="158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12" name="Rectangle 13">
            <a:extLst>
              <a:ext uri="{FF2B5EF4-FFF2-40B4-BE49-F238E27FC236}">
                <a16:creationId xmlns:a16="http://schemas.microsoft.com/office/drawing/2014/main" id="{192E08BB-70B8-EC0E-CDE5-C3E7431B7CFF}"/>
              </a:ext>
            </a:extLst>
          </p:cNvPr>
          <p:cNvSpPr/>
          <p:nvPr userDrawn="1"/>
        </p:nvSpPr>
        <p:spPr>
          <a:xfrm>
            <a:off x="6983413" y="3219450"/>
            <a:ext cx="2160587" cy="158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10" name="Text Placeholder 9"/>
          <p:cNvSpPr>
            <a:spLocks noGrp="1"/>
          </p:cNvSpPr>
          <p:nvPr>
            <p:ph type="body" sz="quarter" idx="10"/>
          </p:nvPr>
        </p:nvSpPr>
        <p:spPr>
          <a:xfrm>
            <a:off x="0" y="181632"/>
            <a:ext cx="9144000"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it-IT" altLang="ko-KR"/>
              <a:t>Fare clic per modificare stili del testo dello schema</a:t>
            </a:r>
          </a:p>
        </p:txBody>
      </p:sp>
      <p:sp>
        <p:nvSpPr>
          <p:cNvPr id="11" name="Text Placeholder 9"/>
          <p:cNvSpPr>
            <a:spLocks noGrp="1"/>
          </p:cNvSpPr>
          <p:nvPr>
            <p:ph type="body" sz="quarter" idx="11"/>
          </p:nvPr>
        </p:nvSpPr>
        <p:spPr>
          <a:xfrm>
            <a:off x="0" y="757696"/>
            <a:ext cx="9144000"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it-IT" altLang="ko-KR"/>
              <a:t>Fare clic per modificare stili del testo dello schema</a:t>
            </a:r>
          </a:p>
        </p:txBody>
      </p:sp>
      <p:sp>
        <p:nvSpPr>
          <p:cNvPr id="6" name="Picture Placeholder 2"/>
          <p:cNvSpPr>
            <a:spLocks noGrp="1"/>
          </p:cNvSpPr>
          <p:nvPr>
            <p:ph type="pic" idx="12"/>
          </p:nvPr>
        </p:nvSpPr>
        <p:spPr>
          <a:xfrm>
            <a:off x="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
        <p:nvSpPr>
          <p:cNvPr id="7" name="Picture Placeholder 2"/>
          <p:cNvSpPr>
            <a:spLocks noGrp="1"/>
          </p:cNvSpPr>
          <p:nvPr>
            <p:ph type="pic" idx="13"/>
          </p:nvPr>
        </p:nvSpPr>
        <p:spPr>
          <a:xfrm>
            <a:off x="232792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
        <p:nvSpPr>
          <p:cNvPr id="8" name="Picture Placeholder 2"/>
          <p:cNvSpPr>
            <a:spLocks noGrp="1"/>
          </p:cNvSpPr>
          <p:nvPr>
            <p:ph type="pic" idx="14"/>
          </p:nvPr>
        </p:nvSpPr>
        <p:spPr>
          <a:xfrm>
            <a:off x="465584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
        <p:nvSpPr>
          <p:cNvPr id="9" name="Picture Placeholder 2"/>
          <p:cNvSpPr>
            <a:spLocks noGrp="1"/>
          </p:cNvSpPr>
          <p:nvPr>
            <p:ph type="pic" idx="15"/>
          </p:nvPr>
        </p:nvSpPr>
        <p:spPr>
          <a:xfrm>
            <a:off x="698376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Tree>
    <p:extLst>
      <p:ext uri="{BB962C8B-B14F-4D97-AF65-F5344CB8AC3E}">
        <p14:creationId xmlns:p14="http://schemas.microsoft.com/office/powerpoint/2010/main" val="4246887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DB96F1B8-2D87-C49A-6939-A1F5A3E273A8}"/>
              </a:ext>
            </a:extLst>
          </p:cNvPr>
          <p:cNvSpPr/>
          <p:nvPr userDrawn="1"/>
        </p:nvSpPr>
        <p:spPr>
          <a:xfrm>
            <a:off x="0" y="2932113"/>
            <a:ext cx="9144000" cy="2211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pic>
        <p:nvPicPr>
          <p:cNvPr id="3" name="Picture 3" descr="D:\Fullppt\005-PNG이미지\노트북.png">
            <a:extLst>
              <a:ext uri="{FF2B5EF4-FFF2-40B4-BE49-F238E27FC236}">
                <a16:creationId xmlns:a16="http://schemas.microsoft.com/office/drawing/2014/main" id="{5897CC04-8FA1-3E44-E57F-56A6C55F26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5875" y="1131888"/>
            <a:ext cx="7229475"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B5600DEC-0290-1FAE-2ADD-18897AE55445}"/>
              </a:ext>
            </a:extLst>
          </p:cNvPr>
          <p:cNvSpPr/>
          <p:nvPr userDrawn="1"/>
        </p:nvSpPr>
        <p:spPr>
          <a:xfrm>
            <a:off x="468313" y="3363913"/>
            <a:ext cx="3024187" cy="1008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10" name="Text Placeholder 9"/>
          <p:cNvSpPr>
            <a:spLocks noGrp="1"/>
          </p:cNvSpPr>
          <p:nvPr>
            <p:ph type="body" sz="quarter" idx="10"/>
          </p:nvPr>
        </p:nvSpPr>
        <p:spPr>
          <a:xfrm>
            <a:off x="0" y="181632"/>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it-IT" altLang="ko-KR"/>
              <a:t>Fare clic per modificare stili del testo dello schema</a:t>
            </a:r>
          </a:p>
        </p:txBody>
      </p:sp>
      <p:sp>
        <p:nvSpPr>
          <p:cNvPr id="11" name="Text Placeholder 9"/>
          <p:cNvSpPr>
            <a:spLocks noGrp="1"/>
          </p:cNvSpPr>
          <p:nvPr>
            <p:ph type="body" sz="quarter" idx="11"/>
          </p:nvPr>
        </p:nvSpPr>
        <p:spPr>
          <a:xfrm>
            <a:off x="0" y="75769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it-IT" altLang="ko-KR"/>
              <a:t>Fare clic per modificare stili del testo dello schema</a:t>
            </a:r>
          </a:p>
        </p:txBody>
      </p:sp>
      <p:sp>
        <p:nvSpPr>
          <p:cNvPr id="6" name="Picture Placeholder 2"/>
          <p:cNvSpPr>
            <a:spLocks noGrp="1"/>
          </p:cNvSpPr>
          <p:nvPr>
            <p:ph type="pic" idx="1"/>
          </p:nvPr>
        </p:nvSpPr>
        <p:spPr>
          <a:xfrm>
            <a:off x="4513480" y="1626257"/>
            <a:ext cx="3465217" cy="256260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Tree>
    <p:extLst>
      <p:ext uri="{BB962C8B-B14F-4D97-AF65-F5344CB8AC3E}">
        <p14:creationId xmlns:p14="http://schemas.microsoft.com/office/powerpoint/2010/main" val="2909764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C3F8CD9-E96C-EF96-845C-855F2010FBB7}"/>
              </a:ext>
            </a:extLst>
          </p:cNvPr>
          <p:cNvSpPr/>
          <p:nvPr userDrawn="1"/>
        </p:nvSpPr>
        <p:spPr>
          <a:xfrm>
            <a:off x="0" y="1760538"/>
            <a:ext cx="9144000" cy="2211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pic>
        <p:nvPicPr>
          <p:cNvPr id="3" name="Picture 2" descr="D:\Fullppt\PNG이미지\핸드폰2.png">
            <a:extLst>
              <a:ext uri="{FF2B5EF4-FFF2-40B4-BE49-F238E27FC236}">
                <a16:creationId xmlns:a16="http://schemas.microsoft.com/office/drawing/2014/main" id="{7B8AAA25-8A71-045E-7D10-D6260AE4F8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22975" y="1042988"/>
            <a:ext cx="28702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p:cNvSpPr>
            <a:spLocks noGrp="1"/>
          </p:cNvSpPr>
          <p:nvPr>
            <p:ph type="body" sz="quarter" idx="10"/>
          </p:nvPr>
        </p:nvSpPr>
        <p:spPr>
          <a:xfrm>
            <a:off x="0" y="181632"/>
            <a:ext cx="9144000" cy="576064"/>
          </a:xfrm>
          <a:prstGeom prst="rect">
            <a:avLst/>
          </a:prstGeom>
        </p:spPr>
        <p:txBody>
          <a:bodyPr anchor="ctr"/>
          <a:lstStyle>
            <a:lvl1pPr marL="0" indent="0" algn="ctr">
              <a:buNone/>
              <a:defRPr sz="3600" b="0" baseline="0">
                <a:latin typeface="+mj-lt"/>
                <a:cs typeface="Arial" pitchFamily="34" charset="0"/>
              </a:defRPr>
            </a:lvl1pPr>
          </a:lstStyle>
          <a:p>
            <a:pPr lvl="0"/>
            <a:r>
              <a:rPr lang="it-IT" altLang="ko-KR"/>
              <a:t>Fare clic per modificare stili del testo dello schema</a:t>
            </a:r>
          </a:p>
        </p:txBody>
      </p:sp>
      <p:sp>
        <p:nvSpPr>
          <p:cNvPr id="11" name="Text Placeholder 9"/>
          <p:cNvSpPr>
            <a:spLocks noGrp="1"/>
          </p:cNvSpPr>
          <p:nvPr>
            <p:ph type="body" sz="quarter" idx="11"/>
          </p:nvPr>
        </p:nvSpPr>
        <p:spPr>
          <a:xfrm>
            <a:off x="0" y="75769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it-IT" altLang="ko-KR"/>
              <a:t>Fare clic per modificare stili del testo dello schema</a:t>
            </a:r>
          </a:p>
        </p:txBody>
      </p:sp>
      <p:sp>
        <p:nvSpPr>
          <p:cNvPr id="7" name="Picture Placeholder 2"/>
          <p:cNvSpPr>
            <a:spLocks noGrp="1"/>
          </p:cNvSpPr>
          <p:nvPr>
            <p:ph type="pic" idx="1"/>
          </p:nvPr>
        </p:nvSpPr>
        <p:spPr>
          <a:xfrm>
            <a:off x="7380312" y="1175233"/>
            <a:ext cx="1008112" cy="255610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
        <p:nvSpPr>
          <p:cNvPr id="9" name="Picture Placeholder 2"/>
          <p:cNvSpPr>
            <a:spLocks noGrp="1"/>
          </p:cNvSpPr>
          <p:nvPr>
            <p:ph type="pic" idx="12"/>
          </p:nvPr>
        </p:nvSpPr>
        <p:spPr>
          <a:xfrm>
            <a:off x="5643269" y="1261134"/>
            <a:ext cx="1654766" cy="255610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Tree>
    <p:extLst>
      <p:ext uri="{BB962C8B-B14F-4D97-AF65-F5344CB8AC3E}">
        <p14:creationId xmlns:p14="http://schemas.microsoft.com/office/powerpoint/2010/main" val="4228720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EA30F6-DFED-B99B-C45E-C877FF63A34F}"/>
              </a:ext>
            </a:extLst>
          </p:cNvPr>
          <p:cNvSpPr/>
          <p:nvPr userDrawn="1"/>
        </p:nvSpPr>
        <p:spPr>
          <a:xfrm>
            <a:off x="4859338" y="0"/>
            <a:ext cx="36512"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3" name="Rectangle 2">
            <a:extLst>
              <a:ext uri="{FF2B5EF4-FFF2-40B4-BE49-F238E27FC236}">
                <a16:creationId xmlns:a16="http://schemas.microsoft.com/office/drawing/2014/main" id="{5C353123-2FA8-E5F3-C9E5-71D7F4224F5A}"/>
              </a:ext>
            </a:extLst>
          </p:cNvPr>
          <p:cNvSpPr/>
          <p:nvPr userDrawn="1"/>
        </p:nvSpPr>
        <p:spPr>
          <a:xfrm>
            <a:off x="4895850" y="1311275"/>
            <a:ext cx="180975" cy="2520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5" name="Picture Placeholder 2"/>
          <p:cNvSpPr>
            <a:spLocks noGrp="1"/>
          </p:cNvSpPr>
          <p:nvPr>
            <p:ph type="pic" idx="1"/>
          </p:nvPr>
        </p:nvSpPr>
        <p:spPr>
          <a:xfrm>
            <a:off x="0" y="-1"/>
            <a:ext cx="3059832" cy="51435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altLang="ko-KR" noProof="0"/>
              <a:t>Fare clic sull'icona per inserire un'immagine</a:t>
            </a:r>
            <a:endParaRPr lang="ko-KR" altLang="en-US" noProof="0" dirty="0"/>
          </a:p>
        </p:txBody>
      </p:sp>
    </p:spTree>
    <p:extLst>
      <p:ext uri="{BB962C8B-B14F-4D97-AF65-F5344CB8AC3E}">
        <p14:creationId xmlns:p14="http://schemas.microsoft.com/office/powerpoint/2010/main" val="3713387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013" r:id="rId1"/>
    <p:sldLayoutId id="2147485014" r:id="rId2"/>
    <p:sldLayoutId id="2147485015" r:id="rId3"/>
    <p:sldLayoutId id="2147485016" r:id="rId4"/>
    <p:sldLayoutId id="2147485008" r:id="rId5"/>
    <p:sldLayoutId id="2147485017" r:id="rId6"/>
    <p:sldLayoutId id="2147485018" r:id="rId7"/>
    <p:sldLayoutId id="2147485019" r:id="rId8"/>
    <p:sldLayoutId id="2147485020" r:id="rId9"/>
    <p:sldLayoutId id="2147485021" r:id="rId10"/>
    <p:sldLayoutId id="2147485009" r:id="rId11"/>
    <p:sldLayoutId id="2147485022" r:id="rId12"/>
    <p:sldLayoutId id="2147485023" r:id="rId13"/>
    <p:sldLayoutId id="2147485024" r:id="rId14"/>
    <p:sldLayoutId id="2147485025" r:id="rId15"/>
    <p:sldLayoutId id="2147485026" r:id="rId16"/>
    <p:sldLayoutId id="2147485027" r:id="rId17"/>
    <p:sldLayoutId id="2147485029" r:id="rId18"/>
  </p:sldLayoutIdLst>
  <p:txStyles>
    <p:titleStyle>
      <a:lvl1pPr algn="ctr" rtl="0" eaLnBrk="0" fontAlgn="base" latinLnBrk="1" hangingPunct="0">
        <a:spcBef>
          <a:spcPct val="0"/>
        </a:spcBef>
        <a:spcAft>
          <a:spcPct val="0"/>
        </a:spcAft>
        <a:defRPr sz="4400" kern="1200">
          <a:solidFill>
            <a:schemeClr val="tx1"/>
          </a:solidFill>
          <a:latin typeface="+mj-lt"/>
          <a:ea typeface="+mj-ea"/>
          <a:cs typeface="Arial Unicode MS" pitchFamily="34" charset="-128"/>
        </a:defRPr>
      </a:lvl1pPr>
      <a:lvl2pPr algn="ctr" rtl="0" eaLnBrk="0" fontAlgn="base" latinLnBrk="1" hangingPunct="0">
        <a:spcBef>
          <a:spcPct val="0"/>
        </a:spcBef>
        <a:spcAft>
          <a:spcPct val="0"/>
        </a:spcAft>
        <a:defRPr sz="4400">
          <a:solidFill>
            <a:schemeClr val="tx1"/>
          </a:solidFill>
          <a:latin typeface="Arial" pitchFamily="34" charset="0"/>
          <a:ea typeface="Arial Unicode MS" pitchFamily="34" charset="-128"/>
          <a:cs typeface="Arial Unicode MS" pitchFamily="34" charset="-128"/>
        </a:defRPr>
      </a:lvl2pPr>
      <a:lvl3pPr algn="ctr" rtl="0" eaLnBrk="0" fontAlgn="base" latinLnBrk="1" hangingPunct="0">
        <a:spcBef>
          <a:spcPct val="0"/>
        </a:spcBef>
        <a:spcAft>
          <a:spcPct val="0"/>
        </a:spcAft>
        <a:defRPr sz="4400">
          <a:solidFill>
            <a:schemeClr val="tx1"/>
          </a:solidFill>
          <a:latin typeface="Arial" pitchFamily="34" charset="0"/>
          <a:ea typeface="Arial Unicode MS" pitchFamily="34" charset="-128"/>
          <a:cs typeface="Arial Unicode MS" pitchFamily="34" charset="-128"/>
        </a:defRPr>
      </a:lvl3pPr>
      <a:lvl4pPr algn="ctr" rtl="0" eaLnBrk="0" fontAlgn="base" latinLnBrk="1" hangingPunct="0">
        <a:spcBef>
          <a:spcPct val="0"/>
        </a:spcBef>
        <a:spcAft>
          <a:spcPct val="0"/>
        </a:spcAft>
        <a:defRPr sz="4400">
          <a:solidFill>
            <a:schemeClr val="tx1"/>
          </a:solidFill>
          <a:latin typeface="Arial" pitchFamily="34" charset="0"/>
          <a:ea typeface="Arial Unicode MS" pitchFamily="34" charset="-128"/>
          <a:cs typeface="Arial Unicode MS" pitchFamily="34" charset="-128"/>
        </a:defRPr>
      </a:lvl4pPr>
      <a:lvl5pPr algn="ctr" rtl="0" eaLnBrk="0" fontAlgn="base" latinLnBrk="1" hangingPunct="0">
        <a:spcBef>
          <a:spcPct val="0"/>
        </a:spcBef>
        <a:spcAft>
          <a:spcPct val="0"/>
        </a:spcAft>
        <a:defRPr sz="4400">
          <a:solidFill>
            <a:schemeClr val="tx1"/>
          </a:solidFill>
          <a:latin typeface="Arial" pitchFamily="34" charset="0"/>
          <a:ea typeface="Arial Unicode MS" pitchFamily="34" charset="-128"/>
          <a:cs typeface="Arial Unicode MS" pitchFamily="34" charset="-128"/>
        </a:defRPr>
      </a:lvl5pPr>
      <a:lvl6pPr marL="457200" algn="ctr" rtl="0" fontAlgn="base" latinLnBrk="1">
        <a:spcBef>
          <a:spcPct val="0"/>
        </a:spcBef>
        <a:spcAft>
          <a:spcPct val="0"/>
        </a:spcAft>
        <a:defRPr sz="4400">
          <a:solidFill>
            <a:schemeClr val="tx1"/>
          </a:solidFill>
          <a:latin typeface="Arial" pitchFamily="34" charset="0"/>
          <a:ea typeface="Arial Unicode MS" pitchFamily="34" charset="-128"/>
          <a:cs typeface="Arial Unicode MS" pitchFamily="34" charset="-128"/>
        </a:defRPr>
      </a:lvl6pPr>
      <a:lvl7pPr marL="914400" algn="ctr" rtl="0" fontAlgn="base" latinLnBrk="1">
        <a:spcBef>
          <a:spcPct val="0"/>
        </a:spcBef>
        <a:spcAft>
          <a:spcPct val="0"/>
        </a:spcAft>
        <a:defRPr sz="4400">
          <a:solidFill>
            <a:schemeClr val="tx1"/>
          </a:solidFill>
          <a:latin typeface="Arial" pitchFamily="34" charset="0"/>
          <a:ea typeface="Arial Unicode MS" pitchFamily="34" charset="-128"/>
          <a:cs typeface="Arial Unicode MS" pitchFamily="34" charset="-128"/>
        </a:defRPr>
      </a:lvl7pPr>
      <a:lvl8pPr marL="1371600" algn="ctr" rtl="0" fontAlgn="base" latinLnBrk="1">
        <a:spcBef>
          <a:spcPct val="0"/>
        </a:spcBef>
        <a:spcAft>
          <a:spcPct val="0"/>
        </a:spcAft>
        <a:defRPr sz="4400">
          <a:solidFill>
            <a:schemeClr val="tx1"/>
          </a:solidFill>
          <a:latin typeface="Arial" pitchFamily="34" charset="0"/>
          <a:ea typeface="Arial Unicode MS" pitchFamily="34" charset="-128"/>
          <a:cs typeface="Arial Unicode MS" pitchFamily="34" charset="-128"/>
        </a:defRPr>
      </a:lvl8pPr>
      <a:lvl9pPr marL="1828800" algn="ctr" rtl="0" fontAlgn="base" latinLnBrk="1">
        <a:spcBef>
          <a:spcPct val="0"/>
        </a:spcBef>
        <a:spcAft>
          <a:spcPct val="0"/>
        </a:spcAft>
        <a:defRPr sz="4400">
          <a:solidFill>
            <a:schemeClr val="tx1"/>
          </a:solidFill>
          <a:latin typeface="Arial" pitchFamily="34" charset="0"/>
          <a:ea typeface="Arial Unicode MS" pitchFamily="34" charset="-128"/>
          <a:cs typeface="Arial Unicode MS" pitchFamily="34" charset="-128"/>
        </a:defRPr>
      </a:lvl9pPr>
    </p:titleStyle>
    <p:bodyStyle>
      <a:lvl1pPr marL="342900" indent="-342900" algn="l" rtl="0" eaLnBrk="0" fontAlgn="base" latinLnBrk="1" hangingPunct="0">
        <a:spcBef>
          <a:spcPct val="20000"/>
        </a:spcBef>
        <a:spcAft>
          <a:spcPct val="0"/>
        </a:spcAft>
        <a:buFont typeface="Arial" panose="020B0604020202020204" pitchFamily="34" charset="0"/>
        <a:buChar char="•"/>
        <a:defRPr sz="3200" kern="1200">
          <a:solidFill>
            <a:schemeClr val="tx1"/>
          </a:solidFill>
          <a:latin typeface="+mn-lt"/>
          <a:ea typeface="+mn-ea"/>
          <a:cs typeface="Arial Unicode MS" pitchFamily="34" charset="-128"/>
        </a:defRPr>
      </a:lvl1pPr>
      <a:lvl2pPr marL="742950" indent="-285750" algn="l" rtl="0" eaLnBrk="0" fontAlgn="base" latinLnBrk="1" hangingPunct="0">
        <a:spcBef>
          <a:spcPct val="20000"/>
        </a:spcBef>
        <a:spcAft>
          <a:spcPct val="0"/>
        </a:spcAft>
        <a:buFont typeface="Arial" panose="020B0604020202020204" pitchFamily="34" charset="0"/>
        <a:buChar char="–"/>
        <a:defRPr sz="2800" kern="1200">
          <a:solidFill>
            <a:schemeClr val="tx1"/>
          </a:solidFill>
          <a:latin typeface="+mn-lt"/>
          <a:ea typeface="+mn-ea"/>
          <a:cs typeface="Arial Unicode MS" pitchFamily="34" charset="-128"/>
        </a:defRPr>
      </a:lvl2pPr>
      <a:lvl3pPr marL="1143000" indent="-228600" algn="l" rtl="0" eaLnBrk="0" fontAlgn="base" latinLnBrk="1" hangingPunct="0">
        <a:spcBef>
          <a:spcPct val="20000"/>
        </a:spcBef>
        <a:spcAft>
          <a:spcPct val="0"/>
        </a:spcAft>
        <a:buFont typeface="Arial" panose="020B0604020202020204" pitchFamily="34" charset="0"/>
        <a:buChar char="•"/>
        <a:defRPr sz="2400" kern="1200">
          <a:solidFill>
            <a:schemeClr val="tx1"/>
          </a:solidFill>
          <a:latin typeface="+mn-lt"/>
          <a:ea typeface="+mn-ea"/>
          <a:cs typeface="Arial Unicode MS" pitchFamily="34" charset="-128"/>
        </a:defRPr>
      </a:lvl3pPr>
      <a:lvl4pPr marL="16002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Unicode MS" pitchFamily="34" charset="-128"/>
        </a:defRPr>
      </a:lvl4pPr>
      <a:lvl5pPr marL="20574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Unicode MS" pitchFamily="34" charset="-128"/>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028" r:id="rId1"/>
  </p:sldLayoutIdLst>
  <p:txStyles>
    <p:titleStyle>
      <a:lvl1pPr algn="ctr" rtl="0" eaLnBrk="0" fontAlgn="base" latinLnBrk="1" hangingPunct="0">
        <a:spcBef>
          <a:spcPct val="0"/>
        </a:spcBef>
        <a:spcAft>
          <a:spcPct val="0"/>
        </a:spcAft>
        <a:defRPr sz="4400" kern="1200">
          <a:solidFill>
            <a:schemeClr val="tx1"/>
          </a:solidFill>
          <a:latin typeface="+mj-lt"/>
          <a:ea typeface="+mj-ea"/>
          <a:cs typeface="Arial Unicode MS" pitchFamily="34" charset="-128"/>
        </a:defRPr>
      </a:lvl1pPr>
      <a:lvl2pPr algn="ctr" rtl="0" eaLnBrk="0" fontAlgn="base" latinLnBrk="1" hangingPunct="0">
        <a:spcBef>
          <a:spcPct val="0"/>
        </a:spcBef>
        <a:spcAft>
          <a:spcPct val="0"/>
        </a:spcAft>
        <a:defRPr sz="4400">
          <a:solidFill>
            <a:schemeClr val="tx1"/>
          </a:solidFill>
          <a:latin typeface="Arial" pitchFamily="34" charset="0"/>
          <a:ea typeface="Arial Unicode MS" pitchFamily="34" charset="-128"/>
          <a:cs typeface="Arial Unicode MS" pitchFamily="34" charset="-128"/>
        </a:defRPr>
      </a:lvl2pPr>
      <a:lvl3pPr algn="ctr" rtl="0" eaLnBrk="0" fontAlgn="base" latinLnBrk="1" hangingPunct="0">
        <a:spcBef>
          <a:spcPct val="0"/>
        </a:spcBef>
        <a:spcAft>
          <a:spcPct val="0"/>
        </a:spcAft>
        <a:defRPr sz="4400">
          <a:solidFill>
            <a:schemeClr val="tx1"/>
          </a:solidFill>
          <a:latin typeface="Arial" pitchFamily="34" charset="0"/>
          <a:ea typeface="Arial Unicode MS" pitchFamily="34" charset="-128"/>
          <a:cs typeface="Arial Unicode MS" pitchFamily="34" charset="-128"/>
        </a:defRPr>
      </a:lvl3pPr>
      <a:lvl4pPr algn="ctr" rtl="0" eaLnBrk="0" fontAlgn="base" latinLnBrk="1" hangingPunct="0">
        <a:spcBef>
          <a:spcPct val="0"/>
        </a:spcBef>
        <a:spcAft>
          <a:spcPct val="0"/>
        </a:spcAft>
        <a:defRPr sz="4400">
          <a:solidFill>
            <a:schemeClr val="tx1"/>
          </a:solidFill>
          <a:latin typeface="Arial" pitchFamily="34" charset="0"/>
          <a:ea typeface="Arial Unicode MS" pitchFamily="34" charset="-128"/>
          <a:cs typeface="Arial Unicode MS" pitchFamily="34" charset="-128"/>
        </a:defRPr>
      </a:lvl4pPr>
      <a:lvl5pPr algn="ctr" rtl="0" eaLnBrk="0" fontAlgn="base" latinLnBrk="1" hangingPunct="0">
        <a:spcBef>
          <a:spcPct val="0"/>
        </a:spcBef>
        <a:spcAft>
          <a:spcPct val="0"/>
        </a:spcAft>
        <a:defRPr sz="4400">
          <a:solidFill>
            <a:schemeClr val="tx1"/>
          </a:solidFill>
          <a:latin typeface="Arial" pitchFamily="34" charset="0"/>
          <a:ea typeface="Arial Unicode MS" pitchFamily="34" charset="-128"/>
          <a:cs typeface="Arial Unicode MS" pitchFamily="34" charset="-128"/>
        </a:defRPr>
      </a:lvl5pPr>
      <a:lvl6pPr marL="457200" algn="ctr" rtl="0" fontAlgn="base" latinLnBrk="1">
        <a:spcBef>
          <a:spcPct val="0"/>
        </a:spcBef>
        <a:spcAft>
          <a:spcPct val="0"/>
        </a:spcAft>
        <a:defRPr sz="4400">
          <a:solidFill>
            <a:schemeClr val="tx1"/>
          </a:solidFill>
          <a:latin typeface="Arial" pitchFamily="34" charset="0"/>
          <a:ea typeface="Arial Unicode MS" pitchFamily="34" charset="-128"/>
          <a:cs typeface="Arial Unicode MS" pitchFamily="34" charset="-128"/>
        </a:defRPr>
      </a:lvl6pPr>
      <a:lvl7pPr marL="914400" algn="ctr" rtl="0" fontAlgn="base" latinLnBrk="1">
        <a:spcBef>
          <a:spcPct val="0"/>
        </a:spcBef>
        <a:spcAft>
          <a:spcPct val="0"/>
        </a:spcAft>
        <a:defRPr sz="4400">
          <a:solidFill>
            <a:schemeClr val="tx1"/>
          </a:solidFill>
          <a:latin typeface="Arial" pitchFamily="34" charset="0"/>
          <a:ea typeface="Arial Unicode MS" pitchFamily="34" charset="-128"/>
          <a:cs typeface="Arial Unicode MS" pitchFamily="34" charset="-128"/>
        </a:defRPr>
      </a:lvl7pPr>
      <a:lvl8pPr marL="1371600" algn="ctr" rtl="0" fontAlgn="base" latinLnBrk="1">
        <a:spcBef>
          <a:spcPct val="0"/>
        </a:spcBef>
        <a:spcAft>
          <a:spcPct val="0"/>
        </a:spcAft>
        <a:defRPr sz="4400">
          <a:solidFill>
            <a:schemeClr val="tx1"/>
          </a:solidFill>
          <a:latin typeface="Arial" pitchFamily="34" charset="0"/>
          <a:ea typeface="Arial Unicode MS" pitchFamily="34" charset="-128"/>
          <a:cs typeface="Arial Unicode MS" pitchFamily="34" charset="-128"/>
        </a:defRPr>
      </a:lvl8pPr>
      <a:lvl9pPr marL="1828800" algn="ctr" rtl="0" fontAlgn="base" latinLnBrk="1">
        <a:spcBef>
          <a:spcPct val="0"/>
        </a:spcBef>
        <a:spcAft>
          <a:spcPct val="0"/>
        </a:spcAft>
        <a:defRPr sz="4400">
          <a:solidFill>
            <a:schemeClr val="tx1"/>
          </a:solidFill>
          <a:latin typeface="Arial" pitchFamily="34" charset="0"/>
          <a:ea typeface="Arial Unicode MS" pitchFamily="34" charset="-128"/>
          <a:cs typeface="Arial Unicode MS" pitchFamily="34" charset="-128"/>
        </a:defRPr>
      </a:lvl9pPr>
    </p:titleStyle>
    <p:bodyStyle>
      <a:lvl1pPr marL="342900" indent="-342900" algn="l" rtl="0" eaLnBrk="0" fontAlgn="base" latinLnBrk="1" hangingPunct="0">
        <a:spcBef>
          <a:spcPct val="20000"/>
        </a:spcBef>
        <a:spcAft>
          <a:spcPct val="0"/>
        </a:spcAft>
        <a:buFont typeface="Arial" panose="020B0604020202020204" pitchFamily="34" charset="0"/>
        <a:buChar char="•"/>
        <a:defRPr sz="3200" kern="1200">
          <a:solidFill>
            <a:schemeClr val="tx1"/>
          </a:solidFill>
          <a:latin typeface="+mn-lt"/>
          <a:ea typeface="+mn-ea"/>
          <a:cs typeface="Arial Unicode MS" pitchFamily="34" charset="-128"/>
        </a:defRPr>
      </a:lvl1pPr>
      <a:lvl2pPr marL="742950" indent="-285750" algn="l" rtl="0" eaLnBrk="0" fontAlgn="base" latinLnBrk="1" hangingPunct="0">
        <a:spcBef>
          <a:spcPct val="20000"/>
        </a:spcBef>
        <a:spcAft>
          <a:spcPct val="0"/>
        </a:spcAft>
        <a:buFont typeface="Arial" panose="020B0604020202020204" pitchFamily="34" charset="0"/>
        <a:buChar char="–"/>
        <a:defRPr sz="2800" kern="1200">
          <a:solidFill>
            <a:schemeClr val="tx1"/>
          </a:solidFill>
          <a:latin typeface="+mn-lt"/>
          <a:ea typeface="+mn-ea"/>
          <a:cs typeface="Arial Unicode MS" pitchFamily="34" charset="-128"/>
        </a:defRPr>
      </a:lvl2pPr>
      <a:lvl3pPr marL="1143000" indent="-228600" algn="l" rtl="0" eaLnBrk="0" fontAlgn="base" latinLnBrk="1" hangingPunct="0">
        <a:spcBef>
          <a:spcPct val="20000"/>
        </a:spcBef>
        <a:spcAft>
          <a:spcPct val="0"/>
        </a:spcAft>
        <a:buFont typeface="Arial" panose="020B0604020202020204" pitchFamily="34" charset="0"/>
        <a:buChar char="•"/>
        <a:defRPr sz="2400" kern="1200">
          <a:solidFill>
            <a:schemeClr val="tx1"/>
          </a:solidFill>
          <a:latin typeface="+mn-lt"/>
          <a:ea typeface="+mn-ea"/>
          <a:cs typeface="Arial Unicode MS" pitchFamily="34" charset="-128"/>
        </a:defRPr>
      </a:lvl3pPr>
      <a:lvl4pPr marL="16002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Unicode MS" pitchFamily="34" charset="-128"/>
        </a:defRPr>
      </a:lvl4pPr>
      <a:lvl5pPr marL="20574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Unicode MS" pitchFamily="34" charset="-128"/>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antonio.vita@itae.cnr.it" TargetMode="External"/><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2.emf"/></Relationships>
</file>

<file path=ppt/slides/_rels/slide1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58.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60.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hyperlink" Target="https://biblioproxy.cnr.it:2481/10.1002/"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hyperlink" Target="https://biblioproxy.cnr.it:2481/10.1002/" TargetMode="External"/><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hyperlink" Target="https://biblioproxy.cnr.it:2481/10.1021/acs.iecr.8b02126" TargetMode="External"/><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wmf"/><Relationship Id="rId2" Type="http://schemas.openxmlformats.org/officeDocument/2006/relationships/image" Target="../media/image99.png"/><Relationship Id="rId1" Type="http://schemas.openxmlformats.org/officeDocument/2006/relationships/slideLayout" Target="../slideLayouts/slideLayout4.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3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jpeg"/><Relationship Id="rId7" Type="http://schemas.openxmlformats.org/officeDocument/2006/relationships/image" Target="../media/image114.emf"/><Relationship Id="rId2" Type="http://schemas.openxmlformats.org/officeDocument/2006/relationships/image" Target="../media/image109.png"/><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png"/></Relationships>
</file>

<file path=ppt/slides/_rels/slide37.xml.rels><?xml version="1.0" encoding="UTF-8" standalone="yes"?>
<Relationships xmlns="http://schemas.openxmlformats.org/package/2006/relationships"><Relationship Id="rId8" Type="http://schemas.openxmlformats.org/officeDocument/2006/relationships/image" Target="../media/image119.emf"/><Relationship Id="rId3" Type="http://schemas.openxmlformats.org/officeDocument/2006/relationships/image" Target="../media/image98.png"/><Relationship Id="rId7" Type="http://schemas.openxmlformats.org/officeDocument/2006/relationships/oleObject" Target="../embeddings/oleObject1.bin"/><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18.png"/><Relationship Id="rId11" Type="http://schemas.openxmlformats.org/officeDocument/2006/relationships/image" Target="../media/image121.emf"/><Relationship Id="rId5" Type="http://schemas.openxmlformats.org/officeDocument/2006/relationships/image" Target="../media/image117.png"/><Relationship Id="rId10" Type="http://schemas.openxmlformats.org/officeDocument/2006/relationships/oleObject" Target="../embeddings/oleObject2.bin"/><Relationship Id="rId4" Type="http://schemas.openxmlformats.org/officeDocument/2006/relationships/image" Target="../media/image99.png"/><Relationship Id="rId9" Type="http://schemas.openxmlformats.org/officeDocument/2006/relationships/image" Target="../media/image120.pn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22.png"/><Relationship Id="rId4"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2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24.wmf"/><Relationship Id="rId5" Type="http://schemas.openxmlformats.org/officeDocument/2006/relationships/image" Target="../media/image123.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5.jpeg"/></Relationships>
</file>

<file path=ppt/slides/_rels/slide40.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2.png"/><Relationship Id="rId18" Type="http://schemas.openxmlformats.org/officeDocument/2006/relationships/image" Target="../media/image136.png"/><Relationship Id="rId3" Type="http://schemas.openxmlformats.org/officeDocument/2006/relationships/image" Target="../media/image98.png"/><Relationship Id="rId21" Type="http://schemas.openxmlformats.org/officeDocument/2006/relationships/image" Target="../media/image1380.png"/><Relationship Id="rId7" Type="http://schemas.openxmlformats.org/officeDocument/2006/relationships/image" Target="../media/image128.emf"/><Relationship Id="rId12" Type="http://schemas.microsoft.com/office/2007/relationships/hdphoto" Target="../media/hdphoto2.wdp"/><Relationship Id="rId17" Type="http://schemas.openxmlformats.org/officeDocument/2006/relationships/image" Target="../media/image135.emf"/><Relationship Id="rId2" Type="http://schemas.openxmlformats.org/officeDocument/2006/relationships/image" Target="../media/image10.png"/><Relationship Id="rId16" Type="http://schemas.openxmlformats.org/officeDocument/2006/relationships/image" Target="../media/image134.emf"/><Relationship Id="rId20" Type="http://schemas.openxmlformats.org/officeDocument/2006/relationships/image" Target="../media/image1370.png"/><Relationship Id="rId1" Type="http://schemas.openxmlformats.org/officeDocument/2006/relationships/slideLayout" Target="../slideLayouts/slideLayout4.xml"/><Relationship Id="rId6" Type="http://schemas.openxmlformats.org/officeDocument/2006/relationships/image" Target="../media/image127.png"/><Relationship Id="rId11" Type="http://schemas.openxmlformats.org/officeDocument/2006/relationships/image" Target="../media/image131.png"/><Relationship Id="rId5" Type="http://schemas.openxmlformats.org/officeDocument/2006/relationships/image" Target="../media/image126.png"/><Relationship Id="rId15" Type="http://schemas.openxmlformats.org/officeDocument/2006/relationships/image" Target="../media/image133.png"/><Relationship Id="rId10" Type="http://schemas.microsoft.com/office/2007/relationships/hdphoto" Target="../media/hdphoto1.wdp"/><Relationship Id="rId19" Type="http://schemas.openxmlformats.org/officeDocument/2006/relationships/image" Target="../media/image137.emf"/><Relationship Id="rId4" Type="http://schemas.openxmlformats.org/officeDocument/2006/relationships/image" Target="../media/image9.png"/><Relationship Id="rId9" Type="http://schemas.openxmlformats.org/officeDocument/2006/relationships/image" Target="../media/image130.png"/><Relationship Id="rId14" Type="http://schemas.microsoft.com/office/2007/relationships/hdphoto" Target="../media/hdphoto3.wdp"/></Relationships>
</file>

<file path=ppt/slides/_rels/slide41.xml.rels><?xml version="1.0" encoding="UTF-8" standalone="yes"?>
<Relationships xmlns="http://schemas.openxmlformats.org/package/2006/relationships"><Relationship Id="rId8" Type="http://schemas.openxmlformats.org/officeDocument/2006/relationships/image" Target="../media/image141.emf"/><Relationship Id="rId13" Type="http://schemas.openxmlformats.org/officeDocument/2006/relationships/image" Target="../media/image146.jpeg"/><Relationship Id="rId3" Type="http://schemas.openxmlformats.org/officeDocument/2006/relationships/image" Target="../media/image10.png"/><Relationship Id="rId7" Type="http://schemas.openxmlformats.org/officeDocument/2006/relationships/image" Target="../media/image140.emf"/><Relationship Id="rId12" Type="http://schemas.openxmlformats.org/officeDocument/2006/relationships/image" Target="../media/image145.emf"/><Relationship Id="rId2" Type="http://schemas.openxmlformats.org/officeDocument/2006/relationships/image" Target="../media/image138.png"/><Relationship Id="rId1" Type="http://schemas.openxmlformats.org/officeDocument/2006/relationships/slideLayout" Target="../slideLayouts/slideLayout4.xml"/><Relationship Id="rId6" Type="http://schemas.openxmlformats.org/officeDocument/2006/relationships/image" Target="../media/image139.emf"/><Relationship Id="rId11" Type="http://schemas.openxmlformats.org/officeDocument/2006/relationships/image" Target="../media/image144.png"/><Relationship Id="rId5" Type="http://schemas.openxmlformats.org/officeDocument/2006/relationships/image" Target="../media/image9.png"/><Relationship Id="rId10" Type="http://schemas.openxmlformats.org/officeDocument/2006/relationships/image" Target="../media/image143.emf"/><Relationship Id="rId4" Type="http://schemas.openxmlformats.org/officeDocument/2006/relationships/image" Target="../media/image98.png"/><Relationship Id="rId9" Type="http://schemas.openxmlformats.org/officeDocument/2006/relationships/image" Target="../media/image142.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7.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10.png"/><Relationship Id="rId4" Type="http://schemas.openxmlformats.org/officeDocument/2006/relationships/image" Target="../media/image126.png"/></Relationships>
</file>

<file path=ppt/slides/_rels/slide43.xml.rels><?xml version="1.0" encoding="UTF-8" standalone="yes"?>
<Relationships xmlns="http://schemas.openxmlformats.org/package/2006/relationships"><Relationship Id="rId3" Type="http://schemas.openxmlformats.org/officeDocument/2006/relationships/hyperlink" Target="mailto:antonio.vita@itae.cnr.it" TargetMode="External"/><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1.emf"/></Relationships>
</file>

<file path=ppt/slides/_rels/slide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hyperlink" Target="http://www.hyceltec2024.i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F48840A4-17AA-BD6C-620E-594672B7A112}"/>
              </a:ext>
            </a:extLst>
          </p:cNvPr>
          <p:cNvSpPr txBox="1">
            <a:spLocks noChangeArrowheads="1"/>
          </p:cNvSpPr>
          <p:nvPr/>
        </p:nvSpPr>
        <p:spPr bwMode="auto">
          <a:xfrm>
            <a:off x="827584" y="165276"/>
            <a:ext cx="3600400" cy="1054135"/>
          </a:xfrm>
          <a:prstGeom prst="rect">
            <a:avLst/>
          </a:prstGeom>
          <a:noFill/>
          <a:ln w="9525">
            <a:noFill/>
            <a:miter lim="800000"/>
            <a:headEnd/>
            <a:tailEnd/>
          </a:ln>
        </p:spPr>
        <p:txBody>
          <a:bodyPr wrap="square" lIns="68580" tIns="34290" rIns="68580" bIns="34290">
            <a:spAutoFit/>
          </a:bodyPr>
          <a:lstStyle/>
          <a:p>
            <a:pPr algn="ctr" latinLnBrk="1">
              <a:defRPr/>
            </a:pPr>
            <a:r>
              <a:rPr lang="en-US" sz="3200" b="1" cap="small" dirty="0">
                <a:latin typeface="Noto Sans"/>
                <a:ea typeface="Noto Sans"/>
                <a:cs typeface="Noto Sans"/>
              </a:rPr>
              <a:t>Catalysis for </a:t>
            </a:r>
          </a:p>
          <a:p>
            <a:pPr algn="ctr" latinLnBrk="1">
              <a:defRPr/>
            </a:pPr>
            <a:r>
              <a:rPr lang="en-US" sz="3200" b="1" cap="small" dirty="0">
                <a:latin typeface="Noto Sans"/>
                <a:ea typeface="Noto Sans"/>
                <a:cs typeface="Noto Sans"/>
              </a:rPr>
              <a:t>Ammonia Energy </a:t>
            </a:r>
          </a:p>
        </p:txBody>
      </p:sp>
      <p:sp>
        <p:nvSpPr>
          <p:cNvPr id="3" name="CasellaDiTesto 2">
            <a:extLst>
              <a:ext uri="{FF2B5EF4-FFF2-40B4-BE49-F238E27FC236}">
                <a16:creationId xmlns:a16="http://schemas.microsoft.com/office/drawing/2014/main" id="{38112B90-1BB2-3842-16AC-948C6D56E31C}"/>
              </a:ext>
            </a:extLst>
          </p:cNvPr>
          <p:cNvSpPr txBox="1"/>
          <p:nvPr/>
        </p:nvSpPr>
        <p:spPr>
          <a:xfrm>
            <a:off x="1115616" y="1377884"/>
            <a:ext cx="2891606" cy="377026"/>
          </a:xfrm>
          <a:prstGeom prst="rect">
            <a:avLst/>
          </a:prstGeom>
          <a:noFill/>
        </p:spPr>
        <p:txBody>
          <a:bodyPr wrap="square" lIns="68580" tIns="34290" rIns="68580" bIns="34290">
            <a:spAutoFit/>
          </a:bodyPr>
          <a:lstStyle/>
          <a:p>
            <a:pPr algn="ctr" fontAlgn="auto" latinLnBrk="1">
              <a:spcBef>
                <a:spcPts val="0"/>
              </a:spcBef>
              <a:spcAft>
                <a:spcPts val="0"/>
              </a:spcAft>
              <a:defRPr/>
            </a:pPr>
            <a:r>
              <a:rPr lang="it-IT" sz="2000" b="1" i="1" u="sng" dirty="0">
                <a:solidFill>
                  <a:schemeClr val="tx2"/>
                </a:solidFill>
                <a:latin typeface="Noto Sans" panose="020B0502040504020204" pitchFamily="34" charset="0"/>
                <a:ea typeface="Noto Sans" panose="020B0502040504020204" pitchFamily="34" charset="0"/>
                <a:cs typeface="Noto Sans" panose="020B0502040504020204" pitchFamily="34" charset="0"/>
              </a:rPr>
              <a:t>Dr. Antonio Vita</a:t>
            </a:r>
            <a:endParaRPr lang="it-IT" sz="2000" b="1" i="1" baseline="30000" dirty="0">
              <a:solidFill>
                <a:schemeClr val="tx2"/>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 name="Rettangolo 40">
            <a:extLst>
              <a:ext uri="{FF2B5EF4-FFF2-40B4-BE49-F238E27FC236}">
                <a16:creationId xmlns:a16="http://schemas.microsoft.com/office/drawing/2014/main" id="{8AA374BC-D3A4-01E2-6982-DC0FC5F20649}"/>
              </a:ext>
            </a:extLst>
          </p:cNvPr>
          <p:cNvSpPr>
            <a:spLocks noChangeArrowheads="1"/>
          </p:cNvSpPr>
          <p:nvPr/>
        </p:nvSpPr>
        <p:spPr bwMode="auto">
          <a:xfrm>
            <a:off x="179512" y="4691302"/>
            <a:ext cx="54577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14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126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08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9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0">
                <a:solidFill>
                  <a:schemeClr val="tx1"/>
                </a:solidFill>
                <a:latin typeface="Calibri" panose="020F0502020204030204" pitchFamily="34" charset="0"/>
              </a:defRPr>
            </a:lvl5pPr>
            <a:lvl6pPr marL="2514600" indent="-228600" defTabSz="4437063"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6pPr>
            <a:lvl7pPr marL="2971800" indent="-228600" defTabSz="4437063"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7pPr>
            <a:lvl8pPr marL="3429000" indent="-228600" defTabSz="4437063"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8pPr>
            <a:lvl9pPr marL="3886200" indent="-228600" defTabSz="4437063"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9pPr>
          </a:lstStyle>
          <a:p>
            <a:pPr algn="ctr" eaLnBrk="1" hangingPunct="1">
              <a:spcBef>
                <a:spcPct val="0"/>
              </a:spcBef>
              <a:buFontTx/>
              <a:buNone/>
            </a:pPr>
            <a:r>
              <a:rPr lang="en-US" altLang="it-IT" sz="1100" i="1" dirty="0">
                <a:solidFill>
                  <a:srgbClr val="000000"/>
                </a:solidFill>
                <a:latin typeface="+mn-lt"/>
              </a:rPr>
              <a:t>Institute </a:t>
            </a:r>
            <a:r>
              <a:rPr lang="en-US" altLang="it-IT" sz="1100" i="1">
                <a:solidFill>
                  <a:srgbClr val="000000"/>
                </a:solidFill>
                <a:latin typeface="+mn-lt"/>
              </a:rPr>
              <a:t>for Advanced Energy Technologies (ITAE), </a:t>
            </a:r>
            <a:endParaRPr lang="en-US" altLang="it-IT" sz="1100" i="1" dirty="0">
              <a:solidFill>
                <a:srgbClr val="000000"/>
              </a:solidFill>
              <a:latin typeface="+mn-lt"/>
            </a:endParaRPr>
          </a:p>
          <a:p>
            <a:pPr algn="ctr" eaLnBrk="1" hangingPunct="1">
              <a:spcBef>
                <a:spcPct val="0"/>
              </a:spcBef>
              <a:buFontTx/>
              <a:buNone/>
            </a:pPr>
            <a:r>
              <a:rPr lang="en-US" altLang="it-IT" sz="1100" i="1" dirty="0">
                <a:solidFill>
                  <a:srgbClr val="000000"/>
                </a:solidFill>
                <a:latin typeface="+mn-lt"/>
              </a:rPr>
              <a:t>Via </a:t>
            </a:r>
            <a:r>
              <a:rPr lang="en-US" altLang="it-IT" sz="1100" i="1" dirty="0" err="1">
                <a:solidFill>
                  <a:srgbClr val="000000"/>
                </a:solidFill>
                <a:latin typeface="+mn-lt"/>
              </a:rPr>
              <a:t>Salita</a:t>
            </a:r>
            <a:r>
              <a:rPr lang="en-US" altLang="it-IT" sz="1100" i="1" dirty="0">
                <a:solidFill>
                  <a:srgbClr val="000000"/>
                </a:solidFill>
                <a:latin typeface="+mn-lt"/>
              </a:rPr>
              <a:t> S. Lucia sopra </a:t>
            </a:r>
            <a:r>
              <a:rPr lang="en-US" altLang="it-IT" sz="1100" i="1" dirty="0" err="1">
                <a:solidFill>
                  <a:srgbClr val="000000"/>
                </a:solidFill>
                <a:latin typeface="+mn-lt"/>
              </a:rPr>
              <a:t>Contesse</a:t>
            </a:r>
            <a:r>
              <a:rPr lang="en-US" altLang="it-IT" sz="1100" i="1" dirty="0">
                <a:solidFill>
                  <a:srgbClr val="000000"/>
                </a:solidFill>
                <a:latin typeface="+mn-lt"/>
              </a:rPr>
              <a:t> n. 5, 98126 S. Lucia, Messina, Italy</a:t>
            </a:r>
          </a:p>
        </p:txBody>
      </p:sp>
      <p:pic>
        <p:nvPicPr>
          <p:cNvPr id="5" name="Immagine 7" descr="Immagine che contiene Carattere, Elementi grafici, logo, testo&#10;&#10;Descrizione generata automaticamente">
            <a:extLst>
              <a:ext uri="{FF2B5EF4-FFF2-40B4-BE49-F238E27FC236}">
                <a16:creationId xmlns:a16="http://schemas.microsoft.com/office/drawing/2014/main" id="{6C7899AB-F0FA-0E96-2197-F5AA651C9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923678"/>
            <a:ext cx="2304256" cy="138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8">
            <a:extLst>
              <a:ext uri="{FF2B5EF4-FFF2-40B4-BE49-F238E27FC236}">
                <a16:creationId xmlns:a16="http://schemas.microsoft.com/office/drawing/2014/main" id="{AFC67FBA-14AF-139E-AF03-C39FABBDA28F}"/>
              </a:ext>
            </a:extLst>
          </p:cNvPr>
          <p:cNvSpPr txBox="1">
            <a:spLocks noChangeArrowheads="1"/>
          </p:cNvSpPr>
          <p:nvPr/>
        </p:nvSpPr>
        <p:spPr bwMode="auto">
          <a:xfrm>
            <a:off x="6084168" y="3163347"/>
            <a:ext cx="2771144" cy="992579"/>
          </a:xfrm>
          <a:prstGeom prst="rect">
            <a:avLst/>
          </a:prstGeom>
          <a:noFill/>
          <a:ln w="9525">
            <a:noFill/>
            <a:miter lim="800000"/>
            <a:headEnd/>
            <a:tailEnd/>
          </a:ln>
        </p:spPr>
        <p:txBody>
          <a:bodyPr wrap="square" lIns="68580" tIns="34290" rIns="68580" bIns="34290">
            <a:spAutoFit/>
          </a:bodyPr>
          <a:lstStyle/>
          <a:p>
            <a:pPr algn="ctr" latinLnBrk="1">
              <a:defRPr/>
            </a:pPr>
            <a:r>
              <a:rPr lang="en-US" sz="2000" b="1" cap="small" dirty="0">
                <a:latin typeface="Noto Sans"/>
                <a:ea typeface="Noto Sans"/>
                <a:cs typeface="Noto Sans"/>
              </a:rPr>
              <a:t>WINTER SCHOOL</a:t>
            </a:r>
          </a:p>
          <a:p>
            <a:pPr algn="ctr" latinLnBrk="1">
              <a:defRPr/>
            </a:pPr>
            <a:r>
              <a:rPr lang="en-US" sz="2000" cap="small" dirty="0">
                <a:latin typeface="Noto Sans"/>
                <a:ea typeface="Noto Sans"/>
                <a:cs typeface="Noto Sans"/>
              </a:rPr>
              <a:t>Membrane Reactors in Chemical Industry</a:t>
            </a:r>
          </a:p>
        </p:txBody>
      </p:sp>
      <p:sp>
        <p:nvSpPr>
          <p:cNvPr id="13" name="CasellaDiTesto 12">
            <a:extLst>
              <a:ext uri="{FF2B5EF4-FFF2-40B4-BE49-F238E27FC236}">
                <a16:creationId xmlns:a16="http://schemas.microsoft.com/office/drawing/2014/main" id="{C6C156CA-0864-F38B-F367-3C6F60BA9E02}"/>
              </a:ext>
            </a:extLst>
          </p:cNvPr>
          <p:cNvSpPr txBox="1"/>
          <p:nvPr/>
        </p:nvSpPr>
        <p:spPr>
          <a:xfrm>
            <a:off x="6052598" y="4159845"/>
            <a:ext cx="2952626" cy="500137"/>
          </a:xfrm>
          <a:prstGeom prst="rect">
            <a:avLst/>
          </a:prstGeom>
          <a:noFill/>
        </p:spPr>
        <p:txBody>
          <a:bodyPr wrap="square" lIns="68580" tIns="34290" rIns="68580" bIns="34290">
            <a:spAutoFit/>
          </a:bodyPr>
          <a:lstStyle/>
          <a:p>
            <a:pPr algn="ctr" fontAlgn="auto" latinLnBrk="1">
              <a:spcBef>
                <a:spcPts val="0"/>
              </a:spcBef>
              <a:spcAft>
                <a:spcPts val="0"/>
              </a:spcAft>
              <a:defRPr/>
            </a:pPr>
            <a:r>
              <a:rPr lang="en-US" sz="1400" b="1" i="1" u="sng" dirty="0">
                <a:solidFill>
                  <a:schemeClr val="tx2"/>
                </a:solidFill>
                <a:latin typeface="+mn-lt"/>
                <a:ea typeface="+mn-ea"/>
              </a:rPr>
              <a:t>January 29</a:t>
            </a:r>
            <a:r>
              <a:rPr lang="en-US" sz="1400" b="1" i="1" u="sng" baseline="30000" dirty="0">
                <a:solidFill>
                  <a:schemeClr val="tx2"/>
                </a:solidFill>
                <a:latin typeface="+mn-lt"/>
                <a:ea typeface="+mn-ea"/>
              </a:rPr>
              <a:t>th</a:t>
            </a:r>
            <a:r>
              <a:rPr lang="en-US" sz="1400" b="1" i="1" u="sng" dirty="0">
                <a:solidFill>
                  <a:schemeClr val="tx2"/>
                </a:solidFill>
                <a:latin typeface="+mn-lt"/>
                <a:ea typeface="+mn-ea"/>
              </a:rPr>
              <a:t> and 30</a:t>
            </a:r>
            <a:r>
              <a:rPr lang="en-US" sz="1400" b="1" i="1" u="sng" baseline="30000" dirty="0">
                <a:solidFill>
                  <a:schemeClr val="tx2"/>
                </a:solidFill>
                <a:latin typeface="+mn-lt"/>
                <a:ea typeface="+mn-ea"/>
              </a:rPr>
              <a:t>th</a:t>
            </a:r>
            <a:r>
              <a:rPr lang="en-US" sz="1400" b="1" i="1" u="sng" dirty="0">
                <a:solidFill>
                  <a:schemeClr val="tx2"/>
                </a:solidFill>
                <a:latin typeface="+mn-lt"/>
                <a:ea typeface="+mn-ea"/>
              </a:rPr>
              <a:t>, 2024</a:t>
            </a:r>
          </a:p>
          <a:p>
            <a:pPr algn="ctr" fontAlgn="auto" latinLnBrk="1">
              <a:spcBef>
                <a:spcPts val="0"/>
              </a:spcBef>
              <a:spcAft>
                <a:spcPts val="0"/>
              </a:spcAft>
              <a:defRPr/>
            </a:pPr>
            <a:r>
              <a:rPr lang="en-US" sz="1400" b="1" i="1" u="sng" dirty="0">
                <a:solidFill>
                  <a:schemeClr val="tx2"/>
                </a:solidFill>
                <a:latin typeface="+mn-lt"/>
                <a:ea typeface="+mn-ea"/>
              </a:rPr>
              <a:t>TU/e Eindhoven </a:t>
            </a:r>
            <a:endParaRPr lang="it-IT" sz="1400" b="1" i="1" dirty="0">
              <a:solidFill>
                <a:schemeClr val="tx2"/>
              </a:solidFill>
              <a:latin typeface="+mn-lt"/>
              <a:ea typeface="+mn-ea"/>
            </a:endParaRPr>
          </a:p>
        </p:txBody>
      </p:sp>
      <p:pic>
        <p:nvPicPr>
          <p:cNvPr id="9" name="Immagine 8" descr="Immagine che contiene Elementi grafici, Carattere, grafica, schermata&#10;&#10;Descrizione generata automaticamente">
            <a:extLst>
              <a:ext uri="{FF2B5EF4-FFF2-40B4-BE49-F238E27FC236}">
                <a16:creationId xmlns:a16="http://schemas.microsoft.com/office/drawing/2014/main" id="{A635FD6C-A713-FE3B-99D2-E01B1CC97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4811450"/>
            <a:ext cx="1008112" cy="332050"/>
          </a:xfrm>
          <a:prstGeom prst="rect">
            <a:avLst/>
          </a:prstGeom>
        </p:spPr>
      </p:pic>
      <p:pic>
        <p:nvPicPr>
          <p:cNvPr id="15" name="Picture 16">
            <a:extLst>
              <a:ext uri="{FF2B5EF4-FFF2-40B4-BE49-F238E27FC236}">
                <a16:creationId xmlns:a16="http://schemas.microsoft.com/office/drawing/2014/main" id="{3A4A32B9-C739-5D3E-5E20-E9BED7559E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678" y="3507208"/>
            <a:ext cx="778567" cy="65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ttangolo 15">
            <a:extLst>
              <a:ext uri="{FF2B5EF4-FFF2-40B4-BE49-F238E27FC236}">
                <a16:creationId xmlns:a16="http://schemas.microsoft.com/office/drawing/2014/main" id="{22A98999-E1C8-C3D8-CFD8-33C0936D397A}"/>
              </a:ext>
            </a:extLst>
          </p:cNvPr>
          <p:cNvSpPr/>
          <p:nvPr/>
        </p:nvSpPr>
        <p:spPr bwMode="auto">
          <a:xfrm>
            <a:off x="1500409" y="3696622"/>
            <a:ext cx="3250282" cy="276999"/>
          </a:xfrm>
          <a:prstGeom prst="rect">
            <a:avLst/>
          </a:prstGeom>
        </p:spPr>
        <p:txBody>
          <a:bodyPr wrap="square">
            <a:spAutoFit/>
          </a:bodyPr>
          <a:lstStyle/>
          <a:p>
            <a:pPr eaLnBrk="1" hangingPunct="1">
              <a:buClr>
                <a:srgbClr val="C7F464"/>
              </a:buClr>
              <a:buSzPts val="2400"/>
              <a:defRPr/>
            </a:pPr>
            <a:r>
              <a:rPr lang="it-IT" sz="1200" i="1" kern="0" dirty="0" err="1">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a:rPr>
              <a:t>Fuel</a:t>
            </a:r>
            <a:r>
              <a:rPr lang="it-IT" sz="1200" i="1" kern="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a:rPr>
              <a:t> Processing </a:t>
            </a:r>
            <a:r>
              <a:rPr lang="it-IT" sz="1200" i="1" kern="0" dirty="0" err="1">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a:rPr>
              <a:t>Materials</a:t>
            </a:r>
            <a:r>
              <a:rPr lang="it-IT" sz="1200" i="1" kern="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a:rPr>
              <a:t> and Technologies</a:t>
            </a:r>
          </a:p>
        </p:txBody>
      </p:sp>
      <p:pic>
        <p:nvPicPr>
          <p:cNvPr id="17" name="Immagine 16">
            <a:extLst>
              <a:ext uri="{FF2B5EF4-FFF2-40B4-BE49-F238E27FC236}">
                <a16:creationId xmlns:a16="http://schemas.microsoft.com/office/drawing/2014/main" id="{93ADDF1B-960A-0FCC-DEA0-2F5147BA3D4A}"/>
              </a:ext>
            </a:extLst>
          </p:cNvPr>
          <p:cNvPicPr>
            <a:picLocks noChangeAspect="1"/>
          </p:cNvPicPr>
          <p:nvPr/>
        </p:nvPicPr>
        <p:blipFill>
          <a:blip r:embed="rId6"/>
          <a:stretch>
            <a:fillRect/>
          </a:stretch>
        </p:blipFill>
        <p:spPr>
          <a:xfrm>
            <a:off x="7147521" y="4811450"/>
            <a:ext cx="504056" cy="201622"/>
          </a:xfrm>
          <a:prstGeom prst="rect">
            <a:avLst/>
          </a:prstGeom>
        </p:spPr>
      </p:pic>
      <p:pic>
        <p:nvPicPr>
          <p:cNvPr id="18" name="Immagine 17">
            <a:extLst>
              <a:ext uri="{FF2B5EF4-FFF2-40B4-BE49-F238E27FC236}">
                <a16:creationId xmlns:a16="http://schemas.microsoft.com/office/drawing/2014/main" id="{CBB3FD2C-B82F-6CD0-E2B6-25790BB4F896}"/>
              </a:ext>
            </a:extLst>
          </p:cNvPr>
          <p:cNvPicPr>
            <a:picLocks noChangeAspect="1"/>
          </p:cNvPicPr>
          <p:nvPr/>
        </p:nvPicPr>
        <p:blipFill>
          <a:blip r:embed="rId7"/>
          <a:stretch>
            <a:fillRect/>
          </a:stretch>
        </p:blipFill>
        <p:spPr>
          <a:xfrm>
            <a:off x="7994850" y="4678164"/>
            <a:ext cx="1010374" cy="437829"/>
          </a:xfrm>
          <a:prstGeom prst="rect">
            <a:avLst/>
          </a:prstGeom>
        </p:spPr>
      </p:pic>
      <p:sp>
        <p:nvSpPr>
          <p:cNvPr id="19" name="Rettangolo 18">
            <a:extLst>
              <a:ext uri="{FF2B5EF4-FFF2-40B4-BE49-F238E27FC236}">
                <a16:creationId xmlns:a16="http://schemas.microsoft.com/office/drawing/2014/main" id="{1B4CE9D5-016C-F796-6E50-BDD9C7A4D18F}"/>
              </a:ext>
            </a:extLst>
          </p:cNvPr>
          <p:cNvSpPr/>
          <p:nvPr/>
        </p:nvSpPr>
        <p:spPr>
          <a:xfrm>
            <a:off x="899592" y="4285678"/>
            <a:ext cx="4608512" cy="276999"/>
          </a:xfrm>
          <a:prstGeom prst="rect">
            <a:avLst/>
          </a:prstGeom>
        </p:spPr>
        <p:txBody>
          <a:bodyPr wrap="square">
            <a:spAutoFit/>
          </a:bodyPr>
          <a:lstStyle/>
          <a:p>
            <a:pPr eaLnBrk="1" hangingPunct="1">
              <a:buClr>
                <a:srgbClr val="C7F464"/>
              </a:buClr>
              <a:buSzPts val="2400"/>
              <a:defRPr/>
            </a:pPr>
            <a:r>
              <a:rPr lang="it-IT" sz="1200" i="1" kern="0" dirty="0">
                <a:solidFill>
                  <a:schemeClr val="accent6">
                    <a:lumMod val="10000"/>
                  </a:schemeClr>
                </a:solidFill>
                <a:latin typeface="Gill Sans MT" panose="020B0502020104020203" pitchFamily="34" charset="0"/>
                <a:ea typeface="Montserrat"/>
                <a:cs typeface="Montserrat"/>
                <a:sym typeface="Montserrat"/>
                <a:hlinkClick r:id="rId8"/>
              </a:rPr>
              <a:t>antoniosalvatore.vita@cnr.it , antonio.vita@itae.cnr.it</a:t>
            </a:r>
            <a:r>
              <a:rPr lang="it-IT" sz="1200" i="1" kern="0" dirty="0">
                <a:solidFill>
                  <a:schemeClr val="accent6">
                    <a:lumMod val="10000"/>
                  </a:schemeClr>
                </a:solidFill>
                <a:latin typeface="Gill Sans MT" panose="020B0502020104020203" pitchFamily="34" charset="0"/>
                <a:ea typeface="Montserrat"/>
                <a:cs typeface="Montserrat"/>
                <a:sym typeface="Montserrat"/>
              </a:rPr>
              <a:t> (Head of </a:t>
            </a:r>
            <a:r>
              <a:rPr lang="it-IT" sz="1200" i="1" kern="0" dirty="0" err="1">
                <a:solidFill>
                  <a:schemeClr val="accent6">
                    <a:lumMod val="10000"/>
                  </a:schemeClr>
                </a:solidFill>
                <a:latin typeface="Gill Sans MT" panose="020B0502020104020203" pitchFamily="34" charset="0"/>
                <a:ea typeface="Montserrat"/>
                <a:cs typeface="Montserrat"/>
                <a:sym typeface="Montserrat"/>
              </a:rPr>
              <a:t>FPMaT</a:t>
            </a:r>
            <a:r>
              <a:rPr lang="it-IT" sz="1200" i="1" kern="0" dirty="0">
                <a:solidFill>
                  <a:schemeClr val="accent6">
                    <a:lumMod val="10000"/>
                  </a:schemeClr>
                </a:solidFill>
                <a:latin typeface="Gill Sans MT" panose="020B0502020104020203" pitchFamily="34" charset="0"/>
                <a:ea typeface="Montserrat"/>
                <a:cs typeface="Montserrat"/>
                <a:sym typeface="Montserrat"/>
              </a:rPr>
              <a:t>)</a:t>
            </a:r>
          </a:p>
        </p:txBody>
      </p:sp>
      <p:grpSp>
        <p:nvGrpSpPr>
          <p:cNvPr id="20" name="Google Shape;756;p46">
            <a:extLst>
              <a:ext uri="{FF2B5EF4-FFF2-40B4-BE49-F238E27FC236}">
                <a16:creationId xmlns:a16="http://schemas.microsoft.com/office/drawing/2014/main" id="{D197AFA4-C597-9326-4819-4BE99761FF6C}"/>
              </a:ext>
            </a:extLst>
          </p:cNvPr>
          <p:cNvGrpSpPr>
            <a:grpSpLocks/>
          </p:cNvGrpSpPr>
          <p:nvPr/>
        </p:nvGrpSpPr>
        <p:grpSpPr bwMode="auto">
          <a:xfrm>
            <a:off x="541190" y="4317996"/>
            <a:ext cx="360362" cy="201068"/>
            <a:chOff x="559275" y="1683950"/>
            <a:chExt cx="466500" cy="327300"/>
          </a:xfrm>
        </p:grpSpPr>
        <p:sp>
          <p:nvSpPr>
            <p:cNvPr id="22" name="Google Shape;757;p46">
              <a:extLst>
                <a:ext uri="{FF2B5EF4-FFF2-40B4-BE49-F238E27FC236}">
                  <a16:creationId xmlns:a16="http://schemas.microsoft.com/office/drawing/2014/main" id="{0F4D4093-3055-ECA5-AD71-7E914B1F1000}"/>
                </a:ext>
              </a:extLst>
            </p:cNvPr>
            <p:cNvSpPr>
              <a:spLocks/>
            </p:cNvSpPr>
            <p:nvPr/>
          </p:nvSpPr>
          <p:spPr bwMode="auto">
            <a:xfrm>
              <a:off x="559275" y="1683950"/>
              <a:ext cx="466500" cy="198441"/>
            </a:xfrm>
            <a:custGeom>
              <a:avLst/>
              <a:gdLst>
                <a:gd name="T0" fmla="*/ 2147483646 w 18660"/>
                <a:gd name="T1" fmla="*/ 2147483646 h 7914"/>
                <a:gd name="T2" fmla="*/ 2147483646 w 18660"/>
                <a:gd name="T3" fmla="*/ 2147483646 h 7914"/>
                <a:gd name="T4" fmla="*/ 2147483646 w 18660"/>
                <a:gd name="T5" fmla="*/ 2147483646 h 7914"/>
                <a:gd name="T6" fmla="*/ 2147483646 w 18660"/>
                <a:gd name="T7" fmla="*/ 2147483646 h 7914"/>
                <a:gd name="T8" fmla="*/ 2147483646 w 18660"/>
                <a:gd name="T9" fmla="*/ 2147483646 h 7914"/>
                <a:gd name="T10" fmla="*/ 2147483646 w 18660"/>
                <a:gd name="T11" fmla="*/ 2147483646 h 7914"/>
                <a:gd name="T12" fmla="*/ 0 w 18660"/>
                <a:gd name="T13" fmla="*/ 2147483646 h 7914"/>
                <a:gd name="T14" fmla="*/ 0 w 18660"/>
                <a:gd name="T15" fmla="*/ 2147483646 h 7914"/>
                <a:gd name="T16" fmla="*/ 0 w 18660"/>
                <a:gd name="T17" fmla="*/ 2147483646 h 7914"/>
                <a:gd name="T18" fmla="*/ 2147483646 w 18660"/>
                <a:gd name="T19" fmla="*/ 2147483646 h 7914"/>
                <a:gd name="T20" fmla="*/ 2147483646 w 18660"/>
                <a:gd name="T21" fmla="*/ 2147483646 h 7914"/>
                <a:gd name="T22" fmla="*/ 2147483646 w 18660"/>
                <a:gd name="T23" fmla="*/ 2147483646 h 7914"/>
                <a:gd name="T24" fmla="*/ 2147483646 w 18660"/>
                <a:gd name="T25" fmla="*/ 2147483646 h 7914"/>
                <a:gd name="T26" fmla="*/ 2147483646 w 18660"/>
                <a:gd name="T27" fmla="*/ 2147483646 h 7914"/>
                <a:gd name="T28" fmla="*/ 2147483646 w 18660"/>
                <a:gd name="T29" fmla="*/ 2147483646 h 7914"/>
                <a:gd name="T30" fmla="*/ 2147483646 w 18660"/>
                <a:gd name="T31" fmla="*/ 2147483646 h 7914"/>
                <a:gd name="T32" fmla="*/ 2147483646 w 18660"/>
                <a:gd name="T33" fmla="*/ 2147483646 h 7914"/>
                <a:gd name="T34" fmla="*/ 2147483646 w 18660"/>
                <a:gd name="T35" fmla="*/ 2147483646 h 7914"/>
                <a:gd name="T36" fmla="*/ 2147483646 w 18660"/>
                <a:gd name="T37" fmla="*/ 2147483646 h 79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660"/>
                <a:gd name="T58" fmla="*/ 0 h 7914"/>
                <a:gd name="T59" fmla="*/ 18660 w 18660"/>
                <a:gd name="T60" fmla="*/ 7914 h 79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660" h="7914" extrusionOk="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lnTo>
                    <a:pt x="391" y="1"/>
                  </a:lnTo>
                  <a:close/>
                </a:path>
              </a:pathLst>
            </a:custGeom>
            <a:solidFill>
              <a:schemeClr val="tx1"/>
            </a:solidFill>
            <a:ln>
              <a:noFill/>
            </a:ln>
          </p:spPr>
          <p:txBody>
            <a:bodyPr lIns="91425" tIns="91425" rIns="91425" bIns="91425" anchor="ctr"/>
            <a:lstStyle/>
            <a:p>
              <a:pPr>
                <a:defRPr/>
              </a:pPr>
              <a:endParaRPr lang="it-IT">
                <a:solidFill>
                  <a:schemeClr val="accent6">
                    <a:lumMod val="10000"/>
                  </a:schemeClr>
                </a:solidFill>
                <a:latin typeface="Gill Sans MT" panose="020B0502020104020203" pitchFamily="34" charset="0"/>
              </a:endParaRPr>
            </a:p>
          </p:txBody>
        </p:sp>
        <p:sp>
          <p:nvSpPr>
            <p:cNvPr id="23" name="Google Shape;758;p46">
              <a:extLst>
                <a:ext uri="{FF2B5EF4-FFF2-40B4-BE49-F238E27FC236}">
                  <a16:creationId xmlns:a16="http://schemas.microsoft.com/office/drawing/2014/main" id="{6272EEC1-22F3-5611-8D98-CF89407C3879}"/>
                </a:ext>
              </a:extLst>
            </p:cNvPr>
            <p:cNvSpPr>
              <a:spLocks/>
            </p:cNvSpPr>
            <p:nvPr/>
          </p:nvSpPr>
          <p:spPr bwMode="auto">
            <a:xfrm>
              <a:off x="559275" y="1727761"/>
              <a:ext cx="466500" cy="283489"/>
            </a:xfrm>
            <a:custGeom>
              <a:avLst/>
              <a:gdLst>
                <a:gd name="T0" fmla="*/ 0 w 18660"/>
                <a:gd name="T1" fmla="*/ 0 h 11333"/>
                <a:gd name="T2" fmla="*/ 0 w 18660"/>
                <a:gd name="T3" fmla="*/ 2147483646 h 11333"/>
                <a:gd name="T4" fmla="*/ 0 w 18660"/>
                <a:gd name="T5" fmla="*/ 2147483646 h 11333"/>
                <a:gd name="T6" fmla="*/ 2147483646 w 18660"/>
                <a:gd name="T7" fmla="*/ 2147483646 h 11333"/>
                <a:gd name="T8" fmla="*/ 2147483646 w 18660"/>
                <a:gd name="T9" fmla="*/ 2147483646 h 11333"/>
                <a:gd name="T10" fmla="*/ 2147483646 w 18660"/>
                <a:gd name="T11" fmla="*/ 2147483646 h 11333"/>
                <a:gd name="T12" fmla="*/ 2147483646 w 18660"/>
                <a:gd name="T13" fmla="*/ 2147483646 h 11333"/>
                <a:gd name="T14" fmla="*/ 2147483646 w 18660"/>
                <a:gd name="T15" fmla="*/ 2147483646 h 11333"/>
                <a:gd name="T16" fmla="*/ 2147483646 w 18660"/>
                <a:gd name="T17" fmla="*/ 2147483646 h 11333"/>
                <a:gd name="T18" fmla="*/ 2147483646 w 18660"/>
                <a:gd name="T19" fmla="*/ 2147483646 h 11333"/>
                <a:gd name="T20" fmla="*/ 2147483646 w 18660"/>
                <a:gd name="T21" fmla="*/ 2147483646 h 11333"/>
                <a:gd name="T22" fmla="*/ 2147483646 w 18660"/>
                <a:gd name="T23" fmla="*/ 2147483646 h 11333"/>
                <a:gd name="T24" fmla="*/ 2147483646 w 18660"/>
                <a:gd name="T25" fmla="*/ 2147483646 h 11333"/>
                <a:gd name="T26" fmla="*/ 2147483646 w 18660"/>
                <a:gd name="T27" fmla="*/ 2147483646 h 11333"/>
                <a:gd name="T28" fmla="*/ 2147483646 w 18660"/>
                <a:gd name="T29" fmla="*/ 2147483646 h 11333"/>
                <a:gd name="T30" fmla="*/ 2147483646 w 18660"/>
                <a:gd name="T31" fmla="*/ 2147483646 h 11333"/>
                <a:gd name="T32" fmla="*/ 2147483646 w 18660"/>
                <a:gd name="T33" fmla="*/ 2147483646 h 11333"/>
                <a:gd name="T34" fmla="*/ 2147483646 w 18660"/>
                <a:gd name="T35" fmla="*/ 2147483646 h 11333"/>
                <a:gd name="T36" fmla="*/ 2147483646 w 18660"/>
                <a:gd name="T37" fmla="*/ 2147483646 h 11333"/>
                <a:gd name="T38" fmla="*/ 2147483646 w 18660"/>
                <a:gd name="T39" fmla="*/ 2147483646 h 11333"/>
                <a:gd name="T40" fmla="*/ 2147483646 w 18660"/>
                <a:gd name="T41" fmla="*/ 2147483646 h 11333"/>
                <a:gd name="T42" fmla="*/ 2147483646 w 18660"/>
                <a:gd name="T43" fmla="*/ 2147483646 h 11333"/>
                <a:gd name="T44" fmla="*/ 2147483646 w 18660"/>
                <a:gd name="T45" fmla="*/ 2147483646 h 11333"/>
                <a:gd name="T46" fmla="*/ 2147483646 w 18660"/>
                <a:gd name="T47" fmla="*/ 2147483646 h 11333"/>
                <a:gd name="T48" fmla="*/ 2147483646 w 18660"/>
                <a:gd name="T49" fmla="*/ 2147483646 h 11333"/>
                <a:gd name="T50" fmla="*/ 2147483646 w 18660"/>
                <a:gd name="T51" fmla="*/ 2147483646 h 11333"/>
                <a:gd name="T52" fmla="*/ 2147483646 w 18660"/>
                <a:gd name="T53" fmla="*/ 2147483646 h 11333"/>
                <a:gd name="T54" fmla="*/ 2147483646 w 18660"/>
                <a:gd name="T55" fmla="*/ 0 h 11333"/>
                <a:gd name="T56" fmla="*/ 2147483646 w 18660"/>
                <a:gd name="T57" fmla="*/ 2147483646 h 11333"/>
                <a:gd name="T58" fmla="*/ 2147483646 w 18660"/>
                <a:gd name="T59" fmla="*/ 2147483646 h 11333"/>
                <a:gd name="T60" fmla="*/ 2147483646 w 18660"/>
                <a:gd name="T61" fmla="*/ 2147483646 h 11333"/>
                <a:gd name="T62" fmla="*/ 2147483646 w 18660"/>
                <a:gd name="T63" fmla="*/ 2147483646 h 11333"/>
                <a:gd name="T64" fmla="*/ 0 w 18660"/>
                <a:gd name="T65" fmla="*/ 0 h 113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60"/>
                <a:gd name="T100" fmla="*/ 0 h 11333"/>
                <a:gd name="T101" fmla="*/ 18660 w 18660"/>
                <a:gd name="T102" fmla="*/ 11333 h 113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60" h="11333" extrusionOk="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solidFill>
              <a:schemeClr val="tx1"/>
            </a:solidFill>
            <a:ln>
              <a:noFill/>
            </a:ln>
          </p:spPr>
          <p:txBody>
            <a:bodyPr lIns="91425" tIns="91425" rIns="91425" bIns="91425" anchor="ctr"/>
            <a:lstStyle/>
            <a:p>
              <a:pPr>
                <a:defRPr/>
              </a:pPr>
              <a:endParaRPr lang="it-IT">
                <a:solidFill>
                  <a:schemeClr val="accent6">
                    <a:lumMod val="10000"/>
                  </a:schemeClr>
                </a:solidFill>
                <a:latin typeface="Gill Sans MT" panose="020B0502020104020203" pitchFamily="34" charset="0"/>
              </a:endParaRPr>
            </a:p>
          </p:txBody>
        </p:sp>
      </p:grpSp>
      <p:pic>
        <p:nvPicPr>
          <p:cNvPr id="24" name="Immagine 23">
            <a:extLst>
              <a:ext uri="{FF2B5EF4-FFF2-40B4-BE49-F238E27FC236}">
                <a16:creationId xmlns:a16="http://schemas.microsoft.com/office/drawing/2014/main" id="{05196141-D286-8965-E146-518C5151459D}"/>
              </a:ext>
            </a:extLst>
          </p:cNvPr>
          <p:cNvPicPr>
            <a:picLocks noChangeAspect="1"/>
          </p:cNvPicPr>
          <p:nvPr/>
        </p:nvPicPr>
        <p:blipFill>
          <a:blip r:embed="rId9"/>
          <a:stretch>
            <a:fillRect/>
          </a:stretch>
        </p:blipFill>
        <p:spPr>
          <a:xfrm>
            <a:off x="5952610" y="34320"/>
            <a:ext cx="3052614" cy="3127068"/>
          </a:xfrm>
          <a:prstGeom prst="rect">
            <a:avLst/>
          </a:prstGeom>
        </p:spPr>
      </p:pic>
    </p:spTree>
    <p:extLst>
      <p:ext uri="{BB962C8B-B14F-4D97-AF65-F5344CB8AC3E}">
        <p14:creationId xmlns:p14="http://schemas.microsoft.com/office/powerpoint/2010/main" val="2028683387"/>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72860A76-A12F-D8D1-9709-AB7650B9F0BC}"/>
              </a:ext>
            </a:extLst>
          </p:cNvPr>
          <p:cNvSpPr txBox="1">
            <a:spLocks/>
          </p:cNvSpPr>
          <p:nvPr/>
        </p:nvSpPr>
        <p:spPr bwMode="auto">
          <a:xfrm>
            <a:off x="406970" y="127595"/>
            <a:ext cx="466908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AMMONIA PRODUCTION ON A LARGE SCALE</a:t>
            </a:r>
          </a:p>
        </p:txBody>
      </p:sp>
      <p:sp>
        <p:nvSpPr>
          <p:cNvPr id="12" name="Google Shape;972;p31">
            <a:extLst>
              <a:ext uri="{FF2B5EF4-FFF2-40B4-BE49-F238E27FC236}">
                <a16:creationId xmlns:a16="http://schemas.microsoft.com/office/drawing/2014/main" id="{A454DE42-5CA9-100A-EF3D-83C0C6B9BF03}"/>
              </a:ext>
            </a:extLst>
          </p:cNvPr>
          <p:cNvSpPr>
            <a:spLocks noChangeArrowheads="1"/>
          </p:cNvSpPr>
          <p:nvPr/>
        </p:nvSpPr>
        <p:spPr bwMode="auto">
          <a:xfrm>
            <a:off x="48196" y="95845"/>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4</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cxnSp>
        <p:nvCxnSpPr>
          <p:cNvPr id="14" name="Connettore a gomito 13">
            <a:extLst>
              <a:ext uri="{FF2B5EF4-FFF2-40B4-BE49-F238E27FC236}">
                <a16:creationId xmlns:a16="http://schemas.microsoft.com/office/drawing/2014/main" id="{F24A1D7F-AD05-439A-2B47-2A6067D0FE45}"/>
              </a:ext>
            </a:extLst>
          </p:cNvPr>
          <p:cNvCxnSpPr/>
          <p:nvPr/>
        </p:nvCxnSpPr>
        <p:spPr>
          <a:xfrm flipV="1">
            <a:off x="2062733" y="283170"/>
            <a:ext cx="7938" cy="158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2" name="Google Shape;972;p31">
            <a:extLst>
              <a:ext uri="{FF2B5EF4-FFF2-40B4-BE49-F238E27FC236}">
                <a16:creationId xmlns:a16="http://schemas.microsoft.com/office/drawing/2014/main" id="{39B39B08-7600-E005-8274-035A85B06171}"/>
              </a:ext>
            </a:extLst>
          </p:cNvPr>
          <p:cNvSpPr>
            <a:spLocks noChangeAspect="1" noChangeArrowheads="1"/>
          </p:cNvSpPr>
          <p:nvPr/>
        </p:nvSpPr>
        <p:spPr bwMode="auto">
          <a:xfrm>
            <a:off x="163122" y="582910"/>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6" name="Text Placeholder 1">
            <a:extLst>
              <a:ext uri="{FF2B5EF4-FFF2-40B4-BE49-F238E27FC236}">
                <a16:creationId xmlns:a16="http://schemas.microsoft.com/office/drawing/2014/main" id="{4779F2CE-8CEC-84E3-69BE-3EB686D0FACC}"/>
              </a:ext>
            </a:extLst>
          </p:cNvPr>
          <p:cNvSpPr txBox="1">
            <a:spLocks/>
          </p:cNvSpPr>
          <p:nvPr/>
        </p:nvSpPr>
        <p:spPr bwMode="auto">
          <a:xfrm>
            <a:off x="307585" y="516111"/>
            <a:ext cx="311576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The Haber-Bosch process and its role</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8" name="CasellaDiTesto 27">
            <a:extLst>
              <a:ext uri="{FF2B5EF4-FFF2-40B4-BE49-F238E27FC236}">
                <a16:creationId xmlns:a16="http://schemas.microsoft.com/office/drawing/2014/main" id="{6D331B8C-FC4B-DD4B-847F-1549960993F3}"/>
              </a:ext>
            </a:extLst>
          </p:cNvPr>
          <p:cNvSpPr txBox="1"/>
          <p:nvPr/>
        </p:nvSpPr>
        <p:spPr>
          <a:xfrm>
            <a:off x="48196" y="740776"/>
            <a:ext cx="5612035" cy="3277820"/>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“The Haber-Bosch process is the primary method in producing ammonia from nitrogen and hydrogen</a:t>
            </a:r>
            <a:r>
              <a:rPr lang="en-US" sz="1400" dirty="0">
                <a:latin typeface="Noto Sans" panose="020B0502040504020204" pitchFamily="34" charset="0"/>
                <a:ea typeface="Noto Sans" panose="020B0502040504020204" pitchFamily="34" charset="0"/>
                <a:cs typeface="Noto Sans" panose="020B0502040504020204" pitchFamily="34" charset="0"/>
              </a:rPr>
              <a:t>”</a:t>
            </a:r>
          </a:p>
          <a:p>
            <a:pPr algn="just"/>
            <a:endParaRPr lang="en-US" sz="1400" b="0" i="0" dirty="0">
              <a:effectLst/>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 </a:t>
            </a:r>
            <a:r>
              <a:rPr lang="en-US" sz="1100" b="1" i="1" dirty="0">
                <a:latin typeface="Noto Sans" panose="020B0502040504020204" pitchFamily="34" charset="0"/>
                <a:ea typeface="Noto Sans" panose="020B0502040504020204" pitchFamily="34" charset="0"/>
                <a:cs typeface="Noto Sans" panose="020B0502040504020204" pitchFamily="34" charset="0"/>
              </a:rPr>
              <a:t>detailed molecular mechanisms</a:t>
            </a:r>
            <a:r>
              <a:rPr lang="en-US" sz="1100" i="1" dirty="0">
                <a:latin typeface="Noto Sans" panose="020B0502040504020204" pitchFamily="34" charset="0"/>
                <a:ea typeface="Noto Sans" panose="020B0502040504020204" pitchFamily="34" charset="0"/>
                <a:cs typeface="Noto Sans" panose="020B0502040504020204" pitchFamily="34" charset="0"/>
              </a:rPr>
              <a:t> of the catalytic synthesis of ammonia over iron  was studied and developed by Gerhard </a:t>
            </a:r>
            <a:r>
              <a:rPr lang="en-US" sz="1100" i="1" dirty="0" err="1">
                <a:latin typeface="Noto Sans" panose="020B0502040504020204" pitchFamily="34" charset="0"/>
                <a:ea typeface="Noto Sans" panose="020B0502040504020204" pitchFamily="34" charset="0"/>
                <a:cs typeface="Noto Sans" panose="020B0502040504020204" pitchFamily="34" charset="0"/>
              </a:rPr>
              <a:t>Ertl</a:t>
            </a:r>
            <a:r>
              <a:rPr lang="en-US" sz="1100" i="1" dirty="0">
                <a:latin typeface="Noto Sans" panose="020B0502040504020204" pitchFamily="34" charset="0"/>
                <a:ea typeface="Noto Sans" panose="020B0502040504020204" pitchFamily="34" charset="0"/>
                <a:cs typeface="Noto Sans" panose="020B0502040504020204" pitchFamily="34" charset="0"/>
              </a:rPr>
              <a:t>;</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err="1">
                <a:latin typeface="Noto Sans" panose="020B0502040504020204" pitchFamily="34" charset="0"/>
                <a:ea typeface="Noto Sans" panose="020B0502040504020204" pitchFamily="34" charset="0"/>
                <a:cs typeface="Noto Sans" panose="020B0502040504020204" pitchFamily="34" charset="0"/>
              </a:rPr>
              <a:t>Ertl's</a:t>
            </a:r>
            <a:r>
              <a:rPr lang="en-US" sz="1100" i="1" dirty="0">
                <a:latin typeface="Noto Sans" panose="020B0502040504020204" pitchFamily="34" charset="0"/>
                <a:ea typeface="Noto Sans" panose="020B0502040504020204" pitchFamily="34" charset="0"/>
                <a:cs typeface="Noto Sans" panose="020B0502040504020204" pitchFamily="34" charset="0"/>
              </a:rPr>
              <a:t> contributions likely involved detailed </a:t>
            </a:r>
            <a:r>
              <a:rPr lang="en-US" sz="1100" b="1" i="1" dirty="0">
                <a:latin typeface="Noto Sans" panose="020B0502040504020204" pitchFamily="34" charset="0"/>
                <a:ea typeface="Noto Sans" panose="020B0502040504020204" pitchFamily="34" charset="0"/>
                <a:cs typeface="Noto Sans" panose="020B0502040504020204" pitchFamily="34" charset="0"/>
              </a:rPr>
              <a:t>studies of the surface chemistry of iron </a:t>
            </a:r>
            <a:r>
              <a:rPr lang="en-US" sz="1100" i="1" dirty="0">
                <a:latin typeface="Noto Sans" panose="020B0502040504020204" pitchFamily="34" charset="0"/>
                <a:ea typeface="Noto Sans" panose="020B0502040504020204" pitchFamily="34" charset="0"/>
                <a:cs typeface="Noto Sans" panose="020B0502040504020204" pitchFamily="34" charset="0"/>
              </a:rPr>
              <a:t>during the ammonia synthesis reaction, exploring how the catalyst interacts with the reactants and influences the reaction kinetics;</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b="1" i="1" dirty="0">
                <a:latin typeface="Noto Sans" panose="020B0502040504020204" pitchFamily="34" charset="0"/>
                <a:ea typeface="Noto Sans" panose="020B0502040504020204" pitchFamily="34" charset="0"/>
                <a:cs typeface="Noto Sans" panose="020B0502040504020204" pitchFamily="34" charset="0"/>
              </a:rPr>
              <a:t>Surface science techniques</a:t>
            </a:r>
            <a:r>
              <a:rPr lang="en-US" sz="1100" i="1" dirty="0">
                <a:latin typeface="Noto Sans" panose="020B0502040504020204" pitchFamily="34" charset="0"/>
                <a:ea typeface="Noto Sans" panose="020B0502040504020204" pitchFamily="34" charset="0"/>
                <a:cs typeface="Noto Sans" panose="020B0502040504020204" pitchFamily="34" charset="0"/>
              </a:rPr>
              <a:t>, such as scanning tunnelling microscopy and spectroscopy, have been crucial in </a:t>
            </a:r>
            <a:r>
              <a:rPr lang="en-US" sz="1100" i="1" dirty="0" err="1">
                <a:latin typeface="Noto Sans" panose="020B0502040504020204" pitchFamily="34" charset="0"/>
                <a:ea typeface="Noto Sans" panose="020B0502040504020204" pitchFamily="34" charset="0"/>
                <a:cs typeface="Noto Sans" panose="020B0502040504020204" pitchFamily="34" charset="0"/>
              </a:rPr>
              <a:t>Ertl's</a:t>
            </a:r>
            <a:r>
              <a:rPr lang="en-US" sz="1100" i="1" dirty="0">
                <a:latin typeface="Noto Sans" panose="020B0502040504020204" pitchFamily="34" charset="0"/>
                <a:ea typeface="Noto Sans" panose="020B0502040504020204" pitchFamily="34" charset="0"/>
                <a:cs typeface="Noto Sans" panose="020B0502040504020204" pitchFamily="34" charset="0"/>
              </a:rPr>
              <a:t> research and in understanding the intricacies of catalytic reactions at the molecular level.</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These methods allow scientists to </a:t>
            </a:r>
            <a:r>
              <a:rPr lang="en-US" sz="1100" b="1" i="1" dirty="0">
                <a:latin typeface="Noto Sans" panose="020B0502040504020204" pitchFamily="34" charset="0"/>
                <a:ea typeface="Noto Sans" panose="020B0502040504020204" pitchFamily="34" charset="0"/>
                <a:cs typeface="Noto Sans" panose="020B0502040504020204" pitchFamily="34" charset="0"/>
              </a:rPr>
              <a:t>investigate the structure of catalyst surfaces</a:t>
            </a:r>
            <a:r>
              <a:rPr lang="en-US" sz="1100" i="1" dirty="0">
                <a:latin typeface="Noto Sans" panose="020B0502040504020204" pitchFamily="34" charset="0"/>
                <a:ea typeface="Noto Sans" panose="020B0502040504020204" pitchFamily="34" charset="0"/>
                <a:cs typeface="Noto Sans" panose="020B0502040504020204" pitchFamily="34" charset="0"/>
              </a:rPr>
              <a:t> and the adsorption/desorption processes that occur during catalysis.</a:t>
            </a:r>
          </a:p>
          <a:p>
            <a:pPr algn="just"/>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p:txBody>
      </p:sp>
      <p:pic>
        <p:nvPicPr>
          <p:cNvPr id="32" name="Immagine 31">
            <a:extLst>
              <a:ext uri="{FF2B5EF4-FFF2-40B4-BE49-F238E27FC236}">
                <a16:creationId xmlns:a16="http://schemas.microsoft.com/office/drawing/2014/main" id="{B93AD54A-2BFD-58BF-BBD6-042B2EE43687}"/>
              </a:ext>
            </a:extLst>
          </p:cNvPr>
          <p:cNvPicPr>
            <a:picLocks noChangeAspect="1"/>
          </p:cNvPicPr>
          <p:nvPr/>
        </p:nvPicPr>
        <p:blipFill rotWithShape="1">
          <a:blip r:embed="rId3"/>
          <a:srcRect l="68665" r="-646" b="29672"/>
          <a:stretch/>
        </p:blipFill>
        <p:spPr>
          <a:xfrm>
            <a:off x="5776094" y="420809"/>
            <a:ext cx="1261741" cy="1724075"/>
          </a:xfrm>
          <a:prstGeom prst="rect">
            <a:avLst/>
          </a:prstGeom>
        </p:spPr>
      </p:pic>
      <p:pic>
        <p:nvPicPr>
          <p:cNvPr id="2" name="Immagine 1">
            <a:extLst>
              <a:ext uri="{FF2B5EF4-FFF2-40B4-BE49-F238E27FC236}">
                <a16:creationId xmlns:a16="http://schemas.microsoft.com/office/drawing/2014/main" id="{9E5D0F6D-63F9-DBD5-E1E7-04B8F9615FFA}"/>
              </a:ext>
            </a:extLst>
          </p:cNvPr>
          <p:cNvPicPr>
            <a:picLocks noChangeAspect="1"/>
          </p:cNvPicPr>
          <p:nvPr/>
        </p:nvPicPr>
        <p:blipFill rotWithShape="1">
          <a:blip r:embed="rId4"/>
          <a:srcRect t="70515"/>
          <a:stretch/>
        </p:blipFill>
        <p:spPr>
          <a:xfrm>
            <a:off x="7262072" y="465133"/>
            <a:ext cx="1580130" cy="904785"/>
          </a:xfrm>
          <a:prstGeom prst="rect">
            <a:avLst/>
          </a:prstGeom>
        </p:spPr>
      </p:pic>
      <p:sp>
        <p:nvSpPr>
          <p:cNvPr id="3" name="CasellaDiTesto 2">
            <a:extLst>
              <a:ext uri="{FF2B5EF4-FFF2-40B4-BE49-F238E27FC236}">
                <a16:creationId xmlns:a16="http://schemas.microsoft.com/office/drawing/2014/main" id="{D22FD1FC-ACFB-1707-0E01-E30CF2699F4F}"/>
              </a:ext>
            </a:extLst>
          </p:cNvPr>
          <p:cNvSpPr txBox="1"/>
          <p:nvPr/>
        </p:nvSpPr>
        <p:spPr>
          <a:xfrm>
            <a:off x="5844983" y="11942"/>
            <a:ext cx="3297479" cy="430887"/>
          </a:xfrm>
          <a:prstGeom prst="rect">
            <a:avLst/>
          </a:prstGeom>
          <a:noFill/>
        </p:spPr>
        <p:txBody>
          <a:bodyPr wrap="square">
            <a:spAutoFit/>
          </a:bodyPr>
          <a:lstStyle/>
          <a:p>
            <a:pPr algn="ctr"/>
            <a:r>
              <a:rPr lang="en-US" sz="11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A Chemical Reaction Revolutionized Farming 100 Years Ago.</a:t>
            </a:r>
          </a:p>
        </p:txBody>
      </p:sp>
      <p:pic>
        <p:nvPicPr>
          <p:cNvPr id="9" name="Immagine 8">
            <a:extLst>
              <a:ext uri="{FF2B5EF4-FFF2-40B4-BE49-F238E27FC236}">
                <a16:creationId xmlns:a16="http://schemas.microsoft.com/office/drawing/2014/main" id="{D3BB2EBB-4A7F-4164-2918-948817173E41}"/>
              </a:ext>
            </a:extLst>
          </p:cNvPr>
          <p:cNvPicPr>
            <a:picLocks noChangeAspect="1"/>
          </p:cNvPicPr>
          <p:nvPr/>
        </p:nvPicPr>
        <p:blipFill>
          <a:blip r:embed="rId5"/>
          <a:stretch>
            <a:fillRect/>
          </a:stretch>
        </p:blipFill>
        <p:spPr>
          <a:xfrm>
            <a:off x="326746" y="3778444"/>
            <a:ext cx="2414767" cy="1237461"/>
          </a:xfrm>
          <a:prstGeom prst="rect">
            <a:avLst/>
          </a:prstGeom>
        </p:spPr>
      </p:pic>
      <p:sp>
        <p:nvSpPr>
          <p:cNvPr id="11" name="CasellaDiTesto 10">
            <a:extLst>
              <a:ext uri="{FF2B5EF4-FFF2-40B4-BE49-F238E27FC236}">
                <a16:creationId xmlns:a16="http://schemas.microsoft.com/office/drawing/2014/main" id="{053014C1-5D15-D2E0-6550-CBA46A9F317B}"/>
              </a:ext>
            </a:extLst>
          </p:cNvPr>
          <p:cNvSpPr txBox="1"/>
          <p:nvPr/>
        </p:nvSpPr>
        <p:spPr>
          <a:xfrm>
            <a:off x="2769059" y="4157942"/>
            <a:ext cx="2735919" cy="369332"/>
          </a:xfrm>
          <a:prstGeom prst="rect">
            <a:avLst/>
          </a:prstGeom>
          <a:noFill/>
        </p:spPr>
        <p:txBody>
          <a:bodyPr wrap="square">
            <a:spAutoFit/>
          </a:bodyPr>
          <a:lstStyle/>
          <a:p>
            <a:r>
              <a:rPr lang="en-US" sz="900" dirty="0">
                <a:solidFill>
                  <a:srgbClr val="000000"/>
                </a:solidFill>
                <a:latin typeface="Noto Sans" panose="020B0502040504020204" pitchFamily="34" charset="0"/>
                <a:ea typeface="Noto Sans" panose="020B0502040504020204" pitchFamily="34" charset="0"/>
                <a:cs typeface="Noto Sans" panose="020B0502040504020204" pitchFamily="34" charset="0"/>
              </a:rPr>
              <a:t>Surface topography and chemical composition of an industrial ammonia synthesis catalyst</a:t>
            </a:r>
            <a:endParaRPr lang="it-IT" sz="9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6" name="Immagine 15">
            <a:extLst>
              <a:ext uri="{FF2B5EF4-FFF2-40B4-BE49-F238E27FC236}">
                <a16:creationId xmlns:a16="http://schemas.microsoft.com/office/drawing/2014/main" id="{18160613-37F7-1BD5-D595-782EC75763DB}"/>
              </a:ext>
            </a:extLst>
          </p:cNvPr>
          <p:cNvPicPr>
            <a:picLocks noChangeAspect="1"/>
          </p:cNvPicPr>
          <p:nvPr/>
        </p:nvPicPr>
        <p:blipFill rotWithShape="1">
          <a:blip r:embed="rId6"/>
          <a:srcRect l="5805" t="1614" r="2227" b="3271"/>
          <a:stretch/>
        </p:blipFill>
        <p:spPr>
          <a:xfrm>
            <a:off x="7120360" y="1378971"/>
            <a:ext cx="1926728" cy="3540337"/>
          </a:xfrm>
          <a:prstGeom prst="rect">
            <a:avLst/>
          </a:prstGeom>
        </p:spPr>
      </p:pic>
      <p:sp>
        <p:nvSpPr>
          <p:cNvPr id="18" name="CasellaDiTesto 17">
            <a:extLst>
              <a:ext uri="{FF2B5EF4-FFF2-40B4-BE49-F238E27FC236}">
                <a16:creationId xmlns:a16="http://schemas.microsoft.com/office/drawing/2014/main" id="{F95EDA34-441A-049B-70A6-C1F32EFBE341}"/>
              </a:ext>
            </a:extLst>
          </p:cNvPr>
          <p:cNvSpPr txBox="1"/>
          <p:nvPr/>
        </p:nvSpPr>
        <p:spPr>
          <a:xfrm>
            <a:off x="5776094" y="2455531"/>
            <a:ext cx="1388194" cy="2446824"/>
          </a:xfrm>
          <a:prstGeom prst="rect">
            <a:avLst/>
          </a:prstGeom>
          <a:noFill/>
        </p:spPr>
        <p:txBody>
          <a:bodyPr wrap="square">
            <a:spAutoFit/>
          </a:bodyPr>
          <a:lstStyle/>
          <a:p>
            <a:r>
              <a:rPr lang="en-US" sz="900" dirty="0">
                <a:latin typeface="Noto Sans" panose="020B0502040504020204" pitchFamily="34" charset="0"/>
                <a:ea typeface="Noto Sans" panose="020B0502040504020204" pitchFamily="34" charset="0"/>
                <a:cs typeface="Noto Sans" panose="020B0502040504020204" pitchFamily="34" charset="0"/>
              </a:rPr>
              <a:t>a) Illustration of the process of </a:t>
            </a:r>
            <a:r>
              <a:rPr lang="en-US" sz="900" b="1" dirty="0">
                <a:latin typeface="Noto Sans" panose="020B0502040504020204" pitchFamily="34" charset="0"/>
                <a:ea typeface="Noto Sans" panose="020B0502040504020204" pitchFamily="34" charset="0"/>
                <a:cs typeface="Noto Sans" panose="020B0502040504020204" pitchFamily="34" charset="0"/>
              </a:rPr>
              <a:t>dissociative chemisorption of a diatomic molecule</a:t>
            </a:r>
            <a:r>
              <a:rPr lang="en-US" sz="900" dirty="0">
                <a:latin typeface="Noto Sans" panose="020B0502040504020204" pitchFamily="34" charset="0"/>
                <a:ea typeface="Noto Sans" panose="020B0502040504020204" pitchFamily="34" charset="0"/>
                <a:cs typeface="Noto Sans" panose="020B0502040504020204" pitchFamily="34" charset="0"/>
              </a:rPr>
              <a:t>; b) one-dimensional Lennard–Jones diagram; </a:t>
            </a:r>
          </a:p>
          <a:p>
            <a:r>
              <a:rPr lang="en-US" sz="900" dirty="0">
                <a:latin typeface="Noto Sans" panose="020B0502040504020204" pitchFamily="34" charset="0"/>
                <a:ea typeface="Noto Sans" panose="020B0502040504020204" pitchFamily="34" charset="0"/>
                <a:cs typeface="Noto Sans" panose="020B0502040504020204" pitchFamily="34" charset="0"/>
              </a:rPr>
              <a:t>c) two-dimensional representation of equipotential lines as function of the distance x of the molecule from the surface and the separation y between the two atoms.</a:t>
            </a:r>
            <a:endParaRPr lang="it-IT"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089665320"/>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72860A76-A12F-D8D1-9709-AB7650B9F0BC}"/>
              </a:ext>
            </a:extLst>
          </p:cNvPr>
          <p:cNvSpPr txBox="1">
            <a:spLocks/>
          </p:cNvSpPr>
          <p:nvPr/>
        </p:nvSpPr>
        <p:spPr bwMode="auto">
          <a:xfrm>
            <a:off x="406970" y="127595"/>
            <a:ext cx="466908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AMMONIA PRODUCTION ON A LARGE SCALE</a:t>
            </a:r>
          </a:p>
        </p:txBody>
      </p:sp>
      <p:sp>
        <p:nvSpPr>
          <p:cNvPr id="12" name="Google Shape;972;p31">
            <a:extLst>
              <a:ext uri="{FF2B5EF4-FFF2-40B4-BE49-F238E27FC236}">
                <a16:creationId xmlns:a16="http://schemas.microsoft.com/office/drawing/2014/main" id="{A454DE42-5CA9-100A-EF3D-83C0C6B9BF03}"/>
              </a:ext>
            </a:extLst>
          </p:cNvPr>
          <p:cNvSpPr>
            <a:spLocks noChangeArrowheads="1"/>
          </p:cNvSpPr>
          <p:nvPr/>
        </p:nvSpPr>
        <p:spPr bwMode="auto">
          <a:xfrm>
            <a:off x="48196" y="95845"/>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4</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cxnSp>
        <p:nvCxnSpPr>
          <p:cNvPr id="14" name="Connettore a gomito 13">
            <a:extLst>
              <a:ext uri="{FF2B5EF4-FFF2-40B4-BE49-F238E27FC236}">
                <a16:creationId xmlns:a16="http://schemas.microsoft.com/office/drawing/2014/main" id="{F24A1D7F-AD05-439A-2B47-2A6067D0FE45}"/>
              </a:ext>
            </a:extLst>
          </p:cNvPr>
          <p:cNvCxnSpPr/>
          <p:nvPr/>
        </p:nvCxnSpPr>
        <p:spPr>
          <a:xfrm flipV="1">
            <a:off x="2062733" y="283170"/>
            <a:ext cx="7938" cy="158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2" name="Google Shape;972;p31">
            <a:extLst>
              <a:ext uri="{FF2B5EF4-FFF2-40B4-BE49-F238E27FC236}">
                <a16:creationId xmlns:a16="http://schemas.microsoft.com/office/drawing/2014/main" id="{39B39B08-7600-E005-8274-035A85B06171}"/>
              </a:ext>
            </a:extLst>
          </p:cNvPr>
          <p:cNvSpPr>
            <a:spLocks noChangeAspect="1" noChangeArrowheads="1"/>
          </p:cNvSpPr>
          <p:nvPr/>
        </p:nvSpPr>
        <p:spPr bwMode="auto">
          <a:xfrm>
            <a:off x="163122" y="582910"/>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6" name="Text Placeholder 1">
            <a:extLst>
              <a:ext uri="{FF2B5EF4-FFF2-40B4-BE49-F238E27FC236}">
                <a16:creationId xmlns:a16="http://schemas.microsoft.com/office/drawing/2014/main" id="{4779F2CE-8CEC-84E3-69BE-3EB686D0FACC}"/>
              </a:ext>
            </a:extLst>
          </p:cNvPr>
          <p:cNvSpPr txBox="1">
            <a:spLocks/>
          </p:cNvSpPr>
          <p:nvPr/>
        </p:nvSpPr>
        <p:spPr bwMode="auto">
          <a:xfrm>
            <a:off x="307585" y="516111"/>
            <a:ext cx="311576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The Haber-Bosch process and its role</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8" name="CasellaDiTesto 27">
            <a:extLst>
              <a:ext uri="{FF2B5EF4-FFF2-40B4-BE49-F238E27FC236}">
                <a16:creationId xmlns:a16="http://schemas.microsoft.com/office/drawing/2014/main" id="{6D331B8C-FC4B-DD4B-847F-1549960993F3}"/>
              </a:ext>
            </a:extLst>
          </p:cNvPr>
          <p:cNvSpPr txBox="1"/>
          <p:nvPr/>
        </p:nvSpPr>
        <p:spPr>
          <a:xfrm>
            <a:off x="48196" y="740776"/>
            <a:ext cx="5612035" cy="1538883"/>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“The Haber-Bosch process is the primary method in producing ammonia from nitrogen and hydrogen</a:t>
            </a:r>
            <a:r>
              <a:rPr lang="en-US" sz="1400" dirty="0">
                <a:latin typeface="Noto Sans" panose="020B0502040504020204" pitchFamily="34" charset="0"/>
                <a:ea typeface="Noto Sans" panose="020B0502040504020204" pitchFamily="34" charset="0"/>
                <a:cs typeface="Noto Sans" panose="020B0502040504020204" pitchFamily="34" charset="0"/>
              </a:rPr>
              <a:t>”</a:t>
            </a:r>
          </a:p>
          <a:p>
            <a:pPr algn="just"/>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 main features of </a:t>
            </a:r>
            <a:r>
              <a:rPr lang="en-US" sz="1100" b="1" i="1" dirty="0" err="1">
                <a:latin typeface="Noto Sans" panose="020B0502040504020204" pitchFamily="34" charset="0"/>
                <a:ea typeface="Noto Sans" panose="020B0502040504020204" pitchFamily="34" charset="0"/>
                <a:cs typeface="Noto Sans" panose="020B0502040504020204" pitchFamily="34" charset="0"/>
              </a:rPr>
              <a:t>Uhde</a:t>
            </a:r>
            <a:r>
              <a:rPr lang="en-US" sz="1100" b="1" i="1" dirty="0">
                <a:latin typeface="Noto Sans" panose="020B0502040504020204" pitchFamily="34" charset="0"/>
                <a:ea typeface="Noto Sans" panose="020B0502040504020204" pitchFamily="34" charset="0"/>
                <a:cs typeface="Noto Sans" panose="020B0502040504020204" pitchFamily="34" charset="0"/>
              </a:rPr>
              <a:t> Ammonia Processes </a:t>
            </a:r>
            <a:r>
              <a:rPr lang="en-US" sz="1100" i="1" dirty="0">
                <a:latin typeface="Noto Sans" panose="020B0502040504020204" pitchFamily="34" charset="0"/>
                <a:ea typeface="Noto Sans" panose="020B0502040504020204" pitchFamily="34" charset="0"/>
                <a:cs typeface="Noto Sans" panose="020B0502040504020204" pitchFamily="34" charset="0"/>
              </a:rPr>
              <a:t>(Thyssenkrupp) are a top-fired primary reformer with a cold outlet manifold, a secondary reformer with a circumferential vortex burner and a magnetite-based three-bed radial heat exchange synthesis with one or two synthesis converters.</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3" name="CasellaDiTesto 2">
            <a:extLst>
              <a:ext uri="{FF2B5EF4-FFF2-40B4-BE49-F238E27FC236}">
                <a16:creationId xmlns:a16="http://schemas.microsoft.com/office/drawing/2014/main" id="{D22FD1FC-ACFB-1707-0E01-E30CF2699F4F}"/>
              </a:ext>
            </a:extLst>
          </p:cNvPr>
          <p:cNvSpPr txBox="1"/>
          <p:nvPr/>
        </p:nvSpPr>
        <p:spPr>
          <a:xfrm>
            <a:off x="5868144" y="3716"/>
            <a:ext cx="3297479" cy="430887"/>
          </a:xfrm>
          <a:prstGeom prst="rect">
            <a:avLst/>
          </a:prstGeom>
          <a:noFill/>
        </p:spPr>
        <p:txBody>
          <a:bodyPr wrap="square">
            <a:spAutoFit/>
          </a:bodyPr>
          <a:lstStyle/>
          <a:p>
            <a:pPr algn="ctr"/>
            <a:r>
              <a:rPr lang="en-US" sz="11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Flow Diagram for the Multi-step </a:t>
            </a:r>
          </a:p>
          <a:p>
            <a:pPr algn="ctr"/>
            <a:r>
              <a:rPr lang="en-US" sz="11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Haber-Bosch Ammonia Production Process</a:t>
            </a:r>
          </a:p>
        </p:txBody>
      </p:sp>
      <p:pic>
        <p:nvPicPr>
          <p:cNvPr id="1026" name="Picture 2" descr="undefined">
            <a:extLst>
              <a:ext uri="{FF2B5EF4-FFF2-40B4-BE49-F238E27FC236}">
                <a16:creationId xmlns:a16="http://schemas.microsoft.com/office/drawing/2014/main" id="{6387683A-6C3F-D028-F503-19662624A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95713"/>
            <a:ext cx="3555923" cy="2817606"/>
          </a:xfrm>
          <a:prstGeom prst="rect">
            <a:avLst/>
          </a:prstGeom>
          <a:noFill/>
          <a:extLst>
            <a:ext uri="{909E8E84-426E-40DD-AFC4-6F175D3DCCD1}">
              <a14:hiddenFill xmlns:a14="http://schemas.microsoft.com/office/drawing/2010/main">
                <a:solidFill>
                  <a:srgbClr val="FFFFFF"/>
                </a:solidFill>
              </a14:hiddenFill>
            </a:ext>
          </a:extLst>
        </p:spPr>
      </p:pic>
      <p:sp>
        <p:nvSpPr>
          <p:cNvPr id="20" name="CasellaDiTesto 19">
            <a:extLst>
              <a:ext uri="{FF2B5EF4-FFF2-40B4-BE49-F238E27FC236}">
                <a16:creationId xmlns:a16="http://schemas.microsoft.com/office/drawing/2014/main" id="{DDCC2A39-AB0B-B37C-B6CC-F636003015C2}"/>
              </a:ext>
            </a:extLst>
          </p:cNvPr>
          <p:cNvSpPr txBox="1"/>
          <p:nvPr/>
        </p:nvSpPr>
        <p:spPr>
          <a:xfrm>
            <a:off x="3650818" y="2139702"/>
            <a:ext cx="2001524" cy="2462213"/>
          </a:xfrm>
          <a:prstGeom prst="rect">
            <a:avLst/>
          </a:prstGeom>
          <a:noFill/>
        </p:spPr>
        <p:txBody>
          <a:bodyPr wrap="square">
            <a:spAutoFit/>
          </a:bodyPr>
          <a:lstStyle/>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Carbon monoxide is converted to carbon dioxide in the HT and LT shift over standard catalysts. Carbon dioxide is removed in a scrubbing unit, which normally uses the BASF-OASE or the UOP-Benfield process. Remaining carbon oxides are reconverted to methane by catalytic methanation at trace ppm levels.</a:t>
            </a:r>
            <a:endParaRPr lang="it-IT" sz="11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5" name="CasellaDiTesto 4">
            <a:extLst>
              <a:ext uri="{FF2B5EF4-FFF2-40B4-BE49-F238E27FC236}">
                <a16:creationId xmlns:a16="http://schemas.microsoft.com/office/drawing/2014/main" id="{AA396117-3F46-CBCD-5749-0F03810220E9}"/>
              </a:ext>
            </a:extLst>
          </p:cNvPr>
          <p:cNvSpPr txBox="1"/>
          <p:nvPr/>
        </p:nvSpPr>
        <p:spPr>
          <a:xfrm>
            <a:off x="5864205" y="4359683"/>
            <a:ext cx="3369487" cy="769441"/>
          </a:xfrm>
          <a:prstGeom prst="rect">
            <a:avLst/>
          </a:prstGeom>
          <a:noFill/>
        </p:spPr>
        <p:txBody>
          <a:bodyPr wrap="square">
            <a:spAutoFit/>
          </a:bodyPr>
          <a:lstStyle/>
          <a:p>
            <a:pPr marL="171450" indent="-171450">
              <a:buFont typeface="Arial" panose="020B0604020202020204" pitchFamily="34" charset="0"/>
              <a:buChar char="•"/>
            </a:pPr>
            <a:r>
              <a:rPr lang="en-US" sz="1100" dirty="0">
                <a:latin typeface="Noto Sans" panose="020B0502040504020204" pitchFamily="34" charset="0"/>
                <a:ea typeface="Noto Sans" panose="020B0502040504020204" pitchFamily="34" charset="0"/>
                <a:cs typeface="Noto Sans" panose="020B0502040504020204" pitchFamily="34" charset="0"/>
              </a:rPr>
              <a:t>Daily production capacity: 1000 - 2200t</a:t>
            </a:r>
          </a:p>
          <a:p>
            <a:pPr marL="171450" indent="-171450">
              <a:buFont typeface="Arial" panose="020B0604020202020204" pitchFamily="34" charset="0"/>
              <a:buChar char="•"/>
            </a:pPr>
            <a:r>
              <a:rPr lang="en-US" sz="1100" dirty="0">
                <a:latin typeface="Noto Sans" panose="020B0502040504020204" pitchFamily="34" charset="0"/>
                <a:ea typeface="Noto Sans" panose="020B0502040504020204" pitchFamily="34" charset="0"/>
                <a:cs typeface="Noto Sans" panose="020B0502040504020204" pitchFamily="34" charset="0"/>
              </a:rPr>
              <a:t>Efficiency: 65% </a:t>
            </a:r>
          </a:p>
          <a:p>
            <a:pPr marL="171450" indent="-171450">
              <a:buFont typeface="Arial" panose="020B0604020202020204" pitchFamily="34" charset="0"/>
              <a:buChar char="•"/>
            </a:pPr>
            <a:r>
              <a:rPr lang="en-US" sz="1100" dirty="0">
                <a:latin typeface="Noto Sans" panose="020B0502040504020204" pitchFamily="34" charset="0"/>
                <a:ea typeface="Noto Sans" panose="020B0502040504020204" pitchFamily="34" charset="0"/>
                <a:cs typeface="Noto Sans" panose="020B0502040504020204" pitchFamily="34" charset="0"/>
              </a:rPr>
              <a:t>Gas velocities: 10000–20000 m</a:t>
            </a:r>
            <a:r>
              <a:rPr lang="en-US" sz="1100" baseline="30000" dirty="0">
                <a:latin typeface="Noto Sans" panose="020B0502040504020204" pitchFamily="34" charset="0"/>
                <a:ea typeface="Noto Sans" panose="020B0502040504020204" pitchFamily="34" charset="0"/>
                <a:cs typeface="Noto Sans" panose="020B0502040504020204" pitchFamily="34" charset="0"/>
              </a:rPr>
              <a:t>3 </a:t>
            </a:r>
            <a:r>
              <a:rPr lang="en-US" sz="1100" dirty="0">
                <a:latin typeface="Noto Sans" panose="020B0502040504020204" pitchFamily="34" charset="0"/>
                <a:ea typeface="Noto Sans" panose="020B0502040504020204" pitchFamily="34" charset="0"/>
                <a:cs typeface="Noto Sans" panose="020B0502040504020204" pitchFamily="34" charset="0"/>
              </a:rPr>
              <a:t>/m</a:t>
            </a:r>
            <a:r>
              <a:rPr lang="en-US" sz="1100" baseline="-25000" dirty="0">
                <a:latin typeface="Noto Sans" panose="020B0502040504020204" pitchFamily="34" charset="0"/>
                <a:ea typeface="Noto Sans" panose="020B0502040504020204" pitchFamily="34" charset="0"/>
                <a:cs typeface="Noto Sans" panose="020B0502040504020204" pitchFamily="34" charset="0"/>
              </a:rPr>
              <a:t>cat.</a:t>
            </a:r>
            <a:r>
              <a:rPr lang="en-US" sz="1100" baseline="30000" dirty="0">
                <a:latin typeface="Noto Sans" panose="020B0502040504020204" pitchFamily="34" charset="0"/>
                <a:ea typeface="Noto Sans" panose="020B0502040504020204" pitchFamily="34" charset="0"/>
                <a:cs typeface="Noto Sans" panose="020B0502040504020204" pitchFamily="34" charset="0"/>
              </a:rPr>
              <a:t>3 </a:t>
            </a:r>
            <a:r>
              <a:rPr lang="en-US" sz="1100" dirty="0">
                <a:latin typeface="Noto Sans" panose="020B0502040504020204" pitchFamily="34" charset="0"/>
                <a:ea typeface="Noto Sans" panose="020B0502040504020204" pitchFamily="34" charset="0"/>
                <a:cs typeface="Noto Sans" panose="020B0502040504020204" pitchFamily="34" charset="0"/>
              </a:rPr>
              <a:t>h</a:t>
            </a:r>
          </a:p>
          <a:p>
            <a:pPr marL="171450" indent="-171450">
              <a:buFont typeface="Arial" panose="020B0604020202020204" pitchFamily="34" charset="0"/>
              <a:buChar char="•"/>
            </a:pPr>
            <a:r>
              <a:rPr lang="en-US" sz="1100" dirty="0">
                <a:latin typeface="Noto Sans" panose="020B0502040504020204" pitchFamily="34" charset="0"/>
                <a:ea typeface="Noto Sans" panose="020B0502040504020204" pitchFamily="34" charset="0"/>
                <a:cs typeface="Noto Sans" panose="020B0502040504020204" pitchFamily="34" charset="0"/>
              </a:rPr>
              <a:t>Typical conversions: 8–15%</a:t>
            </a:r>
          </a:p>
        </p:txBody>
      </p:sp>
      <p:pic>
        <p:nvPicPr>
          <p:cNvPr id="9" name="Immagine 8">
            <a:extLst>
              <a:ext uri="{FF2B5EF4-FFF2-40B4-BE49-F238E27FC236}">
                <a16:creationId xmlns:a16="http://schemas.microsoft.com/office/drawing/2014/main" id="{685D2D5A-1E92-7BAD-A8FE-6B615E189746}"/>
              </a:ext>
            </a:extLst>
          </p:cNvPr>
          <p:cNvPicPr>
            <a:picLocks noChangeAspect="1"/>
          </p:cNvPicPr>
          <p:nvPr/>
        </p:nvPicPr>
        <p:blipFill>
          <a:blip r:embed="rId4"/>
          <a:stretch>
            <a:fillRect/>
          </a:stretch>
        </p:blipFill>
        <p:spPr>
          <a:xfrm>
            <a:off x="6444208" y="444059"/>
            <a:ext cx="2232248" cy="3831310"/>
          </a:xfrm>
          <a:prstGeom prst="rect">
            <a:avLst/>
          </a:prstGeom>
        </p:spPr>
      </p:pic>
    </p:spTree>
    <p:extLst>
      <p:ext uri="{BB962C8B-B14F-4D97-AF65-F5344CB8AC3E}">
        <p14:creationId xmlns:p14="http://schemas.microsoft.com/office/powerpoint/2010/main" val="1806591556"/>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72860A76-A12F-D8D1-9709-AB7650B9F0BC}"/>
              </a:ext>
            </a:extLst>
          </p:cNvPr>
          <p:cNvSpPr txBox="1">
            <a:spLocks/>
          </p:cNvSpPr>
          <p:nvPr/>
        </p:nvSpPr>
        <p:spPr bwMode="auto">
          <a:xfrm>
            <a:off x="406970" y="127595"/>
            <a:ext cx="466908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AMMONIA PRODUCTION ON A LARGE SCALE</a:t>
            </a:r>
          </a:p>
        </p:txBody>
      </p:sp>
      <p:sp>
        <p:nvSpPr>
          <p:cNvPr id="12" name="Google Shape;972;p31">
            <a:extLst>
              <a:ext uri="{FF2B5EF4-FFF2-40B4-BE49-F238E27FC236}">
                <a16:creationId xmlns:a16="http://schemas.microsoft.com/office/drawing/2014/main" id="{A454DE42-5CA9-100A-EF3D-83C0C6B9BF03}"/>
              </a:ext>
            </a:extLst>
          </p:cNvPr>
          <p:cNvSpPr>
            <a:spLocks noChangeArrowheads="1"/>
          </p:cNvSpPr>
          <p:nvPr/>
        </p:nvSpPr>
        <p:spPr bwMode="auto">
          <a:xfrm>
            <a:off x="48196" y="95845"/>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4</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cxnSp>
        <p:nvCxnSpPr>
          <p:cNvPr id="14" name="Connettore a gomito 13">
            <a:extLst>
              <a:ext uri="{FF2B5EF4-FFF2-40B4-BE49-F238E27FC236}">
                <a16:creationId xmlns:a16="http://schemas.microsoft.com/office/drawing/2014/main" id="{F24A1D7F-AD05-439A-2B47-2A6067D0FE45}"/>
              </a:ext>
            </a:extLst>
          </p:cNvPr>
          <p:cNvCxnSpPr/>
          <p:nvPr/>
        </p:nvCxnSpPr>
        <p:spPr>
          <a:xfrm flipV="1">
            <a:off x="2062733" y="283170"/>
            <a:ext cx="7938" cy="158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2" name="Google Shape;972;p31">
            <a:extLst>
              <a:ext uri="{FF2B5EF4-FFF2-40B4-BE49-F238E27FC236}">
                <a16:creationId xmlns:a16="http://schemas.microsoft.com/office/drawing/2014/main" id="{39B39B08-7600-E005-8274-035A85B06171}"/>
              </a:ext>
            </a:extLst>
          </p:cNvPr>
          <p:cNvSpPr>
            <a:spLocks noChangeAspect="1" noChangeArrowheads="1"/>
          </p:cNvSpPr>
          <p:nvPr/>
        </p:nvSpPr>
        <p:spPr bwMode="auto">
          <a:xfrm>
            <a:off x="163122" y="582910"/>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6" name="Text Placeholder 1">
            <a:extLst>
              <a:ext uri="{FF2B5EF4-FFF2-40B4-BE49-F238E27FC236}">
                <a16:creationId xmlns:a16="http://schemas.microsoft.com/office/drawing/2014/main" id="{4779F2CE-8CEC-84E3-69BE-3EB686D0FACC}"/>
              </a:ext>
            </a:extLst>
          </p:cNvPr>
          <p:cNvSpPr txBox="1">
            <a:spLocks/>
          </p:cNvSpPr>
          <p:nvPr/>
        </p:nvSpPr>
        <p:spPr bwMode="auto">
          <a:xfrm>
            <a:off x="307585" y="516111"/>
            <a:ext cx="311576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The Haber-Bosch process and its role</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8" name="CasellaDiTesto 27">
            <a:extLst>
              <a:ext uri="{FF2B5EF4-FFF2-40B4-BE49-F238E27FC236}">
                <a16:creationId xmlns:a16="http://schemas.microsoft.com/office/drawing/2014/main" id="{6D331B8C-FC4B-DD4B-847F-1549960993F3}"/>
              </a:ext>
            </a:extLst>
          </p:cNvPr>
          <p:cNvSpPr txBox="1"/>
          <p:nvPr/>
        </p:nvSpPr>
        <p:spPr>
          <a:xfrm>
            <a:off x="48196" y="740776"/>
            <a:ext cx="5612035" cy="1538883"/>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“The Haber-Bosch process is the primary method in producing ammonia from nitrogen and hydrogen</a:t>
            </a:r>
            <a:r>
              <a:rPr lang="en-US" sz="1400" dirty="0">
                <a:latin typeface="Noto Sans" panose="020B0502040504020204" pitchFamily="34" charset="0"/>
                <a:ea typeface="Noto Sans" panose="020B0502040504020204" pitchFamily="34" charset="0"/>
                <a:cs typeface="Noto Sans" panose="020B0502040504020204" pitchFamily="34" charset="0"/>
              </a:rPr>
              <a:t>”</a:t>
            </a:r>
          </a:p>
          <a:p>
            <a:pPr algn="just"/>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 Most ammonia plants rely on the steam reformation of natural gas to produce hydrogen and carbon dioxide. </a:t>
            </a:r>
            <a:r>
              <a:rPr lang="en-US" sz="1100" i="1" u="sng" dirty="0">
                <a:latin typeface="Noto Sans" panose="020B0502040504020204" pitchFamily="34" charset="0"/>
                <a:ea typeface="Noto Sans" panose="020B0502040504020204" pitchFamily="34" charset="0"/>
                <a:cs typeface="Noto Sans" panose="020B0502040504020204" pitchFamily="34" charset="0"/>
              </a:rPr>
              <a:t>Coal, heavy fuel oil and naphtha </a:t>
            </a:r>
            <a:r>
              <a:rPr lang="en-US" sz="1100" i="1" dirty="0">
                <a:latin typeface="Noto Sans" panose="020B0502040504020204" pitchFamily="34" charset="0"/>
                <a:ea typeface="Noto Sans" panose="020B0502040504020204" pitchFamily="34" charset="0"/>
                <a:cs typeface="Noto Sans" panose="020B0502040504020204" pitchFamily="34" charset="0"/>
              </a:rPr>
              <a:t>can also be used but have higher carbon dioxide emissions (between 2.5 and 3.8 </a:t>
            </a:r>
            <a:r>
              <a:rPr lang="en-US" sz="1100" i="1" dirty="0" err="1">
                <a:latin typeface="Noto Sans" panose="020B0502040504020204" pitchFamily="34" charset="0"/>
                <a:ea typeface="Noto Sans" panose="020B0502040504020204" pitchFamily="34" charset="0"/>
                <a:cs typeface="Noto Sans" panose="020B0502040504020204" pitchFamily="34" charset="0"/>
              </a:rPr>
              <a:t>tonnes</a:t>
            </a:r>
            <a:r>
              <a:rPr lang="en-US" sz="1100" i="1" dirty="0">
                <a:latin typeface="Noto Sans" panose="020B0502040504020204" pitchFamily="34" charset="0"/>
                <a:ea typeface="Noto Sans" panose="020B0502040504020204" pitchFamily="34" charset="0"/>
                <a:cs typeface="Noto Sans" panose="020B0502040504020204" pitchFamily="34" charset="0"/>
              </a:rPr>
              <a:t> CO</a:t>
            </a:r>
            <a:r>
              <a:rPr lang="en-US" sz="1100" i="1" baseline="-25000" dirty="0">
                <a:latin typeface="Noto Sans" panose="020B0502040504020204" pitchFamily="34" charset="0"/>
                <a:ea typeface="Noto Sans" panose="020B0502040504020204" pitchFamily="34" charset="0"/>
                <a:cs typeface="Noto Sans" panose="020B0502040504020204" pitchFamily="34" charset="0"/>
              </a:rPr>
              <a:t>2 </a:t>
            </a:r>
            <a:r>
              <a:rPr lang="en-US" sz="1100" i="1" dirty="0">
                <a:latin typeface="Noto Sans" panose="020B0502040504020204" pitchFamily="34" charset="0"/>
                <a:ea typeface="Noto Sans" panose="020B0502040504020204" pitchFamily="34" charset="0"/>
                <a:cs typeface="Noto Sans" panose="020B0502040504020204" pitchFamily="34" charset="0"/>
              </a:rPr>
              <a:t>/ </a:t>
            </a:r>
            <a:r>
              <a:rPr lang="en-US" sz="1100" i="1" dirty="0" err="1">
                <a:latin typeface="Noto Sans" panose="020B0502040504020204" pitchFamily="34" charset="0"/>
                <a:ea typeface="Noto Sans" panose="020B0502040504020204" pitchFamily="34" charset="0"/>
                <a:cs typeface="Noto Sans" panose="020B0502040504020204" pitchFamily="34" charset="0"/>
              </a:rPr>
              <a:t>tonne</a:t>
            </a:r>
            <a:r>
              <a:rPr lang="en-US" sz="1100" i="1" dirty="0">
                <a:latin typeface="Noto Sans" panose="020B0502040504020204" pitchFamily="34" charset="0"/>
                <a:ea typeface="Noto Sans" panose="020B0502040504020204" pitchFamily="34" charset="0"/>
                <a:cs typeface="Noto Sans" panose="020B0502040504020204" pitchFamily="34" charset="0"/>
              </a:rPr>
              <a:t> ammonia compared to </a:t>
            </a:r>
            <a:r>
              <a:rPr lang="en-US" sz="1100" b="1" i="1" dirty="0">
                <a:latin typeface="Noto Sans" panose="020B0502040504020204" pitchFamily="34" charset="0"/>
                <a:ea typeface="Noto Sans" panose="020B0502040504020204" pitchFamily="34" charset="0"/>
                <a:cs typeface="Noto Sans" panose="020B0502040504020204" pitchFamily="34" charset="0"/>
              </a:rPr>
              <a:t>1.6 </a:t>
            </a:r>
            <a:r>
              <a:rPr lang="en-US" sz="1100" b="1" i="1" dirty="0" err="1">
                <a:latin typeface="Noto Sans" panose="020B0502040504020204" pitchFamily="34" charset="0"/>
                <a:ea typeface="Noto Sans" panose="020B0502040504020204" pitchFamily="34" charset="0"/>
                <a:cs typeface="Noto Sans" panose="020B0502040504020204" pitchFamily="34" charset="0"/>
              </a:rPr>
              <a:t>tonnes</a:t>
            </a:r>
            <a:r>
              <a:rPr lang="en-US" sz="1100" b="1" i="1" dirty="0">
                <a:latin typeface="Noto Sans" panose="020B0502040504020204" pitchFamily="34" charset="0"/>
                <a:ea typeface="Noto Sans" panose="020B0502040504020204" pitchFamily="34" charset="0"/>
                <a:cs typeface="Noto Sans" panose="020B0502040504020204" pitchFamily="34" charset="0"/>
              </a:rPr>
              <a:t> CO</a:t>
            </a:r>
            <a:r>
              <a:rPr lang="en-US" sz="1100" b="1" i="1" baseline="-25000" dirty="0">
                <a:latin typeface="Noto Sans" panose="020B0502040504020204" pitchFamily="34" charset="0"/>
                <a:ea typeface="Noto Sans" panose="020B0502040504020204" pitchFamily="34" charset="0"/>
                <a:cs typeface="Noto Sans" panose="020B0502040504020204" pitchFamily="34" charset="0"/>
              </a:rPr>
              <a:t>2 </a:t>
            </a:r>
            <a:r>
              <a:rPr lang="en-US" sz="1100" b="1" i="1" dirty="0">
                <a:latin typeface="Noto Sans" panose="020B0502040504020204" pitchFamily="34" charset="0"/>
                <a:ea typeface="Noto Sans" panose="020B0502040504020204" pitchFamily="34" charset="0"/>
                <a:cs typeface="Noto Sans" panose="020B0502040504020204" pitchFamily="34" charset="0"/>
              </a:rPr>
              <a:t>/ </a:t>
            </a:r>
            <a:r>
              <a:rPr lang="en-US" sz="1100" b="1" i="1" dirty="0" err="1">
                <a:latin typeface="Noto Sans" panose="020B0502040504020204" pitchFamily="34" charset="0"/>
                <a:ea typeface="Noto Sans" panose="020B0502040504020204" pitchFamily="34" charset="0"/>
                <a:cs typeface="Noto Sans" panose="020B0502040504020204" pitchFamily="34" charset="0"/>
              </a:rPr>
              <a:t>tonne</a:t>
            </a:r>
            <a:r>
              <a:rPr lang="en-US" sz="1100" b="1" i="1" dirty="0">
                <a:latin typeface="Noto Sans" panose="020B0502040504020204" pitchFamily="34" charset="0"/>
                <a:ea typeface="Noto Sans" panose="020B0502040504020204" pitchFamily="34" charset="0"/>
                <a:cs typeface="Noto Sans" panose="020B0502040504020204" pitchFamily="34" charset="0"/>
              </a:rPr>
              <a:t> ammonia for natural gas</a:t>
            </a:r>
            <a:r>
              <a:rPr lang="en-US" sz="1100" i="1" dirty="0">
                <a:latin typeface="Noto Sans" panose="020B0502040504020204" pitchFamily="34" charset="0"/>
                <a:ea typeface="Noto Sans" panose="020B0502040504020204" pitchFamily="34" charset="0"/>
                <a:cs typeface="Noto Sans" panose="020B0502040504020204" pitchFamily="34" charset="0"/>
              </a:rPr>
              <a:t>).</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3" name="CasellaDiTesto 2">
            <a:extLst>
              <a:ext uri="{FF2B5EF4-FFF2-40B4-BE49-F238E27FC236}">
                <a16:creationId xmlns:a16="http://schemas.microsoft.com/office/drawing/2014/main" id="{D22FD1FC-ACFB-1707-0E01-E30CF2699F4F}"/>
              </a:ext>
            </a:extLst>
          </p:cNvPr>
          <p:cNvSpPr txBox="1"/>
          <p:nvPr/>
        </p:nvSpPr>
        <p:spPr>
          <a:xfrm>
            <a:off x="5868144" y="12593"/>
            <a:ext cx="3297479" cy="430887"/>
          </a:xfrm>
          <a:prstGeom prst="rect">
            <a:avLst/>
          </a:prstGeom>
          <a:noFill/>
        </p:spPr>
        <p:txBody>
          <a:bodyPr wrap="square">
            <a:spAutoFit/>
          </a:bodyPr>
          <a:lstStyle/>
          <a:p>
            <a:pPr algn="ctr"/>
            <a:r>
              <a:rPr lang="en-US" sz="11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Flow Diagram for the Multi-step </a:t>
            </a:r>
          </a:p>
          <a:p>
            <a:pPr algn="ctr"/>
            <a:r>
              <a:rPr lang="en-US" sz="11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Haber-Bosch Ammonia Production Process</a:t>
            </a:r>
          </a:p>
        </p:txBody>
      </p:sp>
      <p:pic>
        <p:nvPicPr>
          <p:cNvPr id="9" name="Immagine 8">
            <a:extLst>
              <a:ext uri="{FF2B5EF4-FFF2-40B4-BE49-F238E27FC236}">
                <a16:creationId xmlns:a16="http://schemas.microsoft.com/office/drawing/2014/main" id="{685D2D5A-1E92-7BAD-A8FE-6B615E189746}"/>
              </a:ext>
            </a:extLst>
          </p:cNvPr>
          <p:cNvPicPr>
            <a:picLocks noChangeAspect="1"/>
          </p:cNvPicPr>
          <p:nvPr/>
        </p:nvPicPr>
        <p:blipFill>
          <a:blip r:embed="rId3"/>
          <a:stretch>
            <a:fillRect/>
          </a:stretch>
        </p:blipFill>
        <p:spPr>
          <a:xfrm>
            <a:off x="6444208" y="533528"/>
            <a:ext cx="2232248" cy="3831310"/>
          </a:xfrm>
          <a:prstGeom prst="rect">
            <a:avLst/>
          </a:prstGeom>
        </p:spPr>
      </p:pic>
      <p:pic>
        <p:nvPicPr>
          <p:cNvPr id="4" name="Immagine 3">
            <a:extLst>
              <a:ext uri="{FF2B5EF4-FFF2-40B4-BE49-F238E27FC236}">
                <a16:creationId xmlns:a16="http://schemas.microsoft.com/office/drawing/2014/main" id="{EE6DDADB-9DD2-5594-E636-42C944532907}"/>
              </a:ext>
            </a:extLst>
          </p:cNvPr>
          <p:cNvPicPr>
            <a:picLocks noChangeAspect="1"/>
          </p:cNvPicPr>
          <p:nvPr/>
        </p:nvPicPr>
        <p:blipFill>
          <a:blip r:embed="rId4"/>
          <a:stretch>
            <a:fillRect/>
          </a:stretch>
        </p:blipFill>
        <p:spPr>
          <a:xfrm>
            <a:off x="406970" y="2440147"/>
            <a:ext cx="4848539" cy="2304256"/>
          </a:xfrm>
          <a:prstGeom prst="rect">
            <a:avLst/>
          </a:prstGeom>
        </p:spPr>
      </p:pic>
      <p:sp>
        <p:nvSpPr>
          <p:cNvPr id="2" name="CasellaDiTesto 1">
            <a:extLst>
              <a:ext uri="{FF2B5EF4-FFF2-40B4-BE49-F238E27FC236}">
                <a16:creationId xmlns:a16="http://schemas.microsoft.com/office/drawing/2014/main" id="{1F676335-91FD-860D-C8B1-88C5418CDA7E}"/>
              </a:ext>
            </a:extLst>
          </p:cNvPr>
          <p:cNvSpPr txBox="1"/>
          <p:nvPr/>
        </p:nvSpPr>
        <p:spPr>
          <a:xfrm>
            <a:off x="5864205" y="4359683"/>
            <a:ext cx="3369487" cy="769441"/>
          </a:xfrm>
          <a:prstGeom prst="rect">
            <a:avLst/>
          </a:prstGeom>
          <a:noFill/>
        </p:spPr>
        <p:txBody>
          <a:bodyPr wrap="square">
            <a:spAutoFit/>
          </a:bodyPr>
          <a:lstStyle/>
          <a:p>
            <a:pPr marL="171450" indent="-171450">
              <a:buFont typeface="Arial" panose="020B0604020202020204" pitchFamily="34" charset="0"/>
              <a:buChar char="•"/>
            </a:pPr>
            <a:r>
              <a:rPr lang="en-US" sz="1100" dirty="0">
                <a:latin typeface="Noto Sans" panose="020B0502040504020204" pitchFamily="34" charset="0"/>
                <a:ea typeface="Noto Sans" panose="020B0502040504020204" pitchFamily="34" charset="0"/>
                <a:cs typeface="Noto Sans" panose="020B0502040504020204" pitchFamily="34" charset="0"/>
              </a:rPr>
              <a:t>Daily production capacity: 1000 - 2200t</a:t>
            </a:r>
          </a:p>
          <a:p>
            <a:pPr marL="171450" indent="-171450">
              <a:buFont typeface="Arial" panose="020B0604020202020204" pitchFamily="34" charset="0"/>
              <a:buChar char="•"/>
            </a:pPr>
            <a:r>
              <a:rPr lang="en-US" sz="1100" dirty="0">
                <a:latin typeface="Noto Sans" panose="020B0502040504020204" pitchFamily="34" charset="0"/>
                <a:ea typeface="Noto Sans" panose="020B0502040504020204" pitchFamily="34" charset="0"/>
                <a:cs typeface="Noto Sans" panose="020B0502040504020204" pitchFamily="34" charset="0"/>
              </a:rPr>
              <a:t>Efficiency: 65% </a:t>
            </a:r>
          </a:p>
          <a:p>
            <a:pPr marL="171450" indent="-171450">
              <a:buFont typeface="Arial" panose="020B0604020202020204" pitchFamily="34" charset="0"/>
              <a:buChar char="•"/>
            </a:pPr>
            <a:r>
              <a:rPr lang="en-US" sz="1100" dirty="0">
                <a:latin typeface="Noto Sans" panose="020B0502040504020204" pitchFamily="34" charset="0"/>
                <a:ea typeface="Noto Sans" panose="020B0502040504020204" pitchFamily="34" charset="0"/>
                <a:cs typeface="Noto Sans" panose="020B0502040504020204" pitchFamily="34" charset="0"/>
              </a:rPr>
              <a:t>Gas velocities: 10000–20000 m</a:t>
            </a:r>
            <a:r>
              <a:rPr lang="en-US" sz="1100" baseline="30000" dirty="0">
                <a:latin typeface="Noto Sans" panose="020B0502040504020204" pitchFamily="34" charset="0"/>
                <a:ea typeface="Noto Sans" panose="020B0502040504020204" pitchFamily="34" charset="0"/>
                <a:cs typeface="Noto Sans" panose="020B0502040504020204" pitchFamily="34" charset="0"/>
              </a:rPr>
              <a:t>3 </a:t>
            </a:r>
            <a:r>
              <a:rPr lang="en-US" sz="1100" dirty="0">
                <a:latin typeface="Noto Sans" panose="020B0502040504020204" pitchFamily="34" charset="0"/>
                <a:ea typeface="Noto Sans" panose="020B0502040504020204" pitchFamily="34" charset="0"/>
                <a:cs typeface="Noto Sans" panose="020B0502040504020204" pitchFamily="34" charset="0"/>
              </a:rPr>
              <a:t>/m</a:t>
            </a:r>
            <a:r>
              <a:rPr lang="en-US" sz="1100" baseline="-25000" dirty="0">
                <a:latin typeface="Noto Sans" panose="020B0502040504020204" pitchFamily="34" charset="0"/>
                <a:ea typeface="Noto Sans" panose="020B0502040504020204" pitchFamily="34" charset="0"/>
                <a:cs typeface="Noto Sans" panose="020B0502040504020204" pitchFamily="34" charset="0"/>
              </a:rPr>
              <a:t>cat.</a:t>
            </a:r>
            <a:r>
              <a:rPr lang="en-US" sz="1100" baseline="30000" dirty="0">
                <a:latin typeface="Noto Sans" panose="020B0502040504020204" pitchFamily="34" charset="0"/>
                <a:ea typeface="Noto Sans" panose="020B0502040504020204" pitchFamily="34" charset="0"/>
                <a:cs typeface="Noto Sans" panose="020B0502040504020204" pitchFamily="34" charset="0"/>
              </a:rPr>
              <a:t>3 </a:t>
            </a:r>
            <a:r>
              <a:rPr lang="en-US" sz="1100" dirty="0">
                <a:latin typeface="Noto Sans" panose="020B0502040504020204" pitchFamily="34" charset="0"/>
                <a:ea typeface="Noto Sans" panose="020B0502040504020204" pitchFamily="34" charset="0"/>
                <a:cs typeface="Noto Sans" panose="020B0502040504020204" pitchFamily="34" charset="0"/>
              </a:rPr>
              <a:t>h</a:t>
            </a:r>
          </a:p>
          <a:p>
            <a:pPr marL="171450" indent="-171450">
              <a:buFont typeface="Arial" panose="020B0604020202020204" pitchFamily="34" charset="0"/>
              <a:buChar char="•"/>
            </a:pPr>
            <a:r>
              <a:rPr lang="en-US" sz="1100" dirty="0">
                <a:latin typeface="Noto Sans" panose="020B0502040504020204" pitchFamily="34" charset="0"/>
                <a:ea typeface="Noto Sans" panose="020B0502040504020204" pitchFamily="34" charset="0"/>
                <a:cs typeface="Noto Sans" panose="020B0502040504020204" pitchFamily="34" charset="0"/>
              </a:rPr>
              <a:t>Typical conversions: 8–15%</a:t>
            </a:r>
          </a:p>
        </p:txBody>
      </p:sp>
    </p:spTree>
    <p:extLst>
      <p:ext uri="{BB962C8B-B14F-4D97-AF65-F5344CB8AC3E}">
        <p14:creationId xmlns:p14="http://schemas.microsoft.com/office/powerpoint/2010/main" val="3540929439"/>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contenuto 2">
            <a:extLst>
              <a:ext uri="{FF2B5EF4-FFF2-40B4-BE49-F238E27FC236}">
                <a16:creationId xmlns:a16="http://schemas.microsoft.com/office/drawing/2014/main" id="{69868762-70A5-F46D-0052-8C8A0322B01B}"/>
              </a:ext>
            </a:extLst>
          </p:cNvPr>
          <p:cNvSpPr txBox="1">
            <a:spLocks noChangeArrowheads="1"/>
          </p:cNvSpPr>
          <p:nvPr/>
        </p:nvSpPr>
        <p:spPr bwMode="auto">
          <a:xfrm>
            <a:off x="6026499" y="1667653"/>
            <a:ext cx="32403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71500">
              <a:spcBef>
                <a:spcPct val="20000"/>
              </a:spcBef>
              <a:buFont typeface="Arial" panose="020B0604020202020204" pitchFamily="34" charset="0"/>
              <a:buChar char="•"/>
              <a:tabLst>
                <a:tab pos="1968500" algn="l"/>
              </a:tabLst>
              <a:defRPr sz="14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968500" algn="l"/>
              </a:tabLst>
              <a:defRPr sz="126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968500" algn="l"/>
              </a:tabLst>
              <a:defRPr sz="108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968500" algn="l"/>
              </a:tabLst>
              <a:defRPr sz="9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968500" algn="l"/>
              </a:tabLst>
              <a:defRPr sz="9000">
                <a:solidFill>
                  <a:schemeClr val="tx1"/>
                </a:solidFill>
                <a:latin typeface="Calibri" panose="020F0502020204030204" pitchFamily="34" charset="0"/>
              </a:defRPr>
            </a:lvl5pPr>
            <a:lvl6pPr marL="25146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6pPr>
            <a:lvl7pPr marL="29718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7pPr>
            <a:lvl8pPr marL="34290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8pPr>
            <a:lvl9pPr marL="38862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9pPr>
          </a:lstStyle>
          <a:p>
            <a:pPr marL="58738" indent="0" algn="ctr" eaLnBrk="1" hangingPunct="1">
              <a:spcBef>
                <a:spcPct val="0"/>
              </a:spcBef>
              <a:buClr>
                <a:srgbClr val="C00000"/>
              </a:buClr>
              <a:buNone/>
            </a:pPr>
            <a:r>
              <a:rPr lang="en-US" altLang="it-IT" sz="11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Energy-hungry </a:t>
            </a:r>
          </a:p>
          <a:p>
            <a:pPr marL="58738" indent="0" algn="ctr" eaLnBrk="1" hangingPunct="1">
              <a:spcBef>
                <a:spcPct val="0"/>
              </a:spcBef>
              <a:buClr>
                <a:srgbClr val="C00000"/>
              </a:buClr>
              <a:buNone/>
            </a:pPr>
            <a:r>
              <a:rPr lang="en-US" altLang="it-IT" sz="11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(0.58 MJ/mol</a:t>
            </a:r>
            <a:r>
              <a:rPr lang="en-US" altLang="it-IT" sz="1100" b="1" baseline="-25000"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NH3</a:t>
            </a:r>
            <a:r>
              <a:rPr lang="en-US" altLang="it-IT" sz="11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 – 0.81 MJ/mol</a:t>
            </a:r>
            <a:r>
              <a:rPr lang="en-US" altLang="it-IT" sz="1100" b="1" baseline="-25000"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NH3</a:t>
            </a:r>
            <a:r>
              <a:rPr lang="en-US" altLang="it-IT" sz="11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a:t>
            </a:r>
          </a:p>
        </p:txBody>
      </p:sp>
      <p:sp>
        <p:nvSpPr>
          <p:cNvPr id="16" name="CasellaDiTesto 15">
            <a:extLst>
              <a:ext uri="{FF2B5EF4-FFF2-40B4-BE49-F238E27FC236}">
                <a16:creationId xmlns:a16="http://schemas.microsoft.com/office/drawing/2014/main" id="{12AA63A4-F54B-F28C-131E-768CDF7B4165}"/>
              </a:ext>
            </a:extLst>
          </p:cNvPr>
          <p:cNvSpPr txBox="1"/>
          <p:nvPr/>
        </p:nvSpPr>
        <p:spPr>
          <a:xfrm>
            <a:off x="1204400" y="4571942"/>
            <a:ext cx="3168352" cy="340519"/>
          </a:xfrm>
          <a:prstGeom prst="roundRect">
            <a:avLst/>
          </a:prstGeom>
          <a:solidFill>
            <a:srgbClr val="FFC000"/>
          </a:solidFill>
        </p:spPr>
        <p:txBody>
          <a:bodyPr wrap="square">
            <a:spAutoFit/>
          </a:bodyPr>
          <a:lstStyle/>
          <a:p>
            <a:r>
              <a:rPr lang="pt-BR" sz="1400" b="1" dirty="0">
                <a:latin typeface="Noto Sans" panose="020B0502040504020204" pitchFamily="34" charset="0"/>
                <a:ea typeface="Noto Sans" panose="020B0502040504020204" pitchFamily="34" charset="0"/>
                <a:cs typeface="Noto Sans" panose="020B0502040504020204" pitchFamily="34" charset="0"/>
              </a:rPr>
              <a:t>6H</a:t>
            </a:r>
            <a:r>
              <a:rPr lang="pt-BR" sz="1400" b="1" baseline="-25000" dirty="0">
                <a:latin typeface="Noto Sans" panose="020B0502040504020204" pitchFamily="34" charset="0"/>
                <a:ea typeface="Noto Sans" panose="020B0502040504020204" pitchFamily="34" charset="0"/>
                <a:cs typeface="Noto Sans" panose="020B0502040504020204" pitchFamily="34" charset="0"/>
              </a:rPr>
              <a:t>2</a:t>
            </a:r>
            <a:r>
              <a:rPr lang="pt-BR" sz="1400" b="1" dirty="0">
                <a:latin typeface="Noto Sans" panose="020B0502040504020204" pitchFamily="34" charset="0"/>
                <a:ea typeface="Noto Sans" panose="020B0502040504020204" pitchFamily="34" charset="0"/>
                <a:cs typeface="Noto Sans" panose="020B0502040504020204" pitchFamily="34" charset="0"/>
              </a:rPr>
              <a:t>O + 3CH</a:t>
            </a:r>
            <a:r>
              <a:rPr lang="pt-BR" sz="1400" b="1" baseline="-25000" dirty="0">
                <a:latin typeface="Noto Sans" panose="020B0502040504020204" pitchFamily="34" charset="0"/>
                <a:ea typeface="Noto Sans" panose="020B0502040504020204" pitchFamily="34" charset="0"/>
                <a:cs typeface="Noto Sans" panose="020B0502040504020204" pitchFamily="34" charset="0"/>
              </a:rPr>
              <a:t>4</a:t>
            </a:r>
            <a:r>
              <a:rPr lang="pt-BR" sz="1400" b="1" dirty="0">
                <a:latin typeface="Noto Sans" panose="020B0502040504020204" pitchFamily="34" charset="0"/>
                <a:ea typeface="Noto Sans" panose="020B0502040504020204" pitchFamily="34" charset="0"/>
                <a:cs typeface="Noto Sans" panose="020B0502040504020204" pitchFamily="34" charset="0"/>
              </a:rPr>
              <a:t> + 4N</a:t>
            </a:r>
            <a:r>
              <a:rPr lang="pt-BR" sz="1400" b="1" baseline="-25000" dirty="0">
                <a:latin typeface="Noto Sans" panose="020B0502040504020204" pitchFamily="34" charset="0"/>
                <a:ea typeface="Noto Sans" panose="020B0502040504020204" pitchFamily="34" charset="0"/>
                <a:cs typeface="Noto Sans" panose="020B0502040504020204" pitchFamily="34" charset="0"/>
              </a:rPr>
              <a:t>2</a:t>
            </a:r>
            <a:r>
              <a:rPr lang="pt-BR" sz="1400" b="1" dirty="0">
                <a:latin typeface="Noto Sans" panose="020B0502040504020204" pitchFamily="34" charset="0"/>
                <a:ea typeface="Noto Sans" panose="020B0502040504020204" pitchFamily="34" charset="0"/>
                <a:cs typeface="Noto Sans" panose="020B0502040504020204" pitchFamily="34" charset="0"/>
              </a:rPr>
              <a:t> → 3CO</a:t>
            </a:r>
            <a:r>
              <a:rPr lang="pt-BR" sz="1400" b="1" baseline="-25000" dirty="0">
                <a:latin typeface="Noto Sans" panose="020B0502040504020204" pitchFamily="34" charset="0"/>
                <a:ea typeface="Noto Sans" panose="020B0502040504020204" pitchFamily="34" charset="0"/>
                <a:cs typeface="Noto Sans" panose="020B0502040504020204" pitchFamily="34" charset="0"/>
              </a:rPr>
              <a:t>2</a:t>
            </a:r>
            <a:r>
              <a:rPr lang="pt-BR" sz="1400" b="1" dirty="0">
                <a:latin typeface="Noto Sans" panose="020B0502040504020204" pitchFamily="34" charset="0"/>
                <a:ea typeface="Noto Sans" panose="020B0502040504020204" pitchFamily="34" charset="0"/>
                <a:cs typeface="Noto Sans" panose="020B0502040504020204" pitchFamily="34" charset="0"/>
              </a:rPr>
              <a:t>+ 8NH</a:t>
            </a:r>
            <a:r>
              <a:rPr lang="pt-BR" sz="1400" b="1" baseline="-25000" dirty="0">
                <a:latin typeface="Noto Sans" panose="020B0502040504020204" pitchFamily="34" charset="0"/>
                <a:ea typeface="Noto Sans" panose="020B0502040504020204" pitchFamily="34" charset="0"/>
                <a:cs typeface="Noto Sans" panose="020B0502040504020204" pitchFamily="34" charset="0"/>
              </a:rPr>
              <a:t>3</a:t>
            </a:r>
            <a:r>
              <a:rPr lang="pt-BR" sz="1400" b="1" dirty="0">
                <a:latin typeface="Noto Sans" panose="020B0502040504020204" pitchFamily="34" charset="0"/>
                <a:ea typeface="Noto Sans" panose="020B0502040504020204" pitchFamily="34" charset="0"/>
                <a:cs typeface="Noto Sans" panose="020B0502040504020204" pitchFamily="34" charset="0"/>
              </a:rPr>
              <a:t> </a:t>
            </a:r>
            <a:endParaRPr lang="it-IT" sz="1400" b="1" dirty="0">
              <a:latin typeface="Noto Sans" panose="020B0502040504020204" pitchFamily="34" charset="0"/>
              <a:ea typeface="Noto Sans" panose="020B0502040504020204" pitchFamily="34" charset="0"/>
              <a:cs typeface="Noto Sans" panose="020B0502040504020204" pitchFamily="34" charset="0"/>
            </a:endParaRPr>
          </a:p>
        </p:txBody>
      </p:sp>
      <p:sp>
        <p:nvSpPr>
          <p:cNvPr id="18" name="CasellaDiTesto 17">
            <a:extLst>
              <a:ext uri="{FF2B5EF4-FFF2-40B4-BE49-F238E27FC236}">
                <a16:creationId xmlns:a16="http://schemas.microsoft.com/office/drawing/2014/main" id="{B3447827-DC3C-2E1E-17EA-E704D3D4A74B}"/>
              </a:ext>
            </a:extLst>
          </p:cNvPr>
          <p:cNvSpPr txBox="1"/>
          <p:nvPr/>
        </p:nvSpPr>
        <p:spPr>
          <a:xfrm>
            <a:off x="1161429" y="2557216"/>
            <a:ext cx="3785104" cy="461665"/>
          </a:xfrm>
          <a:prstGeom prst="rect">
            <a:avLst/>
          </a:prstGeom>
          <a:noFill/>
        </p:spPr>
        <p:txBody>
          <a:bodyPr wrap="square">
            <a:spAutoFit/>
          </a:bodyPr>
          <a:lstStyle/>
          <a:p>
            <a:pPr algn="just">
              <a:buClr>
                <a:srgbClr val="000000"/>
              </a:buClr>
            </a:pPr>
            <a:r>
              <a:rPr lang="en-US" sz="12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Easy to find, hard to use </a:t>
            </a:r>
            <a:r>
              <a:rPr lang="en-US" sz="1200" i="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(limiting step: activation of the stable N≡N bond, 945 kJ mol</a:t>
            </a:r>
            <a:r>
              <a:rPr lang="en-US" sz="1200" i="1" baseline="30000"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-1</a:t>
            </a:r>
            <a:r>
              <a:rPr lang="en-US" sz="1200" i="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 </a:t>
            </a:r>
            <a:endParaRPr lang="it-IT" sz="1200" i="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endParaRPr>
          </a:p>
        </p:txBody>
      </p:sp>
      <p:sp>
        <p:nvSpPr>
          <p:cNvPr id="24" name="CasellaDiTesto 23">
            <a:extLst>
              <a:ext uri="{FF2B5EF4-FFF2-40B4-BE49-F238E27FC236}">
                <a16:creationId xmlns:a16="http://schemas.microsoft.com/office/drawing/2014/main" id="{055F315A-B665-4BDD-6AF4-5A0661172739}"/>
              </a:ext>
            </a:extLst>
          </p:cNvPr>
          <p:cNvSpPr txBox="1"/>
          <p:nvPr/>
        </p:nvSpPr>
        <p:spPr>
          <a:xfrm>
            <a:off x="1187624" y="3550245"/>
            <a:ext cx="3816424" cy="461665"/>
          </a:xfrm>
          <a:prstGeom prst="rect">
            <a:avLst/>
          </a:prstGeom>
          <a:noFill/>
        </p:spPr>
        <p:txBody>
          <a:bodyPr wrap="square">
            <a:spAutoFit/>
          </a:bodyPr>
          <a:lstStyle/>
          <a:p>
            <a:pPr algn="just">
              <a:buClr>
                <a:srgbClr val="000000"/>
              </a:buClr>
            </a:pPr>
            <a:r>
              <a:rPr lang="en-US" sz="12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Under pressure and temperature </a:t>
            </a:r>
          </a:p>
          <a:p>
            <a:pPr algn="just">
              <a:buClr>
                <a:srgbClr val="000000"/>
              </a:buClr>
            </a:pPr>
            <a:r>
              <a:rPr lang="en-US" sz="1200" i="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(150 – 200 bar, ≈ 500°C)</a:t>
            </a:r>
            <a:endParaRPr lang="it-IT" sz="1200" i="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endParaRPr>
          </a:p>
        </p:txBody>
      </p:sp>
      <p:cxnSp>
        <p:nvCxnSpPr>
          <p:cNvPr id="31" name="Connettore diritto 30">
            <a:extLst>
              <a:ext uri="{FF2B5EF4-FFF2-40B4-BE49-F238E27FC236}">
                <a16:creationId xmlns:a16="http://schemas.microsoft.com/office/drawing/2014/main" id="{0BA196D8-FA4A-0A96-37F8-5E4E434646D5}"/>
              </a:ext>
            </a:extLst>
          </p:cNvPr>
          <p:cNvCxnSpPr/>
          <p:nvPr/>
        </p:nvCxnSpPr>
        <p:spPr>
          <a:xfrm flipV="1">
            <a:off x="539676" y="3198768"/>
            <a:ext cx="4392000" cy="0"/>
          </a:xfrm>
          <a:prstGeom prst="line">
            <a:avLst/>
          </a:prstGeom>
        </p:spPr>
        <p:style>
          <a:lnRef idx="2">
            <a:schemeClr val="dk1"/>
          </a:lnRef>
          <a:fillRef idx="0">
            <a:schemeClr val="dk1"/>
          </a:fillRef>
          <a:effectRef idx="1">
            <a:schemeClr val="dk1"/>
          </a:effectRef>
          <a:fontRef idx="minor">
            <a:schemeClr val="tx1"/>
          </a:fontRef>
        </p:style>
      </p:cxnSp>
      <p:sp>
        <p:nvSpPr>
          <p:cNvPr id="40" name="Rettangolo 20">
            <a:extLst>
              <a:ext uri="{FF2B5EF4-FFF2-40B4-BE49-F238E27FC236}">
                <a16:creationId xmlns:a16="http://schemas.microsoft.com/office/drawing/2014/main" id="{12DEFE18-9A27-1898-8B62-12C9B5AD54FE}"/>
              </a:ext>
            </a:extLst>
          </p:cNvPr>
          <p:cNvSpPr>
            <a:spLocks noChangeArrowheads="1"/>
          </p:cNvSpPr>
          <p:nvPr/>
        </p:nvSpPr>
        <p:spPr bwMode="auto">
          <a:xfrm>
            <a:off x="6228184" y="3825288"/>
            <a:ext cx="30243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pPr>
            <a:r>
              <a:rPr lang="en-US" altLang="it-IT" sz="11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1.6% of total anthropogenic </a:t>
            </a:r>
          </a:p>
          <a:p>
            <a:pPr algn="ctr" eaLnBrk="1" hangingPunct="1">
              <a:buClr>
                <a:srgbClr val="000000"/>
              </a:buClr>
              <a:buFont typeface="Arial" panose="020B0604020202020204" pitchFamily="34" charset="0"/>
              <a:buNone/>
            </a:pPr>
            <a:r>
              <a:rPr lang="en-US" altLang="it-IT" sz="11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CO</a:t>
            </a:r>
            <a:r>
              <a:rPr lang="en-US" altLang="it-IT" sz="11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2</a:t>
            </a:r>
            <a:r>
              <a:rPr lang="en-US" altLang="it-IT" sz="11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 emissions</a:t>
            </a:r>
            <a:endParaRPr lang="en-US" altLang="it-IT" sz="1100" b="1" i="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endParaRPr>
          </a:p>
        </p:txBody>
      </p:sp>
      <p:pic>
        <p:nvPicPr>
          <p:cNvPr id="6" name="Immagine 5" descr="Immagine che contiene Elementi grafici, schermata, Carminio, grafica&#10;&#10;Descrizione generata automaticamente">
            <a:extLst>
              <a:ext uri="{FF2B5EF4-FFF2-40B4-BE49-F238E27FC236}">
                <a16:creationId xmlns:a16="http://schemas.microsoft.com/office/drawing/2014/main" id="{D4090AD2-4E8A-93FE-65CB-C0EB106BD27C}"/>
              </a:ext>
            </a:extLst>
          </p:cNvPr>
          <p:cNvPicPr>
            <a:picLocks noChangeAspect="1"/>
          </p:cNvPicPr>
          <p:nvPr/>
        </p:nvPicPr>
        <p:blipFill rotWithShape="1">
          <a:blip r:embed="rId3">
            <a:extLst>
              <a:ext uri="{28A0092B-C50C-407E-A947-70E740481C1C}">
                <a14:useLocalDpi xmlns:a14="http://schemas.microsoft.com/office/drawing/2010/main" val="0"/>
              </a:ext>
            </a:extLst>
          </a:blip>
          <a:srcRect t="64750" b="9184"/>
          <a:stretch/>
        </p:blipFill>
        <p:spPr>
          <a:xfrm>
            <a:off x="206998" y="2570395"/>
            <a:ext cx="1124642" cy="327197"/>
          </a:xfrm>
          <a:prstGeom prst="rect">
            <a:avLst/>
          </a:prstGeom>
        </p:spPr>
      </p:pic>
      <p:pic>
        <p:nvPicPr>
          <p:cNvPr id="8" name="Immagine 7" descr="Immagine che contiene nero, oscurità&#10;&#10;Descrizione generata automaticamente">
            <a:extLst>
              <a:ext uri="{FF2B5EF4-FFF2-40B4-BE49-F238E27FC236}">
                <a16:creationId xmlns:a16="http://schemas.microsoft.com/office/drawing/2014/main" id="{41CD9590-0FEB-C360-8317-ACF8BFF71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041" y="3497662"/>
            <a:ext cx="391885" cy="458431"/>
          </a:xfrm>
          <a:prstGeom prst="rect">
            <a:avLst/>
          </a:prstGeom>
        </p:spPr>
      </p:pic>
      <p:sp>
        <p:nvSpPr>
          <p:cNvPr id="13" name="CasellaDiTesto 12">
            <a:extLst>
              <a:ext uri="{FF2B5EF4-FFF2-40B4-BE49-F238E27FC236}">
                <a16:creationId xmlns:a16="http://schemas.microsoft.com/office/drawing/2014/main" id="{7C516F30-A50E-B77B-934E-9319EB3FB4E9}"/>
              </a:ext>
            </a:extLst>
          </p:cNvPr>
          <p:cNvSpPr txBox="1"/>
          <p:nvPr/>
        </p:nvSpPr>
        <p:spPr>
          <a:xfrm>
            <a:off x="1043608" y="1151111"/>
            <a:ext cx="3204442" cy="340519"/>
          </a:xfrm>
          <a:prstGeom prst="roundRect">
            <a:avLst/>
          </a:prstGeom>
          <a:solidFill>
            <a:srgbClr val="FFC000"/>
          </a:solidFill>
        </p:spPr>
        <p:txBody>
          <a:bodyPr wrap="square">
            <a:spAutoFit/>
          </a:bodyPr>
          <a:lstStyle/>
          <a:p>
            <a:r>
              <a:rPr lang="pt-BR" sz="1400" b="1" dirty="0">
                <a:latin typeface="Noto Sans" panose="020B0502040504020204" pitchFamily="34" charset="0"/>
                <a:ea typeface="Noto Sans" panose="020B0502040504020204" pitchFamily="34" charset="0"/>
                <a:cs typeface="Noto Sans" panose="020B0502040504020204" pitchFamily="34" charset="0"/>
              </a:rPr>
              <a:t>3H</a:t>
            </a:r>
            <a:r>
              <a:rPr lang="pt-BR" sz="1400" b="1" baseline="-25000" dirty="0">
                <a:latin typeface="Noto Sans" panose="020B0502040504020204" pitchFamily="34" charset="0"/>
                <a:ea typeface="Noto Sans" panose="020B0502040504020204" pitchFamily="34" charset="0"/>
                <a:cs typeface="Noto Sans" panose="020B0502040504020204" pitchFamily="34" charset="0"/>
              </a:rPr>
              <a:t>2 </a:t>
            </a:r>
            <a:r>
              <a:rPr lang="pt-BR" sz="1400" b="1" dirty="0">
                <a:latin typeface="Noto Sans" panose="020B0502040504020204" pitchFamily="34" charset="0"/>
                <a:ea typeface="Noto Sans" panose="020B0502040504020204" pitchFamily="34" charset="0"/>
                <a:cs typeface="Noto Sans" panose="020B0502040504020204" pitchFamily="34" charset="0"/>
              </a:rPr>
              <a:t>+ N</a:t>
            </a:r>
            <a:r>
              <a:rPr lang="pt-BR" sz="1400" b="1" baseline="-25000" dirty="0">
                <a:latin typeface="Noto Sans" panose="020B0502040504020204" pitchFamily="34" charset="0"/>
                <a:ea typeface="Noto Sans" panose="020B0502040504020204" pitchFamily="34" charset="0"/>
                <a:cs typeface="Noto Sans" panose="020B0502040504020204" pitchFamily="34" charset="0"/>
              </a:rPr>
              <a:t>2</a:t>
            </a:r>
            <a:r>
              <a:rPr lang="pt-BR" sz="1400" b="1" dirty="0">
                <a:latin typeface="Noto Sans" panose="020B0502040504020204" pitchFamily="34" charset="0"/>
                <a:ea typeface="Noto Sans" panose="020B0502040504020204" pitchFamily="34" charset="0"/>
                <a:cs typeface="Noto Sans" panose="020B0502040504020204" pitchFamily="34" charset="0"/>
              </a:rPr>
              <a:t> → 2NH</a:t>
            </a:r>
            <a:r>
              <a:rPr lang="pt-BR" sz="1400" b="1" baseline="-25000" dirty="0">
                <a:latin typeface="Noto Sans" panose="020B0502040504020204" pitchFamily="34" charset="0"/>
                <a:ea typeface="Noto Sans" panose="020B0502040504020204" pitchFamily="34" charset="0"/>
                <a:cs typeface="Noto Sans" panose="020B0502040504020204" pitchFamily="34" charset="0"/>
              </a:rPr>
              <a:t>3 </a:t>
            </a:r>
            <a:r>
              <a:rPr lang="pt-BR" sz="1400" b="1" dirty="0">
                <a:latin typeface="Noto Sans" panose="020B0502040504020204" pitchFamily="34" charset="0"/>
                <a:ea typeface="Noto Sans" panose="020B0502040504020204" pitchFamily="34" charset="0"/>
                <a:cs typeface="Noto Sans" panose="020B0502040504020204" pitchFamily="34" charset="0"/>
              </a:rPr>
              <a:t>, </a:t>
            </a:r>
            <a:r>
              <a:rPr lang="el-GR" sz="1400" b="1" dirty="0">
                <a:latin typeface="Noto Sans" panose="020B0502040504020204" pitchFamily="34" charset="0"/>
                <a:ea typeface="Noto Sans" panose="020B0502040504020204" pitchFamily="34" charset="0"/>
                <a:cs typeface="Noto Sans" panose="020B0502040504020204" pitchFamily="34" charset="0"/>
              </a:rPr>
              <a:t>Δ</a:t>
            </a:r>
            <a:r>
              <a:rPr lang="it-IT" sz="1400" b="1" dirty="0">
                <a:latin typeface="Noto Sans" panose="020B0502040504020204" pitchFamily="34" charset="0"/>
                <a:ea typeface="Noto Sans" panose="020B0502040504020204" pitchFamily="34" charset="0"/>
                <a:cs typeface="Noto Sans" panose="020B0502040504020204" pitchFamily="34" charset="0"/>
              </a:rPr>
              <a:t>H = </a:t>
            </a:r>
            <a:r>
              <a:rPr lang="pt-BR" sz="1400" b="1" dirty="0">
                <a:latin typeface="Noto Sans" panose="020B0502040504020204" pitchFamily="34" charset="0"/>
                <a:ea typeface="Noto Sans" panose="020B0502040504020204" pitchFamily="34" charset="0"/>
                <a:cs typeface="Noto Sans" panose="020B0502040504020204" pitchFamily="34" charset="0"/>
              </a:rPr>
              <a:t>-92 Kj/mol   </a:t>
            </a:r>
            <a:endParaRPr lang="it-IT" sz="1400" b="1" dirty="0">
              <a:latin typeface="Noto Sans" panose="020B0502040504020204" pitchFamily="34" charset="0"/>
              <a:ea typeface="Noto Sans" panose="020B0502040504020204" pitchFamily="34" charset="0"/>
              <a:cs typeface="Noto Sans" panose="020B0502040504020204" pitchFamily="34" charset="0"/>
            </a:endParaRPr>
          </a:p>
        </p:txBody>
      </p:sp>
      <p:sp>
        <p:nvSpPr>
          <p:cNvPr id="19" name="CasellaDiTesto 18">
            <a:extLst>
              <a:ext uri="{FF2B5EF4-FFF2-40B4-BE49-F238E27FC236}">
                <a16:creationId xmlns:a16="http://schemas.microsoft.com/office/drawing/2014/main" id="{64FAB198-A023-6942-279D-094BDDB739D4}"/>
              </a:ext>
            </a:extLst>
          </p:cNvPr>
          <p:cNvSpPr txBox="1"/>
          <p:nvPr/>
        </p:nvSpPr>
        <p:spPr>
          <a:xfrm>
            <a:off x="1210124" y="1883097"/>
            <a:ext cx="4225972" cy="276999"/>
          </a:xfrm>
          <a:prstGeom prst="rect">
            <a:avLst/>
          </a:prstGeom>
          <a:noFill/>
        </p:spPr>
        <p:txBody>
          <a:bodyPr wrap="square">
            <a:spAutoFit/>
          </a:bodyPr>
          <a:lstStyle/>
          <a:p>
            <a:r>
              <a:rPr lang="en-US" sz="1200" b="1" dirty="0">
                <a:latin typeface="Noto Sans" panose="020B0502040504020204" pitchFamily="34" charset="0"/>
                <a:ea typeface="Noto Sans" panose="020B0502040504020204" pitchFamily="34" charset="0"/>
                <a:cs typeface="Noto Sans" panose="020B0502040504020204" pitchFamily="34" charset="0"/>
              </a:rPr>
              <a:t>Ammonia synthesis is deceptively simple</a:t>
            </a:r>
            <a:endParaRPr lang="it-IT" sz="1200" b="1"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20" name="Connettore diritto 19">
            <a:extLst>
              <a:ext uri="{FF2B5EF4-FFF2-40B4-BE49-F238E27FC236}">
                <a16:creationId xmlns:a16="http://schemas.microsoft.com/office/drawing/2014/main" id="{6DDAC8BA-2CE3-E331-7C12-DB79EFE541A6}"/>
              </a:ext>
            </a:extLst>
          </p:cNvPr>
          <p:cNvCxnSpPr>
            <a:cxnSpLocks/>
          </p:cNvCxnSpPr>
          <p:nvPr/>
        </p:nvCxnSpPr>
        <p:spPr>
          <a:xfrm flipV="1">
            <a:off x="550595" y="2280328"/>
            <a:ext cx="4392000" cy="0"/>
          </a:xfrm>
          <a:prstGeom prst="line">
            <a:avLst/>
          </a:prstGeom>
        </p:spPr>
        <p:style>
          <a:lnRef idx="2">
            <a:schemeClr val="dk1"/>
          </a:lnRef>
          <a:fillRef idx="0">
            <a:schemeClr val="dk1"/>
          </a:fillRef>
          <a:effectRef idx="1">
            <a:schemeClr val="dk1"/>
          </a:effectRef>
          <a:fontRef idx="minor">
            <a:schemeClr val="tx1"/>
          </a:fontRef>
        </p:style>
      </p:cxnSp>
      <p:sp>
        <p:nvSpPr>
          <p:cNvPr id="21" name="? 20">
            <a:hlinkClick r:id="" action="ppaction://noaction" highlightClick="1"/>
            <a:extLst>
              <a:ext uri="{FF2B5EF4-FFF2-40B4-BE49-F238E27FC236}">
                <a16:creationId xmlns:a16="http://schemas.microsoft.com/office/drawing/2014/main" id="{A48B0B74-A2E2-26B7-0175-784DA81D6233}"/>
              </a:ext>
            </a:extLst>
          </p:cNvPr>
          <p:cNvSpPr/>
          <p:nvPr/>
        </p:nvSpPr>
        <p:spPr>
          <a:xfrm>
            <a:off x="568141" y="1837136"/>
            <a:ext cx="432048" cy="366063"/>
          </a:xfrm>
          <a:prstGeom prst="actionButtonHelp">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pic>
        <p:nvPicPr>
          <p:cNvPr id="4" name="Immagine 3" descr="Immagine che contiene nero, oscurità&#10;&#10;Descrizione generata automaticamente">
            <a:extLst>
              <a:ext uri="{FF2B5EF4-FFF2-40B4-BE49-F238E27FC236}">
                <a16:creationId xmlns:a16="http://schemas.microsoft.com/office/drawing/2014/main" id="{CE57057F-5394-AA9D-86A7-570C1F749E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306" y="3493320"/>
            <a:ext cx="399310" cy="467117"/>
          </a:xfrm>
          <a:prstGeom prst="rect">
            <a:avLst/>
          </a:prstGeom>
        </p:spPr>
      </p:pic>
      <p:pic>
        <p:nvPicPr>
          <p:cNvPr id="9" name="Immagine 8">
            <a:extLst>
              <a:ext uri="{FF2B5EF4-FFF2-40B4-BE49-F238E27FC236}">
                <a16:creationId xmlns:a16="http://schemas.microsoft.com/office/drawing/2014/main" id="{8CA026EC-0B36-263F-8D51-14FBB1496E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6499" y="3744486"/>
            <a:ext cx="537987" cy="537987"/>
          </a:xfrm>
          <a:prstGeom prst="rect">
            <a:avLst/>
          </a:prstGeom>
        </p:spPr>
      </p:pic>
      <p:pic>
        <p:nvPicPr>
          <p:cNvPr id="23" name="Immagine 22" descr="Immagine che contiene nero, oscurità&#10;&#10;Descrizione generata automaticamente">
            <a:extLst>
              <a:ext uri="{FF2B5EF4-FFF2-40B4-BE49-F238E27FC236}">
                <a16:creationId xmlns:a16="http://schemas.microsoft.com/office/drawing/2014/main" id="{450DCF96-26DF-57AF-87AA-39411BEA0039}"/>
              </a:ext>
            </a:extLst>
          </p:cNvPr>
          <p:cNvPicPr>
            <a:picLocks noChangeAspect="1"/>
          </p:cNvPicPr>
          <p:nvPr/>
        </p:nvPicPr>
        <p:blipFill rotWithShape="1">
          <a:blip r:embed="rId7">
            <a:extLst>
              <a:ext uri="{28A0092B-C50C-407E-A947-70E740481C1C}">
                <a14:useLocalDpi xmlns:a14="http://schemas.microsoft.com/office/drawing/2010/main" val="0"/>
              </a:ext>
            </a:extLst>
          </a:blip>
          <a:srcRect b="14269"/>
          <a:stretch/>
        </p:blipFill>
        <p:spPr>
          <a:xfrm>
            <a:off x="5734991" y="1556828"/>
            <a:ext cx="761152" cy="652538"/>
          </a:xfrm>
          <a:prstGeom prst="rect">
            <a:avLst/>
          </a:prstGeom>
        </p:spPr>
      </p:pic>
      <p:sp>
        <p:nvSpPr>
          <p:cNvPr id="3" name="Text Placeholder 1">
            <a:extLst>
              <a:ext uri="{FF2B5EF4-FFF2-40B4-BE49-F238E27FC236}">
                <a16:creationId xmlns:a16="http://schemas.microsoft.com/office/drawing/2014/main" id="{5FA1721B-4B33-896F-B3EC-9416257B56DC}"/>
              </a:ext>
            </a:extLst>
          </p:cNvPr>
          <p:cNvSpPr txBox="1">
            <a:spLocks/>
          </p:cNvSpPr>
          <p:nvPr/>
        </p:nvSpPr>
        <p:spPr bwMode="auto">
          <a:xfrm>
            <a:off x="406970" y="127595"/>
            <a:ext cx="466908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AMMONIA PRODUCTION ON A LARGE SCALE</a:t>
            </a:r>
          </a:p>
        </p:txBody>
      </p:sp>
      <p:sp>
        <p:nvSpPr>
          <p:cNvPr id="5" name="Google Shape;972;p31">
            <a:extLst>
              <a:ext uri="{FF2B5EF4-FFF2-40B4-BE49-F238E27FC236}">
                <a16:creationId xmlns:a16="http://schemas.microsoft.com/office/drawing/2014/main" id="{F1418C89-27C6-880F-4F59-9F01B018AC8F}"/>
              </a:ext>
            </a:extLst>
          </p:cNvPr>
          <p:cNvSpPr>
            <a:spLocks noChangeArrowheads="1"/>
          </p:cNvSpPr>
          <p:nvPr/>
        </p:nvSpPr>
        <p:spPr bwMode="auto">
          <a:xfrm>
            <a:off x="48196" y="95845"/>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4</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Text Placeholder 1">
            <a:extLst>
              <a:ext uri="{FF2B5EF4-FFF2-40B4-BE49-F238E27FC236}">
                <a16:creationId xmlns:a16="http://schemas.microsoft.com/office/drawing/2014/main" id="{0AAA1437-D0B5-6459-D61B-1F52CC1706C8}"/>
              </a:ext>
            </a:extLst>
          </p:cNvPr>
          <p:cNvSpPr txBox="1">
            <a:spLocks/>
          </p:cNvSpPr>
          <p:nvPr/>
        </p:nvSpPr>
        <p:spPr bwMode="auto">
          <a:xfrm>
            <a:off x="307585" y="516111"/>
            <a:ext cx="311576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The Haber-Bosch process and its role</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12" name="Google Shape;972;p31">
            <a:extLst>
              <a:ext uri="{FF2B5EF4-FFF2-40B4-BE49-F238E27FC236}">
                <a16:creationId xmlns:a16="http://schemas.microsoft.com/office/drawing/2014/main" id="{CB2A0B9A-A05F-84F0-1685-0B795C38EBD1}"/>
              </a:ext>
            </a:extLst>
          </p:cNvPr>
          <p:cNvSpPr>
            <a:spLocks noChangeAspect="1" noChangeArrowheads="1"/>
          </p:cNvSpPr>
          <p:nvPr/>
        </p:nvSpPr>
        <p:spPr bwMode="auto">
          <a:xfrm>
            <a:off x="163122" y="582910"/>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4" name="CasellaDiTesto 13">
            <a:extLst>
              <a:ext uri="{FF2B5EF4-FFF2-40B4-BE49-F238E27FC236}">
                <a16:creationId xmlns:a16="http://schemas.microsoft.com/office/drawing/2014/main" id="{1C9BAAB1-35AB-C900-03BA-0445D0F24F14}"/>
              </a:ext>
            </a:extLst>
          </p:cNvPr>
          <p:cNvSpPr txBox="1"/>
          <p:nvPr/>
        </p:nvSpPr>
        <p:spPr>
          <a:xfrm>
            <a:off x="274407" y="732667"/>
            <a:ext cx="1427460" cy="307777"/>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“Drawbacks</a:t>
            </a:r>
            <a:r>
              <a:rPr lang="en-US" sz="1400" dirty="0">
                <a:latin typeface="Noto Sans" panose="020B0502040504020204" pitchFamily="34" charset="0"/>
                <a:ea typeface="Noto Sans" panose="020B0502040504020204" pitchFamily="34" charset="0"/>
                <a:cs typeface="Noto Sans" panose="020B0502040504020204" pitchFamily="34" charset="0"/>
              </a:rPr>
              <a:t>”</a:t>
            </a:r>
          </a:p>
        </p:txBody>
      </p:sp>
      <p:sp>
        <p:nvSpPr>
          <p:cNvPr id="22" name="CasellaDiTesto 21">
            <a:extLst>
              <a:ext uri="{FF2B5EF4-FFF2-40B4-BE49-F238E27FC236}">
                <a16:creationId xmlns:a16="http://schemas.microsoft.com/office/drawing/2014/main" id="{BFA78F36-06DF-E47A-8812-E503C8CFBCB1}"/>
              </a:ext>
            </a:extLst>
          </p:cNvPr>
          <p:cNvSpPr txBox="1"/>
          <p:nvPr/>
        </p:nvSpPr>
        <p:spPr>
          <a:xfrm>
            <a:off x="1166492" y="4278839"/>
            <a:ext cx="3785104" cy="276999"/>
          </a:xfrm>
          <a:prstGeom prst="rect">
            <a:avLst/>
          </a:prstGeom>
          <a:noFill/>
        </p:spPr>
        <p:txBody>
          <a:bodyPr wrap="square">
            <a:spAutoFit/>
          </a:bodyPr>
          <a:lstStyle/>
          <a:p>
            <a:pPr algn="just">
              <a:buClr>
                <a:srgbClr val="000000"/>
              </a:buClr>
            </a:pPr>
            <a:r>
              <a:rPr lang="en-US" sz="1200" b="1" i="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Fossil fuels based </a:t>
            </a:r>
            <a:r>
              <a:rPr lang="en-US" sz="1200" i="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(not sustainable )  </a:t>
            </a:r>
            <a:endParaRPr lang="it-IT" sz="1200" i="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endParaRPr>
          </a:p>
        </p:txBody>
      </p:sp>
      <p:cxnSp>
        <p:nvCxnSpPr>
          <p:cNvPr id="26" name="Connettore diritto 25">
            <a:extLst>
              <a:ext uri="{FF2B5EF4-FFF2-40B4-BE49-F238E27FC236}">
                <a16:creationId xmlns:a16="http://schemas.microsoft.com/office/drawing/2014/main" id="{C9ED127E-8DAC-6973-A6AD-C63D6B41F064}"/>
              </a:ext>
            </a:extLst>
          </p:cNvPr>
          <p:cNvCxnSpPr/>
          <p:nvPr/>
        </p:nvCxnSpPr>
        <p:spPr>
          <a:xfrm flipV="1">
            <a:off x="544739" y="4155926"/>
            <a:ext cx="4392000" cy="0"/>
          </a:xfrm>
          <a:prstGeom prst="line">
            <a:avLst/>
          </a:prstGeom>
        </p:spPr>
        <p:style>
          <a:lnRef idx="2">
            <a:schemeClr val="dk1"/>
          </a:lnRef>
          <a:fillRef idx="0">
            <a:schemeClr val="dk1"/>
          </a:fillRef>
          <a:effectRef idx="1">
            <a:schemeClr val="dk1"/>
          </a:effectRef>
          <a:fontRef idx="minor">
            <a:schemeClr val="tx1"/>
          </a:fontRef>
        </p:style>
      </p:cxnSp>
      <p:pic>
        <p:nvPicPr>
          <p:cNvPr id="29" name="Immagine 28">
            <a:extLst>
              <a:ext uri="{FF2B5EF4-FFF2-40B4-BE49-F238E27FC236}">
                <a16:creationId xmlns:a16="http://schemas.microsoft.com/office/drawing/2014/main" id="{8A217A2C-6099-787F-763E-DF464D1E46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960" y="4285777"/>
            <a:ext cx="649648" cy="607463"/>
          </a:xfrm>
          <a:prstGeom prst="rect">
            <a:avLst/>
          </a:prstGeom>
        </p:spPr>
      </p:pic>
      <p:sp>
        <p:nvSpPr>
          <p:cNvPr id="34" name="CasellaDiTesto 33">
            <a:extLst>
              <a:ext uri="{FF2B5EF4-FFF2-40B4-BE49-F238E27FC236}">
                <a16:creationId xmlns:a16="http://schemas.microsoft.com/office/drawing/2014/main" id="{00EDD4D2-38C0-05F0-0CCE-6C1F0222B14B}"/>
              </a:ext>
            </a:extLst>
          </p:cNvPr>
          <p:cNvSpPr txBox="1"/>
          <p:nvPr/>
        </p:nvSpPr>
        <p:spPr>
          <a:xfrm>
            <a:off x="5652119" y="594902"/>
            <a:ext cx="3430257" cy="646331"/>
          </a:xfrm>
          <a:prstGeom prst="rect">
            <a:avLst/>
          </a:prstGeom>
          <a:noFill/>
        </p:spPr>
        <p:txBody>
          <a:bodyPr wrap="square">
            <a:spAutoFit/>
          </a:bodyPr>
          <a:lstStyle/>
          <a:p>
            <a:pPr algn="ctr"/>
            <a:r>
              <a:rPr lang="en-US" sz="1200" dirty="0">
                <a:latin typeface="Noto Sans" panose="020B0502040504020204" pitchFamily="34" charset="0"/>
                <a:ea typeface="Noto Sans" panose="020B0502040504020204" pitchFamily="34" charset="0"/>
                <a:cs typeface="Noto Sans" panose="020B0502040504020204" pitchFamily="34" charset="0"/>
              </a:rPr>
              <a:t>“In terms of energy consumption, ammonia production still consumes 2% of the total energy supply in the world</a:t>
            </a:r>
            <a:endParaRPr lang="it-IT" sz="1200" dirty="0">
              <a:latin typeface="Noto Sans" panose="020B0502040504020204" pitchFamily="34" charset="0"/>
              <a:ea typeface="Noto Sans" panose="020B0502040504020204" pitchFamily="34" charset="0"/>
              <a:cs typeface="Noto Sans" panose="020B0502040504020204" pitchFamily="34" charset="0"/>
            </a:endParaRPr>
          </a:p>
        </p:txBody>
      </p:sp>
      <p:sp>
        <p:nvSpPr>
          <p:cNvPr id="35" name="CasellaDiTesto 34">
            <a:extLst>
              <a:ext uri="{FF2B5EF4-FFF2-40B4-BE49-F238E27FC236}">
                <a16:creationId xmlns:a16="http://schemas.microsoft.com/office/drawing/2014/main" id="{4AC7EF84-137F-D158-453F-E31165E84BF1}"/>
              </a:ext>
            </a:extLst>
          </p:cNvPr>
          <p:cNvSpPr txBox="1"/>
          <p:nvPr/>
        </p:nvSpPr>
        <p:spPr>
          <a:xfrm>
            <a:off x="5724128" y="3002558"/>
            <a:ext cx="3286241" cy="461665"/>
          </a:xfrm>
          <a:prstGeom prst="rect">
            <a:avLst/>
          </a:prstGeom>
          <a:noFill/>
        </p:spPr>
        <p:txBody>
          <a:bodyPr wrap="square">
            <a:spAutoFit/>
          </a:bodyPr>
          <a:lstStyle/>
          <a:p>
            <a:pPr algn="ctr"/>
            <a:r>
              <a:rPr lang="en-US" sz="1200" dirty="0">
                <a:latin typeface="Noto Sans" panose="020B0502040504020204" pitchFamily="34" charset="0"/>
                <a:ea typeface="Noto Sans" panose="020B0502040504020204" pitchFamily="34" charset="0"/>
                <a:cs typeface="Noto Sans" panose="020B0502040504020204" pitchFamily="34" charset="0"/>
              </a:rPr>
              <a:t>“Ammonia production releases more than 400Mt. of CO</a:t>
            </a:r>
            <a:r>
              <a:rPr lang="en-US" sz="1200" baseline="-25000" dirty="0">
                <a:latin typeface="Noto Sans" panose="020B0502040504020204" pitchFamily="34" charset="0"/>
                <a:ea typeface="Noto Sans" panose="020B0502040504020204" pitchFamily="34" charset="0"/>
                <a:cs typeface="Noto Sans" panose="020B0502040504020204" pitchFamily="34" charset="0"/>
              </a:rPr>
              <a:t>2</a:t>
            </a:r>
            <a:r>
              <a:rPr lang="en-US" sz="1200" baseline="30000" dirty="0">
                <a:latin typeface="Noto Sans" panose="020B0502040504020204" pitchFamily="34" charset="0"/>
                <a:ea typeface="Noto Sans" panose="020B0502040504020204" pitchFamily="34" charset="0"/>
                <a:cs typeface="Noto Sans" panose="020B0502040504020204" pitchFamily="34" charset="0"/>
              </a:rPr>
              <a:t>”</a:t>
            </a:r>
            <a:endParaRPr lang="it-IT" sz="1200" baseline="300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967389487"/>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contenuto 2">
            <a:extLst>
              <a:ext uri="{FF2B5EF4-FFF2-40B4-BE49-F238E27FC236}">
                <a16:creationId xmlns:a16="http://schemas.microsoft.com/office/drawing/2014/main" id="{69868762-70A5-F46D-0052-8C8A0322B01B}"/>
              </a:ext>
            </a:extLst>
          </p:cNvPr>
          <p:cNvSpPr txBox="1">
            <a:spLocks noChangeArrowheads="1"/>
          </p:cNvSpPr>
          <p:nvPr/>
        </p:nvSpPr>
        <p:spPr bwMode="auto">
          <a:xfrm>
            <a:off x="5673297" y="2213164"/>
            <a:ext cx="34563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71500">
              <a:spcBef>
                <a:spcPct val="20000"/>
              </a:spcBef>
              <a:buFont typeface="Arial" panose="020B0604020202020204" pitchFamily="34" charset="0"/>
              <a:buChar char="•"/>
              <a:tabLst>
                <a:tab pos="1968500" algn="l"/>
              </a:tabLst>
              <a:defRPr sz="14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968500" algn="l"/>
              </a:tabLst>
              <a:defRPr sz="126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968500" algn="l"/>
              </a:tabLst>
              <a:defRPr sz="108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968500" algn="l"/>
              </a:tabLst>
              <a:defRPr sz="9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968500" algn="l"/>
              </a:tabLst>
              <a:defRPr sz="9000">
                <a:solidFill>
                  <a:schemeClr val="tx1"/>
                </a:solidFill>
                <a:latin typeface="Calibri" panose="020F0502020204030204" pitchFamily="34" charset="0"/>
              </a:defRPr>
            </a:lvl5pPr>
            <a:lvl6pPr marL="25146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6pPr>
            <a:lvl7pPr marL="29718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7pPr>
            <a:lvl8pPr marL="34290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8pPr>
            <a:lvl9pPr marL="38862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9pPr>
          </a:lstStyle>
          <a:p>
            <a:pPr marL="58738" indent="0" algn="ctr" eaLnBrk="1" hangingPunct="1">
              <a:spcBef>
                <a:spcPct val="0"/>
              </a:spcBef>
              <a:buClr>
                <a:srgbClr val="C00000"/>
              </a:buClr>
              <a:buNone/>
            </a:pPr>
            <a:r>
              <a:rPr lang="en-US" altLang="it-IT" sz="1800" b="1" i="1" dirty="0">
                <a:solidFill>
                  <a:srgbClr val="0000FF"/>
                </a:solidFill>
                <a:latin typeface="Noto Sans" panose="020B0502040504020204" pitchFamily="34" charset="0"/>
                <a:ea typeface="Noto Sans" panose="020B0502040504020204" pitchFamily="34" charset="0"/>
                <a:cs typeface="Noto Sans" panose="020B0502040504020204" pitchFamily="34" charset="0"/>
              </a:rPr>
              <a:t>The pathway to decarbonization </a:t>
            </a:r>
          </a:p>
          <a:p>
            <a:pPr marL="58738" indent="0" algn="ctr" eaLnBrk="1" hangingPunct="1">
              <a:spcBef>
                <a:spcPct val="0"/>
              </a:spcBef>
              <a:buClr>
                <a:srgbClr val="C00000"/>
              </a:buClr>
              <a:buNone/>
            </a:pPr>
            <a:r>
              <a:rPr lang="en-US" altLang="it-IT" sz="1800" b="1" i="1" dirty="0">
                <a:solidFill>
                  <a:srgbClr val="0000FF"/>
                </a:solidFill>
                <a:latin typeface="Noto Sans" panose="020B0502040504020204" pitchFamily="34" charset="0"/>
                <a:ea typeface="Noto Sans" panose="020B0502040504020204" pitchFamily="34" charset="0"/>
                <a:cs typeface="Noto Sans" panose="020B0502040504020204" pitchFamily="34" charset="0"/>
              </a:rPr>
              <a:t>starts with blue</a:t>
            </a:r>
          </a:p>
        </p:txBody>
      </p:sp>
      <p:sp>
        <p:nvSpPr>
          <p:cNvPr id="40" name="Rettangolo 20">
            <a:extLst>
              <a:ext uri="{FF2B5EF4-FFF2-40B4-BE49-F238E27FC236}">
                <a16:creationId xmlns:a16="http://schemas.microsoft.com/office/drawing/2014/main" id="{12DEFE18-9A27-1898-8B62-12C9B5AD54FE}"/>
              </a:ext>
            </a:extLst>
          </p:cNvPr>
          <p:cNvSpPr>
            <a:spLocks noChangeArrowheads="1"/>
          </p:cNvSpPr>
          <p:nvPr/>
        </p:nvSpPr>
        <p:spPr bwMode="auto">
          <a:xfrm>
            <a:off x="5796136" y="3579862"/>
            <a:ext cx="34149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pPr>
            <a:r>
              <a:rPr lang="en-US" altLang="it-IT" i="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Blue NH</a:t>
            </a:r>
            <a:r>
              <a:rPr lang="en-US" altLang="it-IT" i="1" baseline="-250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3</a:t>
            </a:r>
            <a:r>
              <a:rPr lang="en-US" altLang="it-IT" i="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 is a responsible way of producing ammonia that integrates carbon capture to minimize</a:t>
            </a:r>
          </a:p>
          <a:p>
            <a:pPr algn="ctr" eaLnBrk="1" hangingPunct="1">
              <a:buClr>
                <a:srgbClr val="000000"/>
              </a:buClr>
              <a:buFont typeface="Arial" panose="020B0604020202020204" pitchFamily="34" charset="0"/>
              <a:buNone/>
            </a:pPr>
            <a:r>
              <a:rPr lang="en-US" altLang="it-IT" i="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 GHG emissions</a:t>
            </a:r>
          </a:p>
        </p:txBody>
      </p:sp>
      <p:sp>
        <p:nvSpPr>
          <p:cNvPr id="3" name="Text Placeholder 1">
            <a:extLst>
              <a:ext uri="{FF2B5EF4-FFF2-40B4-BE49-F238E27FC236}">
                <a16:creationId xmlns:a16="http://schemas.microsoft.com/office/drawing/2014/main" id="{BB089EFD-A8A9-BE49-3C03-5A8E35950BC1}"/>
              </a:ext>
            </a:extLst>
          </p:cNvPr>
          <p:cNvSpPr txBox="1">
            <a:spLocks/>
          </p:cNvSpPr>
          <p:nvPr/>
        </p:nvSpPr>
        <p:spPr bwMode="auto">
          <a:xfrm>
            <a:off x="463794" y="158651"/>
            <a:ext cx="560818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5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THE DECARBONISATION OF AMMONIA PRODUCTION</a:t>
            </a:r>
            <a:endParaRPr lang="it-IT" altLang="it-IT" sz="1500" b="1" dirty="0">
              <a:solidFill>
                <a:srgbClr val="20212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 name="Google Shape;972;p31">
            <a:extLst>
              <a:ext uri="{FF2B5EF4-FFF2-40B4-BE49-F238E27FC236}">
                <a16:creationId xmlns:a16="http://schemas.microsoft.com/office/drawing/2014/main" id="{7F1333CA-A7D0-CF96-001A-8D6BEBB48A09}"/>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5</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 name="CasellaDiTesto 4">
            <a:extLst>
              <a:ext uri="{FF2B5EF4-FFF2-40B4-BE49-F238E27FC236}">
                <a16:creationId xmlns:a16="http://schemas.microsoft.com/office/drawing/2014/main" id="{3A3D6C0D-C7C5-4383-2343-22B1B4D98333}"/>
              </a:ext>
            </a:extLst>
          </p:cNvPr>
          <p:cNvSpPr txBox="1"/>
          <p:nvPr/>
        </p:nvSpPr>
        <p:spPr>
          <a:xfrm>
            <a:off x="48196" y="914112"/>
            <a:ext cx="5612035" cy="1369606"/>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“Hydrogen accounts for around 90% of the carbon emissions in </a:t>
            </a:r>
          </a:p>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the synthesis of ammonia</a:t>
            </a:r>
            <a:r>
              <a:rPr lang="en-US" sz="1400" dirty="0">
                <a:latin typeface="Noto Sans" panose="020B0502040504020204" pitchFamily="34" charset="0"/>
                <a:ea typeface="Noto Sans" panose="020B0502040504020204" pitchFamily="34" charset="0"/>
                <a:cs typeface="Noto Sans" panose="020B0502040504020204" pitchFamily="34" charset="0"/>
              </a:rPr>
              <a:t>”</a:t>
            </a:r>
          </a:p>
          <a:p>
            <a:pPr algn="just"/>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b="1" i="1" dirty="0">
                <a:latin typeface="Noto Sans" panose="020B0502040504020204" pitchFamily="34" charset="0"/>
                <a:ea typeface="Noto Sans" panose="020B0502040504020204" pitchFamily="34" charset="0"/>
                <a:cs typeface="Noto Sans" panose="020B0502040504020204" pitchFamily="34" charset="0"/>
              </a:rPr>
              <a:t>Reducing the amount of carbon dioxide </a:t>
            </a:r>
            <a:r>
              <a:rPr lang="en-US" sz="1100" i="1" dirty="0">
                <a:latin typeface="Noto Sans" panose="020B0502040504020204" pitchFamily="34" charset="0"/>
                <a:ea typeface="Noto Sans" panose="020B0502040504020204" pitchFamily="34" charset="0"/>
                <a:cs typeface="Noto Sans" panose="020B0502040504020204" pitchFamily="34" charset="0"/>
              </a:rPr>
              <a:t>produced during the manufacturing process is dependent primarily on the source of hydrogen, using low-carbon energy for the process and system integration to produce the most efficient overall process.</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Text Placeholder 1">
            <a:extLst>
              <a:ext uri="{FF2B5EF4-FFF2-40B4-BE49-F238E27FC236}">
                <a16:creationId xmlns:a16="http://schemas.microsoft.com/office/drawing/2014/main" id="{7CBF5D9E-65F2-1933-18FB-B3906A4172D3}"/>
              </a:ext>
            </a:extLst>
          </p:cNvPr>
          <p:cNvSpPr txBox="1">
            <a:spLocks/>
          </p:cNvSpPr>
          <p:nvPr/>
        </p:nvSpPr>
        <p:spPr bwMode="auto">
          <a:xfrm>
            <a:off x="307585" y="586665"/>
            <a:ext cx="311576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Blue Ammonia and green ammonia</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7" name="Google Shape;972;p31">
            <a:extLst>
              <a:ext uri="{FF2B5EF4-FFF2-40B4-BE49-F238E27FC236}">
                <a16:creationId xmlns:a16="http://schemas.microsoft.com/office/drawing/2014/main" id="{4CFF84A8-B871-B829-783D-AB77F666CD5E}"/>
              </a:ext>
            </a:extLst>
          </p:cNvPr>
          <p:cNvSpPr>
            <a:spLocks noChangeAspect="1" noChangeArrowheads="1"/>
          </p:cNvSpPr>
          <p:nvPr/>
        </p:nvSpPr>
        <p:spPr bwMode="auto">
          <a:xfrm>
            <a:off x="163122" y="653464"/>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 name="CasellaDiTesto 10">
            <a:extLst>
              <a:ext uri="{FF2B5EF4-FFF2-40B4-BE49-F238E27FC236}">
                <a16:creationId xmlns:a16="http://schemas.microsoft.com/office/drawing/2014/main" id="{80693ED0-14EB-8216-3B9B-5EBF83A775E7}"/>
              </a:ext>
            </a:extLst>
          </p:cNvPr>
          <p:cNvSpPr txBox="1"/>
          <p:nvPr/>
        </p:nvSpPr>
        <p:spPr>
          <a:xfrm>
            <a:off x="80071" y="2572911"/>
            <a:ext cx="5580159" cy="1954381"/>
          </a:xfrm>
          <a:prstGeom prst="rect">
            <a:avLst/>
          </a:prstGeom>
          <a:noFill/>
        </p:spPr>
        <p:txBody>
          <a:bodyPr wrap="square">
            <a:spAutoFit/>
          </a:bodyPr>
          <a:lstStyle/>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Using </a:t>
            </a:r>
            <a:r>
              <a:rPr lang="en-US" sz="1100" b="1" i="1" dirty="0">
                <a:latin typeface="Noto Sans" panose="020B0502040504020204" pitchFamily="34" charset="0"/>
                <a:ea typeface="Noto Sans" panose="020B0502040504020204" pitchFamily="34" charset="0"/>
                <a:cs typeface="Noto Sans" panose="020B0502040504020204" pitchFamily="34" charset="0"/>
              </a:rPr>
              <a:t>blue hydrogen from steam methane reforming (SMR) with carbon capture and storage (CCS)</a:t>
            </a:r>
            <a:r>
              <a:rPr lang="en-US" sz="1100" i="1" dirty="0">
                <a:latin typeface="Noto Sans" panose="020B0502040504020204" pitchFamily="34" charset="0"/>
                <a:ea typeface="Noto Sans" panose="020B0502040504020204" pitchFamily="34" charset="0"/>
                <a:cs typeface="Noto Sans" panose="020B0502040504020204" pitchFamily="34" charset="0"/>
              </a:rPr>
              <a:t>;</a:t>
            </a: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Steam methane reforming emits carbon dioxide in a concentrated form that is well-suited for carbon capture and storage;</a:t>
            </a: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While up to </a:t>
            </a:r>
            <a:r>
              <a:rPr lang="en-US" sz="1100" b="1" i="1" dirty="0">
                <a:latin typeface="Noto Sans" panose="020B0502040504020204" pitchFamily="34" charset="0"/>
                <a:ea typeface="Noto Sans" panose="020B0502040504020204" pitchFamily="34" charset="0"/>
                <a:cs typeface="Noto Sans" panose="020B0502040504020204" pitchFamily="34" charset="0"/>
              </a:rPr>
              <a:t>90% of carbon dioxide could be captured</a:t>
            </a:r>
            <a:r>
              <a:rPr lang="en-US" sz="1100" i="1" dirty="0">
                <a:latin typeface="Noto Sans" panose="020B0502040504020204" pitchFamily="34" charset="0"/>
                <a:ea typeface="Noto Sans" panose="020B0502040504020204" pitchFamily="34" charset="0"/>
                <a:cs typeface="Noto Sans" panose="020B0502040504020204" pitchFamily="34" charset="0"/>
              </a:rPr>
              <a:t>, the </a:t>
            </a:r>
            <a:r>
              <a:rPr lang="en-US" sz="1100" b="1" i="1" dirty="0">
                <a:latin typeface="Noto Sans" panose="020B0502040504020204" pitchFamily="34" charset="0"/>
                <a:ea typeface="Noto Sans" panose="020B0502040504020204" pitchFamily="34" charset="0"/>
                <a:cs typeface="Noto Sans" panose="020B0502040504020204" pitchFamily="34" charset="0"/>
              </a:rPr>
              <a:t>upstream greenhouse gas emissions associated with natural gas extraction</a:t>
            </a:r>
            <a:r>
              <a:rPr lang="en-US" sz="1100" i="1" dirty="0">
                <a:latin typeface="Noto Sans" panose="020B0502040504020204" pitchFamily="34" charset="0"/>
                <a:ea typeface="Noto Sans" panose="020B0502040504020204" pitchFamily="34" charset="0"/>
                <a:cs typeface="Noto Sans" panose="020B0502040504020204" pitchFamily="34" charset="0"/>
              </a:rPr>
              <a:t>, </a:t>
            </a:r>
            <a:r>
              <a:rPr lang="en-US" sz="1100" b="1" i="1" dirty="0">
                <a:latin typeface="Noto Sans" panose="020B0502040504020204" pitchFamily="34" charset="0"/>
                <a:ea typeface="Noto Sans" panose="020B0502040504020204" pitchFamily="34" charset="0"/>
                <a:cs typeface="Noto Sans" panose="020B0502040504020204" pitchFamily="34" charset="0"/>
              </a:rPr>
              <a:t>limit the life-cycle emission reductions</a:t>
            </a:r>
            <a:r>
              <a:rPr lang="en-US" sz="1100" i="1" dirty="0">
                <a:latin typeface="Noto Sans" panose="020B0502040504020204" pitchFamily="34" charset="0"/>
                <a:ea typeface="Noto Sans" panose="020B0502040504020204" pitchFamily="34" charset="0"/>
                <a:cs typeface="Noto Sans" panose="020B0502040504020204" pitchFamily="34" charset="0"/>
              </a:rPr>
              <a:t> for combined steam methane reforming and carbon capture and storage to 60 – 85%;</a:t>
            </a: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This degree of carbon emission reduction is impressive but, for net-zero carbon hydrogen production, current projections suggest that this process can only be part of a transition to a zero-carbon solution.</a:t>
            </a:r>
            <a:endParaRPr lang="it-IT" sz="11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13" name="Text Placeholder 1">
            <a:extLst>
              <a:ext uri="{FF2B5EF4-FFF2-40B4-BE49-F238E27FC236}">
                <a16:creationId xmlns:a16="http://schemas.microsoft.com/office/drawing/2014/main" id="{1C0E6187-2073-B91B-3140-D93BEF8B6B46}"/>
              </a:ext>
            </a:extLst>
          </p:cNvPr>
          <p:cNvSpPr txBox="1">
            <a:spLocks/>
          </p:cNvSpPr>
          <p:nvPr/>
        </p:nvSpPr>
        <p:spPr bwMode="auto">
          <a:xfrm>
            <a:off x="237161" y="2318745"/>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Blue or low carbon Ammonia production </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14" name="Google Shape;972;p31">
            <a:extLst>
              <a:ext uri="{FF2B5EF4-FFF2-40B4-BE49-F238E27FC236}">
                <a16:creationId xmlns:a16="http://schemas.microsoft.com/office/drawing/2014/main" id="{11D5D191-0011-CB10-1AE7-AA7799D8B5CC}"/>
              </a:ext>
            </a:extLst>
          </p:cNvPr>
          <p:cNvSpPr>
            <a:spLocks noChangeAspect="1" noChangeArrowheads="1"/>
          </p:cNvSpPr>
          <p:nvPr/>
        </p:nvSpPr>
        <p:spPr bwMode="auto">
          <a:xfrm>
            <a:off x="156706" y="2397735"/>
            <a:ext cx="109200" cy="108000"/>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16" name="Gruppo 15">
            <a:extLst>
              <a:ext uri="{FF2B5EF4-FFF2-40B4-BE49-F238E27FC236}">
                <a16:creationId xmlns:a16="http://schemas.microsoft.com/office/drawing/2014/main" id="{C26DDF05-EFC6-E3EB-F800-C4559E2FF7C4}"/>
              </a:ext>
            </a:extLst>
          </p:cNvPr>
          <p:cNvGrpSpPr/>
          <p:nvPr/>
        </p:nvGrpSpPr>
        <p:grpSpPr>
          <a:xfrm>
            <a:off x="5703739" y="195486"/>
            <a:ext cx="3395501" cy="1710297"/>
            <a:chOff x="5700303" y="158651"/>
            <a:chExt cx="3395501" cy="1678547"/>
          </a:xfrm>
        </p:grpSpPr>
        <p:pic>
          <p:nvPicPr>
            <p:cNvPr id="8" name="Immagine 7">
              <a:extLst>
                <a:ext uri="{FF2B5EF4-FFF2-40B4-BE49-F238E27FC236}">
                  <a16:creationId xmlns:a16="http://schemas.microsoft.com/office/drawing/2014/main" id="{46313845-EAD9-4D80-C0AB-B0D464EB10F4}"/>
                </a:ext>
              </a:extLst>
            </p:cNvPr>
            <p:cNvPicPr>
              <a:picLocks noChangeAspect="1"/>
            </p:cNvPicPr>
            <p:nvPr/>
          </p:nvPicPr>
          <p:blipFill rotWithShape="1">
            <a:blip r:embed="rId3"/>
            <a:srcRect t="12431"/>
            <a:stretch/>
          </p:blipFill>
          <p:spPr>
            <a:xfrm>
              <a:off x="5700303" y="367305"/>
              <a:ext cx="3395501" cy="1469893"/>
            </a:xfrm>
            <a:prstGeom prst="rect">
              <a:avLst/>
            </a:prstGeom>
          </p:spPr>
        </p:pic>
        <p:sp>
          <p:nvSpPr>
            <p:cNvPr id="10" name="Rettangolo 9">
              <a:extLst>
                <a:ext uri="{FF2B5EF4-FFF2-40B4-BE49-F238E27FC236}">
                  <a16:creationId xmlns:a16="http://schemas.microsoft.com/office/drawing/2014/main" id="{453011D7-F543-EA52-53E1-9AB48E2FD5D9}"/>
                </a:ext>
              </a:extLst>
            </p:cNvPr>
            <p:cNvSpPr/>
            <p:nvPr/>
          </p:nvSpPr>
          <p:spPr>
            <a:xfrm>
              <a:off x="5700303" y="158651"/>
              <a:ext cx="887921" cy="54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7" name="Rettangolo 20">
            <a:extLst>
              <a:ext uri="{FF2B5EF4-FFF2-40B4-BE49-F238E27FC236}">
                <a16:creationId xmlns:a16="http://schemas.microsoft.com/office/drawing/2014/main" id="{9F490A21-5D8D-AF37-5B90-8D594B4171C6}"/>
              </a:ext>
            </a:extLst>
          </p:cNvPr>
          <p:cNvSpPr>
            <a:spLocks noChangeArrowheads="1"/>
          </p:cNvSpPr>
          <p:nvPr/>
        </p:nvSpPr>
        <p:spPr bwMode="auto">
          <a:xfrm>
            <a:off x="5724128" y="76018"/>
            <a:ext cx="34149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pPr>
            <a:r>
              <a:rPr lang="en-US" altLang="it-IT" sz="9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Steam methane reforming with Process Carbon Capture</a:t>
            </a:r>
          </a:p>
        </p:txBody>
      </p:sp>
    </p:spTree>
    <p:extLst>
      <p:ext uri="{BB962C8B-B14F-4D97-AF65-F5344CB8AC3E}">
        <p14:creationId xmlns:p14="http://schemas.microsoft.com/office/powerpoint/2010/main" val="114639093"/>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s://ars.els-cdn.com/content/image/1-s2.0-S0016236121007225-gr19_lrg.jpg">
            <a:extLst>
              <a:ext uri="{FF2B5EF4-FFF2-40B4-BE49-F238E27FC236}">
                <a16:creationId xmlns:a16="http://schemas.microsoft.com/office/drawing/2014/main" id="{9813FDD3-7D16-DD9E-C3E7-ACBEAB6B9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904" y="81963"/>
            <a:ext cx="3414939" cy="2129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egnaposto contenuto 2">
            <a:extLst>
              <a:ext uri="{FF2B5EF4-FFF2-40B4-BE49-F238E27FC236}">
                <a16:creationId xmlns:a16="http://schemas.microsoft.com/office/drawing/2014/main" id="{69868762-70A5-F46D-0052-8C8A0322B01B}"/>
              </a:ext>
            </a:extLst>
          </p:cNvPr>
          <p:cNvSpPr txBox="1">
            <a:spLocks noChangeArrowheads="1"/>
          </p:cNvSpPr>
          <p:nvPr/>
        </p:nvSpPr>
        <p:spPr bwMode="auto">
          <a:xfrm>
            <a:off x="5705888" y="2573491"/>
            <a:ext cx="34563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71500">
              <a:spcBef>
                <a:spcPct val="20000"/>
              </a:spcBef>
              <a:buFont typeface="Arial" panose="020B0604020202020204" pitchFamily="34" charset="0"/>
              <a:buChar char="•"/>
              <a:tabLst>
                <a:tab pos="1968500" algn="l"/>
              </a:tabLst>
              <a:defRPr sz="14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968500" algn="l"/>
              </a:tabLst>
              <a:defRPr sz="126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968500" algn="l"/>
              </a:tabLst>
              <a:defRPr sz="108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968500" algn="l"/>
              </a:tabLst>
              <a:defRPr sz="9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968500" algn="l"/>
              </a:tabLst>
              <a:defRPr sz="9000">
                <a:solidFill>
                  <a:schemeClr val="tx1"/>
                </a:solidFill>
                <a:latin typeface="Calibri" panose="020F0502020204030204" pitchFamily="34" charset="0"/>
              </a:defRPr>
            </a:lvl5pPr>
            <a:lvl6pPr marL="25146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6pPr>
            <a:lvl7pPr marL="29718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7pPr>
            <a:lvl8pPr marL="34290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8pPr>
            <a:lvl9pPr marL="38862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9pPr>
          </a:lstStyle>
          <a:p>
            <a:pPr marL="58738" indent="0" algn="ctr" eaLnBrk="1" hangingPunct="1">
              <a:spcBef>
                <a:spcPct val="0"/>
              </a:spcBef>
              <a:buClr>
                <a:srgbClr val="C00000"/>
              </a:buClr>
              <a:buNone/>
            </a:pPr>
            <a:r>
              <a:rPr lang="en-US" altLang="it-IT" sz="1200" b="1" i="1" dirty="0">
                <a:latin typeface="Noto Sans" panose="020B0502040504020204" pitchFamily="34" charset="0"/>
                <a:ea typeface="Noto Sans" panose="020B0502040504020204" pitchFamily="34" charset="0"/>
                <a:cs typeface="Noto Sans" panose="020B0502040504020204" pitchFamily="34" charset="0"/>
              </a:rPr>
              <a:t>Conversion to ammonia could be the most </a:t>
            </a:r>
          </a:p>
          <a:p>
            <a:pPr marL="58738" indent="0" algn="ctr" eaLnBrk="1" hangingPunct="1">
              <a:spcBef>
                <a:spcPct val="0"/>
              </a:spcBef>
              <a:buClr>
                <a:srgbClr val="C00000"/>
              </a:buClr>
              <a:buNone/>
            </a:pPr>
            <a:r>
              <a:rPr lang="en-US" altLang="it-IT" sz="1200" b="1" i="1" dirty="0">
                <a:latin typeface="Noto Sans" panose="020B0502040504020204" pitchFamily="34" charset="0"/>
                <a:ea typeface="Noto Sans" panose="020B0502040504020204" pitchFamily="34" charset="0"/>
                <a:cs typeface="Noto Sans" panose="020B0502040504020204" pitchFamily="34" charset="0"/>
              </a:rPr>
              <a:t>cost-competitive solution for long-distance hydrogen transportation</a:t>
            </a:r>
          </a:p>
        </p:txBody>
      </p:sp>
      <p:sp>
        <p:nvSpPr>
          <p:cNvPr id="40" name="Rettangolo 20">
            <a:extLst>
              <a:ext uri="{FF2B5EF4-FFF2-40B4-BE49-F238E27FC236}">
                <a16:creationId xmlns:a16="http://schemas.microsoft.com/office/drawing/2014/main" id="{12DEFE18-9A27-1898-8B62-12C9B5AD54FE}"/>
              </a:ext>
            </a:extLst>
          </p:cNvPr>
          <p:cNvSpPr>
            <a:spLocks noChangeArrowheads="1"/>
          </p:cNvSpPr>
          <p:nvPr/>
        </p:nvSpPr>
        <p:spPr bwMode="auto">
          <a:xfrm>
            <a:off x="5728245" y="3479978"/>
            <a:ext cx="341494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pPr>
            <a:r>
              <a:rPr lang="en-US" altLang="it-IT" sz="11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Distributed ammonia plant will offer liquid storage of renewable electricity at ambient pressure and low boil-off conditions. </a:t>
            </a:r>
          </a:p>
          <a:p>
            <a:pPr algn="ctr" eaLnBrk="1" hangingPunct="1">
              <a:buClr>
                <a:srgbClr val="000000"/>
              </a:buClr>
              <a:buFont typeface="Arial" panose="020B0604020202020204" pitchFamily="34" charset="0"/>
              <a:buNone/>
            </a:pPr>
            <a:endParaRPr lang="en-US" altLang="it-IT" sz="11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endParaRPr>
          </a:p>
          <a:p>
            <a:pPr algn="ctr" eaLnBrk="1" hangingPunct="1">
              <a:buClr>
                <a:srgbClr val="000000"/>
              </a:buClr>
              <a:buFont typeface="Arial" panose="020B0604020202020204" pitchFamily="34" charset="0"/>
              <a:buNone/>
            </a:pPr>
            <a:r>
              <a:rPr lang="en-US" altLang="it-IT" sz="11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Ammonia can then be safely transported by road or rail to the user or used locally giving birth to local industrial ecosystems.</a:t>
            </a:r>
            <a:endParaRPr lang="en-US" altLang="it-IT" sz="1100" i="1" dirty="0">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endParaRPr>
          </a:p>
        </p:txBody>
      </p:sp>
      <p:sp>
        <p:nvSpPr>
          <p:cNvPr id="3" name="Text Placeholder 1">
            <a:extLst>
              <a:ext uri="{FF2B5EF4-FFF2-40B4-BE49-F238E27FC236}">
                <a16:creationId xmlns:a16="http://schemas.microsoft.com/office/drawing/2014/main" id="{A6DA61EE-9148-4BFA-2B51-411D08BA4172}"/>
              </a:ext>
            </a:extLst>
          </p:cNvPr>
          <p:cNvSpPr txBox="1">
            <a:spLocks/>
          </p:cNvSpPr>
          <p:nvPr/>
        </p:nvSpPr>
        <p:spPr bwMode="auto">
          <a:xfrm>
            <a:off x="463794" y="158651"/>
            <a:ext cx="560818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5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THE DECARBONISATION OF AMMONIA PRODUCTION</a:t>
            </a:r>
            <a:endParaRPr lang="it-IT" altLang="it-IT" sz="1500" b="1" dirty="0">
              <a:solidFill>
                <a:srgbClr val="20212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5</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 name="CasellaDiTesto 4">
            <a:extLst>
              <a:ext uri="{FF2B5EF4-FFF2-40B4-BE49-F238E27FC236}">
                <a16:creationId xmlns:a16="http://schemas.microsoft.com/office/drawing/2014/main" id="{3BCDDE42-6798-6AA3-9F42-ADA1D367AD23}"/>
              </a:ext>
            </a:extLst>
          </p:cNvPr>
          <p:cNvSpPr txBox="1"/>
          <p:nvPr/>
        </p:nvSpPr>
        <p:spPr>
          <a:xfrm>
            <a:off x="48196" y="914112"/>
            <a:ext cx="5612035" cy="1369606"/>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“Hydrogen accounts for around 90% of the carbon emissions in </a:t>
            </a:r>
          </a:p>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the synthesis of ammonia</a:t>
            </a:r>
            <a:r>
              <a:rPr lang="en-US" sz="1400" dirty="0">
                <a:latin typeface="Noto Sans" panose="020B0502040504020204" pitchFamily="34" charset="0"/>
                <a:ea typeface="Noto Sans" panose="020B0502040504020204" pitchFamily="34" charset="0"/>
                <a:cs typeface="Noto Sans" panose="020B0502040504020204" pitchFamily="34" charset="0"/>
              </a:rPr>
              <a:t>”</a:t>
            </a:r>
          </a:p>
          <a:p>
            <a:pPr algn="just"/>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Reducing the amount of carbon dioxide produced during the manufacturing process is dependent primarily on the source of hydrogen, using low-carbon energy for the process and system integration to produce the most efficient overall process</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Text Placeholder 1">
            <a:extLst>
              <a:ext uri="{FF2B5EF4-FFF2-40B4-BE49-F238E27FC236}">
                <a16:creationId xmlns:a16="http://schemas.microsoft.com/office/drawing/2014/main" id="{2DFEF7EC-8BB1-27E7-7D19-8AF4D1204513}"/>
              </a:ext>
            </a:extLst>
          </p:cNvPr>
          <p:cNvSpPr txBox="1">
            <a:spLocks/>
          </p:cNvSpPr>
          <p:nvPr/>
        </p:nvSpPr>
        <p:spPr bwMode="auto">
          <a:xfrm>
            <a:off x="307585" y="590699"/>
            <a:ext cx="311576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Blue Ammonia and green ammonia</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653464"/>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 name="CasellaDiTesto 7">
            <a:extLst>
              <a:ext uri="{FF2B5EF4-FFF2-40B4-BE49-F238E27FC236}">
                <a16:creationId xmlns:a16="http://schemas.microsoft.com/office/drawing/2014/main" id="{E4BB9477-277A-0E8E-3895-36BC6768C0EC}"/>
              </a:ext>
            </a:extLst>
          </p:cNvPr>
          <p:cNvSpPr txBox="1"/>
          <p:nvPr/>
        </p:nvSpPr>
        <p:spPr>
          <a:xfrm>
            <a:off x="80072" y="2571750"/>
            <a:ext cx="5580159" cy="1785104"/>
          </a:xfrm>
          <a:prstGeom prst="rect">
            <a:avLst/>
          </a:prstGeom>
          <a:noFill/>
        </p:spPr>
        <p:txBody>
          <a:bodyPr wrap="square">
            <a:spAutoFit/>
          </a:bodyPr>
          <a:lstStyle/>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Ammonia has been recognized as an economically viable and </a:t>
            </a:r>
            <a:r>
              <a:rPr lang="en-US" sz="1100" b="1" i="1" dirty="0">
                <a:latin typeface="Noto Sans" panose="020B0502040504020204" pitchFamily="34" charset="0"/>
                <a:ea typeface="Noto Sans" panose="020B0502040504020204" pitchFamily="34" charset="0"/>
                <a:cs typeface="Noto Sans" panose="020B0502040504020204" pitchFamily="34" charset="0"/>
              </a:rPr>
              <a:t>carbon-free carrier for transporting and storing hydrogen</a:t>
            </a:r>
            <a:r>
              <a:rPr lang="en-US" sz="1100" i="1" dirty="0">
                <a:latin typeface="Noto Sans" panose="020B0502040504020204" pitchFamily="34" charset="0"/>
                <a:ea typeface="Noto Sans" panose="020B0502040504020204" pitchFamily="34" charset="0"/>
                <a:cs typeface="Noto Sans" panose="020B0502040504020204" pitchFamily="34" charset="0"/>
              </a:rPr>
              <a:t> due to its properties: stability under conditions close to atmospheric, high hydrogen content (17.6 </a:t>
            </a:r>
            <a:r>
              <a:rPr lang="en-US" sz="1100" i="1" dirty="0" err="1">
                <a:latin typeface="Noto Sans" panose="020B0502040504020204" pitchFamily="34" charset="0"/>
                <a:ea typeface="Noto Sans" panose="020B0502040504020204" pitchFamily="34" charset="0"/>
                <a:cs typeface="Noto Sans" panose="020B0502040504020204" pitchFamily="34" charset="0"/>
              </a:rPr>
              <a:t>wt</a:t>
            </a:r>
            <a:r>
              <a:rPr lang="en-US" sz="1100" i="1" dirty="0">
                <a:latin typeface="Noto Sans" panose="020B0502040504020204" pitchFamily="34" charset="0"/>
                <a:ea typeface="Noto Sans" panose="020B0502040504020204" pitchFamily="34" charset="0"/>
                <a:cs typeface="Noto Sans" panose="020B0502040504020204" pitchFamily="34" charset="0"/>
              </a:rPr>
              <a:t>%), existing infrastructures;</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 interest in ‘green ammonia’, produced using green hydrogen (instead of being derived from natural gas via SMR), is driven both by the </a:t>
            </a:r>
            <a:r>
              <a:rPr lang="en-US" sz="1100" b="1" i="1" dirty="0">
                <a:latin typeface="Noto Sans" panose="020B0502040504020204" pitchFamily="34" charset="0"/>
                <a:ea typeface="Noto Sans" panose="020B0502040504020204" pitchFamily="34" charset="0"/>
                <a:cs typeface="Noto Sans" panose="020B0502040504020204" pitchFamily="34" charset="0"/>
              </a:rPr>
              <a:t>need to decarbonize the current ammonia production for its existing uses </a:t>
            </a:r>
            <a:r>
              <a:rPr lang="en-US" sz="1100" i="1" dirty="0">
                <a:latin typeface="Noto Sans" panose="020B0502040504020204" pitchFamily="34" charset="0"/>
                <a:ea typeface="Noto Sans" panose="020B0502040504020204" pitchFamily="34" charset="0"/>
                <a:cs typeface="Noto Sans" panose="020B0502040504020204" pitchFamily="34" charset="0"/>
              </a:rPr>
              <a:t>and by the potential of ammonia to serve as an economically viable carrier for long-distance transportation of green hydrogen.</a:t>
            </a:r>
            <a:endParaRPr lang="it-IT" sz="11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55B4B874-E3A9-9609-D400-BBF34BA3EBE8}"/>
              </a:ext>
            </a:extLst>
          </p:cNvPr>
          <p:cNvSpPr txBox="1">
            <a:spLocks/>
          </p:cNvSpPr>
          <p:nvPr/>
        </p:nvSpPr>
        <p:spPr bwMode="auto">
          <a:xfrm>
            <a:off x="265906" y="2307297"/>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Green Ammonia production </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10" name="Google Shape;972;p31">
            <a:extLst>
              <a:ext uri="{FF2B5EF4-FFF2-40B4-BE49-F238E27FC236}">
                <a16:creationId xmlns:a16="http://schemas.microsoft.com/office/drawing/2014/main" id="{336997D2-50C0-63BD-4D44-0CD2D78CDB28}"/>
              </a:ext>
            </a:extLst>
          </p:cNvPr>
          <p:cNvSpPr>
            <a:spLocks noChangeAspect="1" noChangeArrowheads="1"/>
          </p:cNvSpPr>
          <p:nvPr/>
        </p:nvSpPr>
        <p:spPr bwMode="auto">
          <a:xfrm>
            <a:off x="156706" y="2397735"/>
            <a:ext cx="109200" cy="108000"/>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156957826"/>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contenuto 2">
            <a:extLst>
              <a:ext uri="{FF2B5EF4-FFF2-40B4-BE49-F238E27FC236}">
                <a16:creationId xmlns:a16="http://schemas.microsoft.com/office/drawing/2014/main" id="{69868762-70A5-F46D-0052-8C8A0322B01B}"/>
              </a:ext>
            </a:extLst>
          </p:cNvPr>
          <p:cNvSpPr txBox="1">
            <a:spLocks noChangeArrowheads="1"/>
          </p:cNvSpPr>
          <p:nvPr/>
        </p:nvSpPr>
        <p:spPr bwMode="auto">
          <a:xfrm>
            <a:off x="5608766" y="2067694"/>
            <a:ext cx="3556662" cy="2648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71500">
              <a:spcBef>
                <a:spcPct val="20000"/>
              </a:spcBef>
              <a:buFont typeface="Arial" panose="020B0604020202020204" pitchFamily="34" charset="0"/>
              <a:buChar char="•"/>
              <a:tabLst>
                <a:tab pos="1968500" algn="l"/>
              </a:tabLst>
              <a:defRPr sz="14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968500" algn="l"/>
              </a:tabLst>
              <a:defRPr sz="126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968500" algn="l"/>
              </a:tabLst>
              <a:defRPr sz="108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968500" algn="l"/>
              </a:tabLst>
              <a:defRPr sz="9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968500" algn="l"/>
              </a:tabLst>
              <a:defRPr sz="9000">
                <a:solidFill>
                  <a:schemeClr val="tx1"/>
                </a:solidFill>
                <a:latin typeface="Calibri" panose="020F0502020204030204" pitchFamily="34" charset="0"/>
              </a:defRPr>
            </a:lvl5pPr>
            <a:lvl6pPr marL="25146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6pPr>
            <a:lvl7pPr marL="29718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7pPr>
            <a:lvl8pPr marL="34290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8pPr>
            <a:lvl9pPr marL="38862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9pPr>
          </a:lstStyle>
          <a:p>
            <a:pPr marL="58738" indent="0" algn="just">
              <a:spcBef>
                <a:spcPct val="0"/>
              </a:spcBef>
              <a:buClr>
                <a:srgbClr val="C00000"/>
              </a:buClr>
              <a:buNone/>
            </a:pPr>
            <a:r>
              <a:rPr lang="en-US" altLang="it-IT" sz="1200" i="1" dirty="0">
                <a:latin typeface="Noto Sans" panose="020B0502040504020204" pitchFamily="34" charset="0"/>
                <a:ea typeface="Noto Sans" panose="020B0502040504020204" pitchFamily="34" charset="0"/>
                <a:cs typeface="Noto Sans" panose="020B0502040504020204" pitchFamily="34" charset="0"/>
              </a:rPr>
              <a:t>Ammonia demand for </a:t>
            </a:r>
            <a:r>
              <a:rPr lang="en-US" altLang="it-IT" sz="1200" i="1" dirty="0" err="1">
                <a:latin typeface="Noto Sans" panose="020B0502040504020204" pitchFamily="34" charset="0"/>
                <a:ea typeface="Noto Sans" panose="020B0502040504020204" pitchFamily="34" charset="0"/>
                <a:cs typeface="Noto Sans" panose="020B0502040504020204" pitchFamily="34" charset="0"/>
              </a:rPr>
              <a:t>fertilisers</a:t>
            </a:r>
            <a:r>
              <a:rPr lang="en-US" altLang="it-IT" sz="1200" i="1" dirty="0">
                <a:latin typeface="Noto Sans" panose="020B0502040504020204" pitchFamily="34" charset="0"/>
                <a:ea typeface="Noto Sans" panose="020B0502040504020204" pitchFamily="34" charset="0"/>
                <a:cs typeface="Noto Sans" panose="020B0502040504020204" pitchFamily="34" charset="0"/>
              </a:rPr>
              <a:t> and other existing uses grows by 25% by 2050 in the Sustainable Development and Net Zero Emissions by 2050 scenarios. Use in the form of urea declines to reduce use-phase emissions.. </a:t>
            </a:r>
          </a:p>
          <a:p>
            <a:pPr marL="58738" indent="0" algn="just" eaLnBrk="1" hangingPunct="1">
              <a:spcBef>
                <a:spcPct val="0"/>
              </a:spcBef>
              <a:buClr>
                <a:srgbClr val="C00000"/>
              </a:buClr>
              <a:buNone/>
            </a:pPr>
            <a:endParaRPr lang="en-US" altLang="it-IT" sz="1200" i="1" dirty="0">
              <a:latin typeface="Noto Sans" panose="020B0502040504020204" pitchFamily="34" charset="0"/>
              <a:ea typeface="Noto Sans" panose="020B0502040504020204" pitchFamily="34" charset="0"/>
              <a:cs typeface="Noto Sans" panose="020B0502040504020204" pitchFamily="34" charset="0"/>
            </a:endParaRPr>
          </a:p>
          <a:p>
            <a:pPr marL="58738" indent="0" algn="just" eaLnBrk="1" hangingPunct="1">
              <a:spcBef>
                <a:spcPct val="0"/>
              </a:spcBef>
              <a:buClr>
                <a:srgbClr val="C00000"/>
              </a:buClr>
              <a:buNone/>
            </a:pPr>
            <a:r>
              <a:rPr lang="en-US" altLang="it-IT" sz="1200" i="1" dirty="0">
                <a:latin typeface="Noto Sans" panose="020B0502040504020204" pitchFamily="34" charset="0"/>
                <a:ea typeface="Noto Sans" panose="020B0502040504020204" pitchFamily="34" charset="0"/>
                <a:cs typeface="Noto Sans" panose="020B0502040504020204" pitchFamily="34" charset="0"/>
              </a:rPr>
              <a:t>Ammonia economy has the potential for four energy-related markets including</a:t>
            </a:r>
          </a:p>
          <a:p>
            <a:pPr marL="58738" indent="0" algn="just" eaLnBrk="1" hangingPunct="1">
              <a:lnSpc>
                <a:spcPct val="150000"/>
              </a:lnSpc>
              <a:spcBef>
                <a:spcPct val="0"/>
              </a:spcBef>
              <a:buClr>
                <a:srgbClr val="C00000"/>
              </a:buClr>
              <a:buNone/>
            </a:pPr>
            <a:r>
              <a:rPr lang="en-US" altLang="it-IT" sz="1200" i="1" dirty="0">
                <a:latin typeface="Noto Sans" panose="020B0502040504020204" pitchFamily="34" charset="0"/>
                <a:ea typeface="Noto Sans" panose="020B0502040504020204" pitchFamily="34" charset="0"/>
                <a:cs typeface="Noto Sans" panose="020B0502040504020204" pitchFamily="34" charset="0"/>
              </a:rPr>
              <a:t> (</a:t>
            </a:r>
            <a:r>
              <a:rPr lang="en-US" altLang="it-IT" sz="1200" i="1" dirty="0" err="1">
                <a:latin typeface="Noto Sans" panose="020B0502040504020204" pitchFamily="34" charset="0"/>
                <a:ea typeface="Noto Sans" panose="020B0502040504020204" pitchFamily="34" charset="0"/>
                <a:cs typeface="Noto Sans" panose="020B0502040504020204" pitchFamily="34" charset="0"/>
              </a:rPr>
              <a:t>i</a:t>
            </a:r>
            <a:r>
              <a:rPr lang="en-US" altLang="it-IT" sz="1200" i="1" dirty="0">
                <a:latin typeface="Noto Sans" panose="020B0502040504020204" pitchFamily="34" charset="0"/>
                <a:ea typeface="Noto Sans" panose="020B0502040504020204" pitchFamily="34" charset="0"/>
                <a:cs typeface="Noto Sans" panose="020B0502040504020204" pitchFamily="34" charset="0"/>
              </a:rPr>
              <a:t>) ammonia as transportation fuel, </a:t>
            </a:r>
          </a:p>
          <a:p>
            <a:pPr marL="58738" indent="0" algn="just" eaLnBrk="1" hangingPunct="1">
              <a:lnSpc>
                <a:spcPct val="150000"/>
              </a:lnSpc>
              <a:spcBef>
                <a:spcPct val="0"/>
              </a:spcBef>
              <a:buClr>
                <a:srgbClr val="C00000"/>
              </a:buClr>
              <a:buNone/>
            </a:pPr>
            <a:r>
              <a:rPr lang="en-US" altLang="it-IT" sz="1200" i="1" dirty="0">
                <a:latin typeface="Noto Sans" panose="020B0502040504020204" pitchFamily="34" charset="0"/>
                <a:ea typeface="Noto Sans" panose="020B0502040504020204" pitchFamily="34" charset="0"/>
                <a:cs typeface="Noto Sans" panose="020B0502040504020204" pitchFamily="34" charset="0"/>
              </a:rPr>
              <a:t>(ii) ammonia for heating applications, </a:t>
            </a:r>
          </a:p>
          <a:p>
            <a:pPr marL="58738" indent="0" algn="just" eaLnBrk="1" hangingPunct="1">
              <a:lnSpc>
                <a:spcPct val="150000"/>
              </a:lnSpc>
              <a:spcBef>
                <a:spcPct val="0"/>
              </a:spcBef>
              <a:buClr>
                <a:srgbClr val="C00000"/>
              </a:buClr>
              <a:buNone/>
            </a:pPr>
            <a:r>
              <a:rPr lang="en-US" altLang="it-IT" sz="1200" i="1" dirty="0">
                <a:latin typeface="Noto Sans" panose="020B0502040504020204" pitchFamily="34" charset="0"/>
                <a:ea typeface="Noto Sans" panose="020B0502040504020204" pitchFamily="34" charset="0"/>
                <a:cs typeface="Noto Sans" panose="020B0502040504020204" pitchFamily="34" charset="0"/>
              </a:rPr>
              <a:t>(iii) ammonia for electricity generation</a:t>
            </a:r>
          </a:p>
          <a:p>
            <a:pPr marL="58738" indent="0" algn="just" eaLnBrk="1" hangingPunct="1">
              <a:lnSpc>
                <a:spcPct val="150000"/>
              </a:lnSpc>
              <a:spcBef>
                <a:spcPct val="0"/>
              </a:spcBef>
              <a:buClr>
                <a:srgbClr val="C00000"/>
              </a:buClr>
              <a:buNone/>
            </a:pPr>
            <a:r>
              <a:rPr lang="en-US" altLang="it-IT" sz="1200" i="1" dirty="0">
                <a:latin typeface="Noto Sans" panose="020B0502040504020204" pitchFamily="34" charset="0"/>
                <a:ea typeface="Noto Sans" panose="020B0502040504020204" pitchFamily="34" charset="0"/>
                <a:cs typeface="Noto Sans" panose="020B0502040504020204" pitchFamily="34" charset="0"/>
              </a:rPr>
              <a:t>(iv) ammonia as hydrogen feedstock.</a:t>
            </a:r>
          </a:p>
        </p:txBody>
      </p:sp>
      <p:sp>
        <p:nvSpPr>
          <p:cNvPr id="3" name="Text Placeholder 1">
            <a:extLst>
              <a:ext uri="{FF2B5EF4-FFF2-40B4-BE49-F238E27FC236}">
                <a16:creationId xmlns:a16="http://schemas.microsoft.com/office/drawing/2014/main" id="{A6DA61EE-9148-4BFA-2B51-411D08BA4172}"/>
              </a:ext>
            </a:extLst>
          </p:cNvPr>
          <p:cNvSpPr txBox="1">
            <a:spLocks/>
          </p:cNvSpPr>
          <p:nvPr/>
        </p:nvSpPr>
        <p:spPr bwMode="auto">
          <a:xfrm>
            <a:off x="463794" y="158651"/>
            <a:ext cx="560818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5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THE DECARBONISATION OF AMMONIA PRODUCTION</a:t>
            </a:r>
            <a:endParaRPr lang="it-IT" altLang="it-IT" sz="1500" b="1" dirty="0">
              <a:solidFill>
                <a:srgbClr val="20212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5</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2" name="Immagine 1">
            <a:extLst>
              <a:ext uri="{FF2B5EF4-FFF2-40B4-BE49-F238E27FC236}">
                <a16:creationId xmlns:a16="http://schemas.microsoft.com/office/drawing/2014/main" id="{7B6B1D2D-B953-5B12-9D90-4E0FC20B11AF}"/>
              </a:ext>
            </a:extLst>
          </p:cNvPr>
          <p:cNvPicPr>
            <a:picLocks noChangeAspect="1"/>
          </p:cNvPicPr>
          <p:nvPr/>
        </p:nvPicPr>
        <p:blipFill>
          <a:blip r:embed="rId3"/>
          <a:stretch>
            <a:fillRect/>
          </a:stretch>
        </p:blipFill>
        <p:spPr>
          <a:xfrm>
            <a:off x="73906" y="1098575"/>
            <a:ext cx="5526344" cy="3659488"/>
          </a:xfrm>
          <a:prstGeom prst="rect">
            <a:avLst/>
          </a:prstGeom>
        </p:spPr>
      </p:pic>
      <p:sp>
        <p:nvSpPr>
          <p:cNvPr id="14" name="Text Placeholder 1">
            <a:extLst>
              <a:ext uri="{FF2B5EF4-FFF2-40B4-BE49-F238E27FC236}">
                <a16:creationId xmlns:a16="http://schemas.microsoft.com/office/drawing/2014/main" id="{9F3B223D-7C36-F1FD-38EA-35AB5D6CE28E}"/>
              </a:ext>
            </a:extLst>
          </p:cNvPr>
          <p:cNvSpPr txBox="1">
            <a:spLocks/>
          </p:cNvSpPr>
          <p:nvPr/>
        </p:nvSpPr>
        <p:spPr bwMode="auto">
          <a:xfrm>
            <a:off x="307585" y="590699"/>
            <a:ext cx="462445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Layout of blue - green ammonia economy</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16" name="Google Shape;972;p31">
            <a:extLst>
              <a:ext uri="{FF2B5EF4-FFF2-40B4-BE49-F238E27FC236}">
                <a16:creationId xmlns:a16="http://schemas.microsoft.com/office/drawing/2014/main" id="{582C3FEA-8BCB-D113-05A3-1EA899BD167E}"/>
              </a:ext>
            </a:extLst>
          </p:cNvPr>
          <p:cNvSpPr>
            <a:spLocks noChangeAspect="1" noChangeArrowheads="1"/>
          </p:cNvSpPr>
          <p:nvPr/>
        </p:nvSpPr>
        <p:spPr bwMode="auto">
          <a:xfrm>
            <a:off x="163122" y="653464"/>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8" name="Immagine 17">
            <a:extLst>
              <a:ext uri="{FF2B5EF4-FFF2-40B4-BE49-F238E27FC236}">
                <a16:creationId xmlns:a16="http://schemas.microsoft.com/office/drawing/2014/main" id="{96319F49-A9FF-5814-D48D-3676EF51B270}"/>
              </a:ext>
            </a:extLst>
          </p:cNvPr>
          <p:cNvPicPr>
            <a:picLocks noChangeAspect="1"/>
          </p:cNvPicPr>
          <p:nvPr/>
        </p:nvPicPr>
        <p:blipFill>
          <a:blip r:embed="rId4"/>
          <a:stretch>
            <a:fillRect/>
          </a:stretch>
        </p:blipFill>
        <p:spPr>
          <a:xfrm>
            <a:off x="5668645" y="499145"/>
            <a:ext cx="3419872" cy="1287270"/>
          </a:xfrm>
          <a:prstGeom prst="rect">
            <a:avLst/>
          </a:prstGeom>
        </p:spPr>
      </p:pic>
      <p:sp>
        <p:nvSpPr>
          <p:cNvPr id="19" name="Segnaposto contenuto 2">
            <a:extLst>
              <a:ext uri="{FF2B5EF4-FFF2-40B4-BE49-F238E27FC236}">
                <a16:creationId xmlns:a16="http://schemas.microsoft.com/office/drawing/2014/main" id="{1A7790EB-257F-9666-CF7B-D127B94EC9E8}"/>
              </a:ext>
            </a:extLst>
          </p:cNvPr>
          <p:cNvSpPr txBox="1">
            <a:spLocks noChangeArrowheads="1"/>
          </p:cNvSpPr>
          <p:nvPr/>
        </p:nvSpPr>
        <p:spPr bwMode="auto">
          <a:xfrm>
            <a:off x="5642476" y="126901"/>
            <a:ext cx="3556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71500">
              <a:spcBef>
                <a:spcPct val="20000"/>
              </a:spcBef>
              <a:buFont typeface="Arial" panose="020B0604020202020204" pitchFamily="34" charset="0"/>
              <a:buChar char="•"/>
              <a:tabLst>
                <a:tab pos="1968500" algn="l"/>
              </a:tabLst>
              <a:defRPr sz="14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968500" algn="l"/>
              </a:tabLst>
              <a:defRPr sz="126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968500" algn="l"/>
              </a:tabLst>
              <a:defRPr sz="108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968500" algn="l"/>
              </a:tabLst>
              <a:defRPr sz="9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968500" algn="l"/>
              </a:tabLst>
              <a:defRPr sz="9000">
                <a:solidFill>
                  <a:schemeClr val="tx1"/>
                </a:solidFill>
                <a:latin typeface="Calibri" panose="020F0502020204030204" pitchFamily="34" charset="0"/>
              </a:defRPr>
            </a:lvl5pPr>
            <a:lvl6pPr marL="25146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6pPr>
            <a:lvl7pPr marL="29718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7pPr>
            <a:lvl8pPr marL="34290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8pPr>
            <a:lvl9pPr marL="3886200" indent="-228600" defTabSz="4437063" eaLnBrk="0" fontAlgn="base" hangingPunct="0">
              <a:spcBef>
                <a:spcPct val="20000"/>
              </a:spcBef>
              <a:spcAft>
                <a:spcPct val="0"/>
              </a:spcAft>
              <a:buFont typeface="Arial" panose="020B0604020202020204" pitchFamily="34" charset="0"/>
              <a:buChar char="»"/>
              <a:tabLst>
                <a:tab pos="1968500" algn="l"/>
              </a:tabLst>
              <a:defRPr sz="9000">
                <a:solidFill>
                  <a:schemeClr val="tx1"/>
                </a:solidFill>
                <a:latin typeface="Calibri" panose="020F0502020204030204" pitchFamily="34" charset="0"/>
              </a:defRPr>
            </a:lvl9pPr>
          </a:lstStyle>
          <a:p>
            <a:pPr marL="58738" indent="0" algn="just" eaLnBrk="1" hangingPunct="1">
              <a:spcBef>
                <a:spcPct val="0"/>
              </a:spcBef>
              <a:buClr>
                <a:srgbClr val="C00000"/>
              </a:buClr>
              <a:buNone/>
            </a:pPr>
            <a:r>
              <a:rPr lang="en-US" altLang="it-IT" sz="1200" b="1" i="1" dirty="0">
                <a:latin typeface="Noto Sans" panose="020B0502040504020204" pitchFamily="34" charset="0"/>
                <a:ea typeface="Noto Sans" panose="020B0502040504020204" pitchFamily="34" charset="0"/>
                <a:cs typeface="Noto Sans" panose="020B0502040504020204" pitchFamily="34" charset="0"/>
              </a:rPr>
              <a:t>Nitrogen demand by end use and scenario </a:t>
            </a:r>
          </a:p>
        </p:txBody>
      </p:sp>
    </p:spTree>
    <p:extLst>
      <p:ext uri="{BB962C8B-B14F-4D97-AF65-F5344CB8AC3E}">
        <p14:creationId xmlns:p14="http://schemas.microsoft.com/office/powerpoint/2010/main" val="3870485693"/>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6DA61EE-9148-4BFA-2B51-411D08BA4172}"/>
              </a:ext>
            </a:extLst>
          </p:cNvPr>
          <p:cNvSpPr txBox="1">
            <a:spLocks/>
          </p:cNvSpPr>
          <p:nvPr/>
        </p:nvSpPr>
        <p:spPr bwMode="auto">
          <a:xfrm>
            <a:off x="463794" y="158651"/>
            <a:ext cx="5196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5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THE DECARBONISATION OF AMMONIA PRODUCTION</a:t>
            </a:r>
            <a:endParaRPr lang="it-IT" altLang="it-IT" sz="1500" b="1" dirty="0">
              <a:solidFill>
                <a:srgbClr val="20212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5</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653464"/>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55B4B874-E3A9-9609-D400-BBF34BA3EBE8}"/>
              </a:ext>
            </a:extLst>
          </p:cNvPr>
          <p:cNvSpPr txBox="1">
            <a:spLocks/>
          </p:cNvSpPr>
          <p:nvPr/>
        </p:nvSpPr>
        <p:spPr bwMode="auto">
          <a:xfrm>
            <a:off x="320258" y="597901"/>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Green Ammonia production </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 name="CasellaDiTesto 1">
            <a:extLst>
              <a:ext uri="{FF2B5EF4-FFF2-40B4-BE49-F238E27FC236}">
                <a16:creationId xmlns:a16="http://schemas.microsoft.com/office/drawing/2014/main" id="{90FB18A6-D8C3-654A-393D-1D67493FD4A5}"/>
              </a:ext>
            </a:extLst>
          </p:cNvPr>
          <p:cNvSpPr txBox="1"/>
          <p:nvPr/>
        </p:nvSpPr>
        <p:spPr>
          <a:xfrm>
            <a:off x="48196" y="914112"/>
            <a:ext cx="5612035" cy="1708160"/>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“Transitioning from conventional ammonia to green ammonia presents several challenges</a:t>
            </a:r>
            <a:r>
              <a:rPr lang="en-US" sz="1400" dirty="0">
                <a:latin typeface="Noto Sans" panose="020B0502040504020204" pitchFamily="34" charset="0"/>
                <a:ea typeface="Noto Sans" panose="020B0502040504020204" pitchFamily="34" charset="0"/>
                <a:cs typeface="Noto Sans" panose="020B0502040504020204" pitchFamily="34" charset="0"/>
              </a:rPr>
              <a:t>”</a:t>
            </a:r>
          </a:p>
          <a:p>
            <a:pPr algn="just"/>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 The </a:t>
            </a:r>
            <a:r>
              <a:rPr lang="en-US" sz="1100" b="1" i="1" dirty="0">
                <a:latin typeface="Noto Sans" panose="020B0502040504020204" pitchFamily="34" charset="0"/>
                <a:ea typeface="Noto Sans" panose="020B0502040504020204" pitchFamily="34" charset="0"/>
                <a:cs typeface="Noto Sans" panose="020B0502040504020204" pitchFamily="34" charset="0"/>
              </a:rPr>
              <a:t>capital expenditure </a:t>
            </a:r>
            <a:r>
              <a:rPr lang="en-US" sz="1100" i="1" dirty="0">
                <a:latin typeface="Noto Sans" panose="020B0502040504020204" pitchFamily="34" charset="0"/>
                <a:ea typeface="Noto Sans" panose="020B0502040504020204" pitchFamily="34" charset="0"/>
                <a:cs typeface="Noto Sans" panose="020B0502040504020204" pitchFamily="34" charset="0"/>
              </a:rPr>
              <a:t>for a green ammonia production plant is </a:t>
            </a:r>
            <a:r>
              <a:rPr lang="en-US" sz="1100" b="1" i="1" dirty="0">
                <a:latin typeface="Noto Sans" panose="020B0502040504020204" pitchFamily="34" charset="0"/>
                <a:ea typeface="Noto Sans" panose="020B0502040504020204" pitchFamily="34" charset="0"/>
                <a:cs typeface="Noto Sans" panose="020B0502040504020204" pitchFamily="34" charset="0"/>
              </a:rPr>
              <a:t>dominated by the </a:t>
            </a:r>
            <a:r>
              <a:rPr lang="en-US" sz="1100" b="1" i="1" dirty="0" err="1">
                <a:latin typeface="Noto Sans" panose="020B0502040504020204" pitchFamily="34" charset="0"/>
                <a:ea typeface="Noto Sans" panose="020B0502040504020204" pitchFamily="34" charset="0"/>
                <a:cs typeface="Noto Sans" panose="020B0502040504020204" pitchFamily="34" charset="0"/>
              </a:rPr>
              <a:t>electrolyzer</a:t>
            </a:r>
            <a:r>
              <a:rPr lang="en-US" sz="1100" b="1" i="1" dirty="0">
                <a:latin typeface="Noto Sans" panose="020B0502040504020204" pitchFamily="34" charset="0"/>
                <a:ea typeface="Noto Sans" panose="020B0502040504020204" pitchFamily="34" charset="0"/>
                <a:cs typeface="Noto Sans" panose="020B0502040504020204" pitchFamily="34" charset="0"/>
              </a:rPr>
              <a:t> cost</a:t>
            </a:r>
            <a:r>
              <a:rPr lang="en-US" sz="1100" i="1" dirty="0">
                <a:latin typeface="Noto Sans" panose="020B0502040504020204" pitchFamily="34" charset="0"/>
                <a:ea typeface="Noto Sans" panose="020B0502040504020204" pitchFamily="34" charset="0"/>
                <a:cs typeface="Noto Sans" panose="020B0502040504020204" pitchFamily="34" charset="0"/>
              </a:rPr>
              <a:t>;</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These costs are based on an assumed CAPEX of USD 183/kg of NH</a:t>
            </a:r>
            <a:r>
              <a:rPr lang="en-US" sz="1100" i="1" baseline="-25000" dirty="0">
                <a:latin typeface="Noto Sans" panose="020B0502040504020204" pitchFamily="34" charset="0"/>
                <a:ea typeface="Noto Sans" panose="020B0502040504020204" pitchFamily="34" charset="0"/>
                <a:cs typeface="Noto Sans" panose="020B0502040504020204" pitchFamily="34" charset="0"/>
              </a:rPr>
              <a:t>3</a:t>
            </a:r>
            <a:r>
              <a:rPr lang="en-US" sz="1100" i="1" dirty="0">
                <a:latin typeface="Noto Sans" panose="020B0502040504020204" pitchFamily="34" charset="0"/>
                <a:ea typeface="Noto Sans" panose="020B0502040504020204" pitchFamily="34" charset="0"/>
                <a:cs typeface="Noto Sans" panose="020B0502040504020204" pitchFamily="34" charset="0"/>
              </a:rPr>
              <a:t>/day for the HB plant and USD 800/kW for the alkaline </a:t>
            </a:r>
            <a:r>
              <a:rPr lang="en-US" sz="1100" i="1" dirty="0" err="1">
                <a:latin typeface="Noto Sans" panose="020B0502040504020204" pitchFamily="34" charset="0"/>
                <a:ea typeface="Noto Sans" panose="020B0502040504020204" pitchFamily="34" charset="0"/>
                <a:cs typeface="Noto Sans" panose="020B0502040504020204" pitchFamily="34" charset="0"/>
              </a:rPr>
              <a:t>electrolyzer</a:t>
            </a:r>
            <a:r>
              <a:rPr lang="en-US" sz="1100" i="1" dirty="0">
                <a:latin typeface="Noto Sans" panose="020B0502040504020204" pitchFamily="34" charset="0"/>
                <a:ea typeface="Noto Sans" panose="020B0502040504020204" pitchFamily="34" charset="0"/>
                <a:cs typeface="Noto Sans" panose="020B0502040504020204" pitchFamily="34" charset="0"/>
              </a:rPr>
              <a:t>, which can be considered as referential;</a:t>
            </a:r>
          </a:p>
        </p:txBody>
      </p:sp>
      <p:sp>
        <p:nvSpPr>
          <p:cNvPr id="11" name="Rettangolo 10">
            <a:extLst>
              <a:ext uri="{FF2B5EF4-FFF2-40B4-BE49-F238E27FC236}">
                <a16:creationId xmlns:a16="http://schemas.microsoft.com/office/drawing/2014/main" id="{73D710AE-CC58-3971-097C-1607259AD705}"/>
              </a:ext>
            </a:extLst>
          </p:cNvPr>
          <p:cNvSpPr/>
          <p:nvPr/>
        </p:nvSpPr>
        <p:spPr>
          <a:xfrm>
            <a:off x="7372432" y="646414"/>
            <a:ext cx="1008112" cy="360494"/>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err="1">
                <a:latin typeface="Noto Sans" panose="020B0502040504020204" pitchFamily="34" charset="0"/>
                <a:ea typeface="Noto Sans" panose="020B0502040504020204" pitchFamily="34" charset="0"/>
                <a:cs typeface="Noto Sans" panose="020B0502040504020204" pitchFamily="34" charset="0"/>
              </a:rPr>
              <a:t>Electrolyser</a:t>
            </a:r>
            <a:endParaRPr lang="it-IT" sz="1100" dirty="0">
              <a:latin typeface="Noto Sans" panose="020B0502040504020204" pitchFamily="34" charset="0"/>
              <a:ea typeface="Noto Sans" panose="020B0502040504020204" pitchFamily="34" charset="0"/>
              <a:cs typeface="Noto Sans" panose="020B0502040504020204" pitchFamily="34" charset="0"/>
            </a:endParaRPr>
          </a:p>
        </p:txBody>
      </p:sp>
      <p:sp>
        <p:nvSpPr>
          <p:cNvPr id="13" name="Rettangolo 12">
            <a:extLst>
              <a:ext uri="{FF2B5EF4-FFF2-40B4-BE49-F238E27FC236}">
                <a16:creationId xmlns:a16="http://schemas.microsoft.com/office/drawing/2014/main" id="{0FE29ADE-7FDA-146A-94BD-716C5AE61B7E}"/>
              </a:ext>
            </a:extLst>
          </p:cNvPr>
          <p:cNvSpPr/>
          <p:nvPr/>
        </p:nvSpPr>
        <p:spPr>
          <a:xfrm>
            <a:off x="7380313" y="1547556"/>
            <a:ext cx="1008112" cy="360494"/>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latin typeface="Noto Sans" panose="020B0502040504020204" pitchFamily="34" charset="0"/>
                <a:ea typeface="Noto Sans" panose="020B0502040504020204" pitchFamily="34" charset="0"/>
                <a:cs typeface="Noto Sans" panose="020B0502040504020204" pitchFamily="34" charset="0"/>
              </a:rPr>
              <a:t>Mixer</a:t>
            </a:r>
          </a:p>
        </p:txBody>
      </p:sp>
      <p:sp>
        <p:nvSpPr>
          <p:cNvPr id="14" name="Ovale 13">
            <a:extLst>
              <a:ext uri="{FF2B5EF4-FFF2-40B4-BE49-F238E27FC236}">
                <a16:creationId xmlns:a16="http://schemas.microsoft.com/office/drawing/2014/main" id="{20523EE5-1842-02E2-DEEB-ACD98A41F079}"/>
              </a:ext>
            </a:extLst>
          </p:cNvPr>
          <p:cNvSpPr/>
          <p:nvPr/>
        </p:nvSpPr>
        <p:spPr>
          <a:xfrm>
            <a:off x="6342112" y="1410899"/>
            <a:ext cx="576064" cy="43204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latin typeface="Noto Sans" panose="020B0502040504020204" pitchFamily="34" charset="0"/>
                <a:ea typeface="Noto Sans" panose="020B0502040504020204" pitchFamily="34" charset="0"/>
                <a:cs typeface="Noto Sans" panose="020B0502040504020204" pitchFamily="34" charset="0"/>
              </a:rPr>
              <a:t>Air</a:t>
            </a:r>
          </a:p>
        </p:txBody>
      </p:sp>
      <p:cxnSp>
        <p:nvCxnSpPr>
          <p:cNvPr id="17" name="Connettore a gomito 16">
            <a:extLst>
              <a:ext uri="{FF2B5EF4-FFF2-40B4-BE49-F238E27FC236}">
                <a16:creationId xmlns:a16="http://schemas.microsoft.com/office/drawing/2014/main" id="{D409E8F5-5223-5629-5FC3-6E1ECB9733B6}"/>
              </a:ext>
            </a:extLst>
          </p:cNvPr>
          <p:cNvCxnSpPr>
            <a:cxnSpLocks/>
            <a:stCxn id="11" idx="2"/>
            <a:endCxn id="13" idx="0"/>
          </p:cNvCxnSpPr>
          <p:nvPr/>
        </p:nvCxnSpPr>
        <p:spPr>
          <a:xfrm rot="16200000" flipH="1">
            <a:off x="7610104" y="1273291"/>
            <a:ext cx="540648" cy="7881"/>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9" name="Rettangolo 18">
            <a:extLst>
              <a:ext uri="{FF2B5EF4-FFF2-40B4-BE49-F238E27FC236}">
                <a16:creationId xmlns:a16="http://schemas.microsoft.com/office/drawing/2014/main" id="{A2680C5F-F6FE-B747-933D-BF9DC329787D}"/>
              </a:ext>
            </a:extLst>
          </p:cNvPr>
          <p:cNvSpPr/>
          <p:nvPr/>
        </p:nvSpPr>
        <p:spPr>
          <a:xfrm>
            <a:off x="6381181" y="2218615"/>
            <a:ext cx="576064" cy="360494"/>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latin typeface="Noto Sans" panose="020B0502040504020204" pitchFamily="34" charset="0"/>
                <a:ea typeface="Noto Sans" panose="020B0502040504020204" pitchFamily="34" charset="0"/>
                <a:cs typeface="Noto Sans" panose="020B0502040504020204" pitchFamily="34" charset="0"/>
              </a:rPr>
              <a:t>ASU</a:t>
            </a:r>
          </a:p>
        </p:txBody>
      </p:sp>
      <p:cxnSp>
        <p:nvCxnSpPr>
          <p:cNvPr id="26" name="Connettore a gomito 25">
            <a:extLst>
              <a:ext uri="{FF2B5EF4-FFF2-40B4-BE49-F238E27FC236}">
                <a16:creationId xmlns:a16="http://schemas.microsoft.com/office/drawing/2014/main" id="{C02544BA-D5F1-10FC-231D-677A104D3CB2}"/>
              </a:ext>
            </a:extLst>
          </p:cNvPr>
          <p:cNvCxnSpPr>
            <a:cxnSpLocks/>
            <a:stCxn id="14" idx="4"/>
            <a:endCxn id="19" idx="0"/>
          </p:cNvCxnSpPr>
          <p:nvPr/>
        </p:nvCxnSpPr>
        <p:spPr>
          <a:xfrm rot="16200000" flipH="1">
            <a:off x="6442310" y="2030780"/>
            <a:ext cx="375668" cy="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29" name="Connettore a gomito 28">
            <a:extLst>
              <a:ext uri="{FF2B5EF4-FFF2-40B4-BE49-F238E27FC236}">
                <a16:creationId xmlns:a16="http://schemas.microsoft.com/office/drawing/2014/main" id="{364690E9-4EE8-ED79-121B-2F7327154A0A}"/>
              </a:ext>
            </a:extLst>
          </p:cNvPr>
          <p:cNvCxnSpPr>
            <a:cxnSpLocks/>
            <a:stCxn id="19" idx="3"/>
            <a:endCxn id="13" idx="1"/>
          </p:cNvCxnSpPr>
          <p:nvPr/>
        </p:nvCxnSpPr>
        <p:spPr>
          <a:xfrm flipV="1">
            <a:off x="6957245" y="1727803"/>
            <a:ext cx="423068" cy="67105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4" name="Rettangolo 33">
            <a:extLst>
              <a:ext uri="{FF2B5EF4-FFF2-40B4-BE49-F238E27FC236}">
                <a16:creationId xmlns:a16="http://schemas.microsoft.com/office/drawing/2014/main" id="{EAF4F643-7963-8BCF-BDB1-15A1B585CACB}"/>
              </a:ext>
            </a:extLst>
          </p:cNvPr>
          <p:cNvSpPr/>
          <p:nvPr/>
        </p:nvSpPr>
        <p:spPr>
          <a:xfrm>
            <a:off x="7372432" y="2211710"/>
            <a:ext cx="1008112" cy="360494"/>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err="1">
                <a:latin typeface="Noto Sans" panose="020B0502040504020204" pitchFamily="34" charset="0"/>
                <a:ea typeface="Noto Sans" panose="020B0502040504020204" pitchFamily="34" charset="0"/>
                <a:cs typeface="Noto Sans" panose="020B0502040504020204" pitchFamily="34" charset="0"/>
              </a:rPr>
              <a:t>Compressor</a:t>
            </a:r>
            <a:endParaRPr lang="it-IT" sz="1100"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35" name="Connettore a gomito 34">
            <a:extLst>
              <a:ext uri="{FF2B5EF4-FFF2-40B4-BE49-F238E27FC236}">
                <a16:creationId xmlns:a16="http://schemas.microsoft.com/office/drawing/2014/main" id="{BB2AEF4C-8EDA-D425-45FA-C4F65941E555}"/>
              </a:ext>
            </a:extLst>
          </p:cNvPr>
          <p:cNvCxnSpPr>
            <a:cxnSpLocks/>
            <a:stCxn id="13" idx="2"/>
            <a:endCxn id="34" idx="0"/>
          </p:cNvCxnSpPr>
          <p:nvPr/>
        </p:nvCxnSpPr>
        <p:spPr>
          <a:xfrm rot="5400000">
            <a:off x="7732539" y="2059880"/>
            <a:ext cx="303660" cy="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8" name="Text Placeholder 1">
            <a:extLst>
              <a:ext uri="{FF2B5EF4-FFF2-40B4-BE49-F238E27FC236}">
                <a16:creationId xmlns:a16="http://schemas.microsoft.com/office/drawing/2014/main" id="{5FADB2AF-6CB2-A6DA-EFE5-BB581EAE8EA1}"/>
              </a:ext>
            </a:extLst>
          </p:cNvPr>
          <p:cNvSpPr txBox="1">
            <a:spLocks/>
          </p:cNvSpPr>
          <p:nvPr/>
        </p:nvSpPr>
        <p:spPr bwMode="auto">
          <a:xfrm>
            <a:off x="7524328" y="978491"/>
            <a:ext cx="432048" cy="23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H</a:t>
            </a:r>
            <a:r>
              <a:rPr lang="en-US" altLang="it-IT"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rPr>
              <a:t>2</a:t>
            </a:r>
            <a:endParaRPr lang="en-US" altLang="ko-KR"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39" name="Text Placeholder 1">
            <a:extLst>
              <a:ext uri="{FF2B5EF4-FFF2-40B4-BE49-F238E27FC236}">
                <a16:creationId xmlns:a16="http://schemas.microsoft.com/office/drawing/2014/main" id="{6CCEFC56-9841-C3C9-A713-9D9464FC5686}"/>
              </a:ext>
            </a:extLst>
          </p:cNvPr>
          <p:cNvSpPr txBox="1">
            <a:spLocks/>
          </p:cNvSpPr>
          <p:nvPr/>
        </p:nvSpPr>
        <p:spPr bwMode="auto">
          <a:xfrm>
            <a:off x="6797713" y="1913920"/>
            <a:ext cx="432048" cy="23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N</a:t>
            </a:r>
            <a:r>
              <a:rPr lang="en-US" altLang="it-IT"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rPr>
              <a:t>2</a:t>
            </a:r>
            <a:endParaRPr lang="en-US" altLang="ko-KR"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41" name="Rettangolo 40">
            <a:extLst>
              <a:ext uri="{FF2B5EF4-FFF2-40B4-BE49-F238E27FC236}">
                <a16:creationId xmlns:a16="http://schemas.microsoft.com/office/drawing/2014/main" id="{E11A450D-B98C-94F2-67AD-1E32B35E4431}"/>
              </a:ext>
            </a:extLst>
          </p:cNvPr>
          <p:cNvSpPr/>
          <p:nvPr/>
        </p:nvSpPr>
        <p:spPr>
          <a:xfrm>
            <a:off x="7386663" y="2823551"/>
            <a:ext cx="1008112" cy="360494"/>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latin typeface="Noto Sans" panose="020B0502040504020204" pitchFamily="34" charset="0"/>
                <a:ea typeface="Noto Sans" panose="020B0502040504020204" pitchFamily="34" charset="0"/>
                <a:cs typeface="Noto Sans" panose="020B0502040504020204" pitchFamily="34" charset="0"/>
              </a:rPr>
              <a:t>Mixer</a:t>
            </a:r>
          </a:p>
        </p:txBody>
      </p:sp>
      <p:sp>
        <p:nvSpPr>
          <p:cNvPr id="42" name="Rettangolo 41">
            <a:extLst>
              <a:ext uri="{FF2B5EF4-FFF2-40B4-BE49-F238E27FC236}">
                <a16:creationId xmlns:a16="http://schemas.microsoft.com/office/drawing/2014/main" id="{7E49442F-8B8E-E2AE-29F7-8F7DB3FF059D}"/>
              </a:ext>
            </a:extLst>
          </p:cNvPr>
          <p:cNvSpPr/>
          <p:nvPr/>
        </p:nvSpPr>
        <p:spPr>
          <a:xfrm>
            <a:off x="7386663" y="3552808"/>
            <a:ext cx="1008112" cy="360494"/>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err="1">
                <a:latin typeface="Noto Sans" panose="020B0502040504020204" pitchFamily="34" charset="0"/>
                <a:ea typeface="Noto Sans" panose="020B0502040504020204" pitchFamily="34" charset="0"/>
                <a:cs typeface="Noto Sans" panose="020B0502040504020204" pitchFamily="34" charset="0"/>
              </a:rPr>
              <a:t>Heat</a:t>
            </a:r>
            <a:r>
              <a:rPr lang="it-IT" sz="1100" dirty="0">
                <a:latin typeface="Noto Sans" panose="020B0502040504020204" pitchFamily="34" charset="0"/>
                <a:ea typeface="Noto Sans" panose="020B0502040504020204" pitchFamily="34" charset="0"/>
                <a:cs typeface="Noto Sans" panose="020B0502040504020204" pitchFamily="34" charset="0"/>
              </a:rPr>
              <a:t> </a:t>
            </a:r>
            <a:r>
              <a:rPr lang="it-IT" sz="1100" dirty="0" err="1">
                <a:latin typeface="Noto Sans" panose="020B0502040504020204" pitchFamily="34" charset="0"/>
                <a:ea typeface="Noto Sans" panose="020B0502040504020204" pitchFamily="34" charset="0"/>
                <a:cs typeface="Noto Sans" panose="020B0502040504020204" pitchFamily="34" charset="0"/>
              </a:rPr>
              <a:t>Exchanger</a:t>
            </a:r>
            <a:endParaRPr lang="it-IT" sz="1100"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43" name="Connettore a gomito 42">
            <a:extLst>
              <a:ext uri="{FF2B5EF4-FFF2-40B4-BE49-F238E27FC236}">
                <a16:creationId xmlns:a16="http://schemas.microsoft.com/office/drawing/2014/main" id="{C4758717-5281-4333-2758-6B46A4184545}"/>
              </a:ext>
            </a:extLst>
          </p:cNvPr>
          <p:cNvCxnSpPr>
            <a:cxnSpLocks/>
            <a:stCxn id="34" idx="2"/>
            <a:endCxn id="41" idx="0"/>
          </p:cNvCxnSpPr>
          <p:nvPr/>
        </p:nvCxnSpPr>
        <p:spPr>
          <a:xfrm rot="16200000" flipH="1">
            <a:off x="7750815" y="2697876"/>
            <a:ext cx="251347" cy="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47" name="Rettangolo 46">
            <a:extLst>
              <a:ext uri="{FF2B5EF4-FFF2-40B4-BE49-F238E27FC236}">
                <a16:creationId xmlns:a16="http://schemas.microsoft.com/office/drawing/2014/main" id="{820E611F-751A-37AA-3011-47468C8152B0}"/>
              </a:ext>
            </a:extLst>
          </p:cNvPr>
          <p:cNvSpPr/>
          <p:nvPr/>
        </p:nvSpPr>
        <p:spPr>
          <a:xfrm>
            <a:off x="7353711" y="4263711"/>
            <a:ext cx="1106721" cy="468279"/>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latin typeface="Noto Sans" panose="020B0502040504020204" pitchFamily="34" charset="0"/>
                <a:ea typeface="Noto Sans" panose="020B0502040504020204" pitchFamily="34" charset="0"/>
                <a:cs typeface="Noto Sans" panose="020B0502040504020204" pitchFamily="34" charset="0"/>
              </a:rPr>
              <a:t>Haber-</a:t>
            </a:r>
            <a:r>
              <a:rPr lang="it-IT" sz="1100" dirty="0" err="1">
                <a:latin typeface="Noto Sans" panose="020B0502040504020204" pitchFamily="34" charset="0"/>
                <a:ea typeface="Noto Sans" panose="020B0502040504020204" pitchFamily="34" charset="0"/>
                <a:cs typeface="Noto Sans" panose="020B0502040504020204" pitchFamily="34" charset="0"/>
              </a:rPr>
              <a:t>Bossch</a:t>
            </a:r>
            <a:r>
              <a:rPr lang="it-IT" sz="1100" dirty="0">
                <a:latin typeface="Noto Sans" panose="020B0502040504020204" pitchFamily="34" charset="0"/>
                <a:ea typeface="Noto Sans" panose="020B0502040504020204" pitchFamily="34" charset="0"/>
                <a:cs typeface="Noto Sans" panose="020B0502040504020204" pitchFamily="34" charset="0"/>
              </a:rPr>
              <a:t> </a:t>
            </a:r>
            <a:r>
              <a:rPr lang="it-IT" sz="1100" dirty="0" err="1">
                <a:latin typeface="Noto Sans" panose="020B0502040504020204" pitchFamily="34" charset="0"/>
                <a:ea typeface="Noto Sans" panose="020B0502040504020204" pitchFamily="34" charset="0"/>
                <a:cs typeface="Noto Sans" panose="020B0502040504020204" pitchFamily="34" charset="0"/>
              </a:rPr>
              <a:t>Reactor</a:t>
            </a:r>
            <a:endParaRPr lang="it-IT" sz="1100"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48" name="Connettore a gomito 47">
            <a:extLst>
              <a:ext uri="{FF2B5EF4-FFF2-40B4-BE49-F238E27FC236}">
                <a16:creationId xmlns:a16="http://schemas.microsoft.com/office/drawing/2014/main" id="{A37C308C-C580-1AB3-177E-403F7130C6A1}"/>
              </a:ext>
            </a:extLst>
          </p:cNvPr>
          <p:cNvCxnSpPr>
            <a:cxnSpLocks/>
            <a:stCxn id="47" idx="3"/>
            <a:endCxn id="42" idx="3"/>
          </p:cNvCxnSpPr>
          <p:nvPr/>
        </p:nvCxnSpPr>
        <p:spPr>
          <a:xfrm flipH="1" flipV="1">
            <a:off x="8394775" y="3733055"/>
            <a:ext cx="65657" cy="764796"/>
          </a:xfrm>
          <a:prstGeom prst="bentConnector3">
            <a:avLst>
              <a:gd name="adj1" fmla="val -767333"/>
            </a:avLst>
          </a:prstGeom>
          <a:ln>
            <a:tailEnd type="triangle"/>
          </a:ln>
        </p:spPr>
        <p:style>
          <a:lnRef idx="1">
            <a:schemeClr val="dk1"/>
          </a:lnRef>
          <a:fillRef idx="0">
            <a:schemeClr val="dk1"/>
          </a:fillRef>
          <a:effectRef idx="0">
            <a:schemeClr val="dk1"/>
          </a:effectRef>
          <a:fontRef idx="minor">
            <a:schemeClr val="tx1"/>
          </a:fontRef>
        </p:style>
      </p:cxnSp>
      <p:cxnSp>
        <p:nvCxnSpPr>
          <p:cNvPr id="52" name="Connettore a gomito 51">
            <a:extLst>
              <a:ext uri="{FF2B5EF4-FFF2-40B4-BE49-F238E27FC236}">
                <a16:creationId xmlns:a16="http://schemas.microsoft.com/office/drawing/2014/main" id="{177F4516-4B33-E0D0-9A68-F259970C94EA}"/>
              </a:ext>
            </a:extLst>
          </p:cNvPr>
          <p:cNvCxnSpPr>
            <a:cxnSpLocks/>
            <a:stCxn id="42" idx="2"/>
          </p:cNvCxnSpPr>
          <p:nvPr/>
        </p:nvCxnSpPr>
        <p:spPr>
          <a:xfrm rot="16200000" flipH="1">
            <a:off x="7715515" y="4088506"/>
            <a:ext cx="350408" cy="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54" name="Rettangolo 53">
            <a:extLst>
              <a:ext uri="{FF2B5EF4-FFF2-40B4-BE49-F238E27FC236}">
                <a16:creationId xmlns:a16="http://schemas.microsoft.com/office/drawing/2014/main" id="{0A2F7C4D-B3E4-FFE9-B7FE-01A1C7E3D2EB}"/>
              </a:ext>
            </a:extLst>
          </p:cNvPr>
          <p:cNvSpPr/>
          <p:nvPr/>
        </p:nvSpPr>
        <p:spPr>
          <a:xfrm>
            <a:off x="6156177" y="3552808"/>
            <a:ext cx="1008112" cy="360494"/>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err="1">
                <a:latin typeface="Noto Sans" panose="020B0502040504020204" pitchFamily="34" charset="0"/>
                <a:ea typeface="Noto Sans" panose="020B0502040504020204" pitchFamily="34" charset="0"/>
                <a:cs typeface="Noto Sans" panose="020B0502040504020204" pitchFamily="34" charset="0"/>
              </a:rPr>
              <a:t>Condenser</a:t>
            </a:r>
            <a:endParaRPr lang="it-IT" sz="1100" dirty="0">
              <a:latin typeface="Noto Sans" panose="020B0502040504020204" pitchFamily="34" charset="0"/>
              <a:ea typeface="Noto Sans" panose="020B0502040504020204" pitchFamily="34" charset="0"/>
              <a:cs typeface="Noto Sans" panose="020B0502040504020204" pitchFamily="34" charset="0"/>
            </a:endParaRPr>
          </a:p>
        </p:txBody>
      </p:sp>
      <p:sp>
        <p:nvSpPr>
          <p:cNvPr id="55" name="Ovale 54">
            <a:extLst>
              <a:ext uri="{FF2B5EF4-FFF2-40B4-BE49-F238E27FC236}">
                <a16:creationId xmlns:a16="http://schemas.microsoft.com/office/drawing/2014/main" id="{11F9E534-6283-A6D4-2F5D-F4F8AD850B5F}"/>
              </a:ext>
            </a:extLst>
          </p:cNvPr>
          <p:cNvSpPr/>
          <p:nvPr/>
        </p:nvSpPr>
        <p:spPr>
          <a:xfrm>
            <a:off x="6329783" y="4299942"/>
            <a:ext cx="659021" cy="50405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latin typeface="Noto Sans" panose="020B0502040504020204" pitchFamily="34" charset="0"/>
                <a:ea typeface="Noto Sans" panose="020B0502040504020204" pitchFamily="34" charset="0"/>
                <a:cs typeface="Noto Sans" panose="020B0502040504020204" pitchFamily="34" charset="0"/>
              </a:rPr>
              <a:t>NH</a:t>
            </a:r>
            <a:r>
              <a:rPr lang="it-IT" sz="1100" baseline="-25000" dirty="0">
                <a:latin typeface="Noto Sans" panose="020B0502040504020204" pitchFamily="34" charset="0"/>
                <a:ea typeface="Noto Sans" panose="020B0502040504020204" pitchFamily="34" charset="0"/>
                <a:cs typeface="Noto Sans" panose="020B0502040504020204" pitchFamily="34" charset="0"/>
              </a:rPr>
              <a:t>3</a:t>
            </a:r>
          </a:p>
        </p:txBody>
      </p:sp>
      <p:cxnSp>
        <p:nvCxnSpPr>
          <p:cNvPr id="56" name="Connettore a gomito 55">
            <a:extLst>
              <a:ext uri="{FF2B5EF4-FFF2-40B4-BE49-F238E27FC236}">
                <a16:creationId xmlns:a16="http://schemas.microsoft.com/office/drawing/2014/main" id="{B3AA9126-668D-D21C-D64A-299AA355DA50}"/>
              </a:ext>
            </a:extLst>
          </p:cNvPr>
          <p:cNvCxnSpPr>
            <a:cxnSpLocks/>
            <a:stCxn id="54" idx="2"/>
            <a:endCxn id="55" idx="0"/>
          </p:cNvCxnSpPr>
          <p:nvPr/>
        </p:nvCxnSpPr>
        <p:spPr>
          <a:xfrm rot="5400000">
            <a:off x="6466444" y="4106153"/>
            <a:ext cx="386640" cy="93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59" name="Rettangolo 58">
            <a:extLst>
              <a:ext uri="{FF2B5EF4-FFF2-40B4-BE49-F238E27FC236}">
                <a16:creationId xmlns:a16="http://schemas.microsoft.com/office/drawing/2014/main" id="{A6CDD936-6C6E-2563-3255-DCE19585B982}"/>
              </a:ext>
            </a:extLst>
          </p:cNvPr>
          <p:cNvSpPr/>
          <p:nvPr/>
        </p:nvSpPr>
        <p:spPr>
          <a:xfrm>
            <a:off x="6156177" y="2831819"/>
            <a:ext cx="1008112" cy="360494"/>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err="1">
                <a:latin typeface="Noto Sans" panose="020B0502040504020204" pitchFamily="34" charset="0"/>
                <a:ea typeface="Noto Sans" panose="020B0502040504020204" pitchFamily="34" charset="0"/>
                <a:cs typeface="Noto Sans" panose="020B0502040504020204" pitchFamily="34" charset="0"/>
              </a:rPr>
              <a:t>Compressor</a:t>
            </a:r>
            <a:endParaRPr lang="it-IT" sz="1100"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60" name="Connettore a gomito 59">
            <a:extLst>
              <a:ext uri="{FF2B5EF4-FFF2-40B4-BE49-F238E27FC236}">
                <a16:creationId xmlns:a16="http://schemas.microsoft.com/office/drawing/2014/main" id="{A04F178E-735B-8F25-A427-5B3F7CF9B20F}"/>
              </a:ext>
            </a:extLst>
          </p:cNvPr>
          <p:cNvCxnSpPr>
            <a:cxnSpLocks/>
            <a:stCxn id="54" idx="0"/>
            <a:endCxn id="59" idx="2"/>
          </p:cNvCxnSpPr>
          <p:nvPr/>
        </p:nvCxnSpPr>
        <p:spPr>
          <a:xfrm rot="5400000" flipH="1" flipV="1">
            <a:off x="6486336" y="3378911"/>
            <a:ext cx="360495" cy="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63" name="Connettore a gomito 62">
            <a:extLst>
              <a:ext uri="{FF2B5EF4-FFF2-40B4-BE49-F238E27FC236}">
                <a16:creationId xmlns:a16="http://schemas.microsoft.com/office/drawing/2014/main" id="{9D80C514-1233-3D6E-A42E-B3ABF13864BF}"/>
              </a:ext>
            </a:extLst>
          </p:cNvPr>
          <p:cNvCxnSpPr>
            <a:cxnSpLocks/>
            <a:stCxn id="59" idx="3"/>
            <a:endCxn id="41" idx="1"/>
          </p:cNvCxnSpPr>
          <p:nvPr/>
        </p:nvCxnSpPr>
        <p:spPr>
          <a:xfrm flipV="1">
            <a:off x="7164289" y="3003798"/>
            <a:ext cx="222374" cy="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27" name="Connettore a gomito 1026">
            <a:extLst>
              <a:ext uri="{FF2B5EF4-FFF2-40B4-BE49-F238E27FC236}">
                <a16:creationId xmlns:a16="http://schemas.microsoft.com/office/drawing/2014/main" id="{22DCCD3F-F3D9-85C3-EA3A-F56E8B2AC152}"/>
              </a:ext>
            </a:extLst>
          </p:cNvPr>
          <p:cNvCxnSpPr>
            <a:cxnSpLocks/>
            <a:stCxn id="42" idx="1"/>
            <a:endCxn id="54" idx="3"/>
          </p:cNvCxnSpPr>
          <p:nvPr/>
        </p:nvCxnSpPr>
        <p:spPr>
          <a:xfrm rot="10800000">
            <a:off x="7164289" y="3745755"/>
            <a:ext cx="222374" cy="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30" name="Connettore a gomito 1029">
            <a:extLst>
              <a:ext uri="{FF2B5EF4-FFF2-40B4-BE49-F238E27FC236}">
                <a16:creationId xmlns:a16="http://schemas.microsoft.com/office/drawing/2014/main" id="{9BA26E08-D146-BFC3-C842-EB8FC553E373}"/>
              </a:ext>
            </a:extLst>
          </p:cNvPr>
          <p:cNvCxnSpPr>
            <a:cxnSpLocks/>
            <a:stCxn id="41" idx="2"/>
            <a:endCxn id="42" idx="0"/>
          </p:cNvCxnSpPr>
          <p:nvPr/>
        </p:nvCxnSpPr>
        <p:spPr>
          <a:xfrm rot="5400000">
            <a:off x="7712688" y="3374776"/>
            <a:ext cx="368763" cy="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033" name="CasellaDiTesto 1032">
            <a:extLst>
              <a:ext uri="{FF2B5EF4-FFF2-40B4-BE49-F238E27FC236}">
                <a16:creationId xmlns:a16="http://schemas.microsoft.com/office/drawing/2014/main" id="{9E00EE0C-75D4-CD51-2C78-9A67C99D0B7B}"/>
              </a:ext>
            </a:extLst>
          </p:cNvPr>
          <p:cNvSpPr txBox="1"/>
          <p:nvPr/>
        </p:nvSpPr>
        <p:spPr>
          <a:xfrm>
            <a:off x="5868144" y="12593"/>
            <a:ext cx="3297479" cy="430887"/>
          </a:xfrm>
          <a:prstGeom prst="rect">
            <a:avLst/>
          </a:prstGeom>
          <a:noFill/>
        </p:spPr>
        <p:txBody>
          <a:bodyPr wrap="square">
            <a:spAutoFit/>
          </a:bodyPr>
          <a:lstStyle/>
          <a:p>
            <a:pPr algn="ctr"/>
            <a:r>
              <a:rPr lang="en-US" sz="11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Flow Diagram for typical electrified </a:t>
            </a:r>
          </a:p>
          <a:p>
            <a:pPr algn="ctr"/>
            <a:r>
              <a:rPr lang="en-US" sz="11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Haber-Bosch plant configuration</a:t>
            </a:r>
          </a:p>
        </p:txBody>
      </p:sp>
      <p:sp>
        <p:nvSpPr>
          <p:cNvPr id="1034" name="Rettangolo 1033">
            <a:extLst>
              <a:ext uri="{FF2B5EF4-FFF2-40B4-BE49-F238E27FC236}">
                <a16:creationId xmlns:a16="http://schemas.microsoft.com/office/drawing/2014/main" id="{7633EE4C-5FA2-F5B4-A898-B2CC62F7579E}"/>
              </a:ext>
            </a:extLst>
          </p:cNvPr>
          <p:cNvSpPr/>
          <p:nvPr/>
        </p:nvSpPr>
        <p:spPr>
          <a:xfrm>
            <a:off x="5891145" y="1275606"/>
            <a:ext cx="3178180" cy="3600400"/>
          </a:xfrm>
          <a:prstGeom prst="rect">
            <a:avLst/>
          </a:prstGeom>
          <a:noFill/>
          <a:ln w="19050">
            <a:solidFill>
              <a:srgbClr val="5A8A26"/>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sp>
        <p:nvSpPr>
          <p:cNvPr id="1037" name="Ovale 1036">
            <a:extLst>
              <a:ext uri="{FF2B5EF4-FFF2-40B4-BE49-F238E27FC236}">
                <a16:creationId xmlns:a16="http://schemas.microsoft.com/office/drawing/2014/main" id="{002082F9-85DB-99D1-4551-C66D56C164D9}"/>
              </a:ext>
            </a:extLst>
          </p:cNvPr>
          <p:cNvSpPr>
            <a:spLocks noChangeAspect="1"/>
          </p:cNvSpPr>
          <p:nvPr/>
        </p:nvSpPr>
        <p:spPr>
          <a:xfrm>
            <a:off x="1197946" y="3198663"/>
            <a:ext cx="807212" cy="80721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latin typeface="Noto Sans" panose="020B0502040504020204" pitchFamily="34" charset="0"/>
                <a:ea typeface="Noto Sans" panose="020B0502040504020204" pitchFamily="34" charset="0"/>
                <a:cs typeface="Noto Sans" panose="020B0502040504020204" pitchFamily="34" charset="0"/>
              </a:rPr>
              <a:t>183M$</a:t>
            </a:r>
            <a:endParaRPr lang="it-IT" sz="1200" baseline="-25000" dirty="0">
              <a:latin typeface="Noto Sans" panose="020B0502040504020204" pitchFamily="34" charset="0"/>
              <a:ea typeface="Noto Sans" panose="020B0502040504020204" pitchFamily="34" charset="0"/>
              <a:cs typeface="Noto Sans" panose="020B0502040504020204" pitchFamily="34" charset="0"/>
            </a:endParaRPr>
          </a:p>
        </p:txBody>
      </p:sp>
      <p:sp>
        <p:nvSpPr>
          <p:cNvPr id="1038" name="Ovale 1037">
            <a:extLst>
              <a:ext uri="{FF2B5EF4-FFF2-40B4-BE49-F238E27FC236}">
                <a16:creationId xmlns:a16="http://schemas.microsoft.com/office/drawing/2014/main" id="{A1D8176E-497D-B1F3-4D4F-02FF0938D519}"/>
              </a:ext>
            </a:extLst>
          </p:cNvPr>
          <p:cNvSpPr>
            <a:spLocks noChangeAspect="1"/>
          </p:cNvSpPr>
          <p:nvPr/>
        </p:nvSpPr>
        <p:spPr>
          <a:xfrm>
            <a:off x="3235643" y="2816376"/>
            <a:ext cx="1425017" cy="142501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latin typeface="Noto Sans" panose="020B0502040504020204" pitchFamily="34" charset="0"/>
                <a:ea typeface="Noto Sans" panose="020B0502040504020204" pitchFamily="34" charset="0"/>
                <a:cs typeface="Noto Sans" panose="020B0502040504020204" pitchFamily="34" charset="0"/>
              </a:rPr>
              <a:t>486M$</a:t>
            </a:r>
          </a:p>
        </p:txBody>
      </p:sp>
      <p:sp>
        <p:nvSpPr>
          <p:cNvPr id="1041" name="CasellaDiTesto 1040">
            <a:extLst>
              <a:ext uri="{FF2B5EF4-FFF2-40B4-BE49-F238E27FC236}">
                <a16:creationId xmlns:a16="http://schemas.microsoft.com/office/drawing/2014/main" id="{4175C75D-43D2-E14D-42E4-BF8E9BE0C12F}"/>
              </a:ext>
            </a:extLst>
          </p:cNvPr>
          <p:cNvSpPr txBox="1"/>
          <p:nvPr/>
        </p:nvSpPr>
        <p:spPr>
          <a:xfrm>
            <a:off x="15000" y="4250581"/>
            <a:ext cx="5612035" cy="769441"/>
          </a:xfrm>
          <a:prstGeom prst="rect">
            <a:avLst/>
          </a:prstGeom>
          <a:noFill/>
        </p:spPr>
        <p:txBody>
          <a:bodyPr wrap="square">
            <a:spAutoFit/>
          </a:bodyPr>
          <a:lstStyle/>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 positive news is that green hydrogen costs are decreasing significantly due to the availability of low-cost renewable energy and the rapid learning curve in the </a:t>
            </a:r>
            <a:r>
              <a:rPr lang="en-US" sz="1100" i="1" dirty="0" err="1">
                <a:latin typeface="Noto Sans" panose="020B0502040504020204" pitchFamily="34" charset="0"/>
                <a:ea typeface="Noto Sans" panose="020B0502040504020204" pitchFamily="34" charset="0"/>
                <a:cs typeface="Noto Sans" panose="020B0502040504020204" pitchFamily="34" charset="0"/>
              </a:rPr>
              <a:t>electrolyzer</a:t>
            </a:r>
            <a:r>
              <a:rPr lang="en-US" sz="1100" i="1" dirty="0">
                <a:latin typeface="Noto Sans" panose="020B0502040504020204" pitchFamily="34" charset="0"/>
                <a:ea typeface="Noto Sans" panose="020B0502040504020204" pitchFamily="34" charset="0"/>
                <a:cs typeface="Noto Sans" panose="020B0502040504020204" pitchFamily="34" charset="0"/>
              </a:rPr>
              <a:t> production industry, leading to </a:t>
            </a:r>
            <a:r>
              <a:rPr lang="en-US" sz="1100" i="1" dirty="0" err="1">
                <a:latin typeface="Noto Sans" panose="020B0502040504020204" pitchFamily="34" charset="0"/>
                <a:ea typeface="Noto Sans" panose="020B0502040504020204" pitchFamily="34" charset="0"/>
                <a:cs typeface="Noto Sans" panose="020B0502040504020204" pitchFamily="34" charset="0"/>
              </a:rPr>
              <a:t>electrolyzers</a:t>
            </a:r>
            <a:r>
              <a:rPr lang="en-US" sz="1100" i="1" dirty="0">
                <a:latin typeface="Noto Sans" panose="020B0502040504020204" pitchFamily="34" charset="0"/>
                <a:ea typeface="Noto Sans" panose="020B0502040504020204" pitchFamily="34" charset="0"/>
                <a:cs typeface="Noto Sans" panose="020B0502040504020204" pitchFamily="34" charset="0"/>
              </a:rPr>
              <a:t> with lower costs and higher efficiency.</a:t>
            </a:r>
          </a:p>
        </p:txBody>
      </p:sp>
      <p:sp>
        <p:nvSpPr>
          <p:cNvPr id="1042" name="CasellaDiTesto 1041">
            <a:extLst>
              <a:ext uri="{FF2B5EF4-FFF2-40B4-BE49-F238E27FC236}">
                <a16:creationId xmlns:a16="http://schemas.microsoft.com/office/drawing/2014/main" id="{FC4D7D5E-F660-C53B-5F2D-813F016111E7}"/>
              </a:ext>
            </a:extLst>
          </p:cNvPr>
          <p:cNvSpPr txBox="1"/>
          <p:nvPr/>
        </p:nvSpPr>
        <p:spPr>
          <a:xfrm>
            <a:off x="633139" y="2916242"/>
            <a:ext cx="1995579" cy="230832"/>
          </a:xfrm>
          <a:prstGeom prst="rect">
            <a:avLst/>
          </a:prstGeom>
          <a:noFill/>
        </p:spPr>
        <p:txBody>
          <a:bodyPr wrap="square">
            <a:spAutoFit/>
          </a:bodyPr>
          <a:lstStyle/>
          <a:p>
            <a:pPr algn="ctr"/>
            <a:r>
              <a:rPr lang="en-US" sz="9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CAPEX, Haber-</a:t>
            </a:r>
            <a:r>
              <a:rPr lang="en-US" sz="900" b="1" dirty="0">
                <a:solidFill>
                  <a:srgbClr val="000000"/>
                </a:solidFill>
                <a:latin typeface="Noto Sans" panose="020B0502040504020204" pitchFamily="34" charset="0"/>
                <a:ea typeface="Noto Sans" panose="020B0502040504020204" pitchFamily="34" charset="0"/>
                <a:cs typeface="Noto Sans" panose="020B0502040504020204" pitchFamily="34" charset="0"/>
              </a:rPr>
              <a:t>B</a:t>
            </a:r>
            <a:r>
              <a:rPr lang="en-US" sz="9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osch plant</a:t>
            </a:r>
          </a:p>
        </p:txBody>
      </p:sp>
      <p:sp>
        <p:nvSpPr>
          <p:cNvPr id="1043" name="CasellaDiTesto 1042">
            <a:extLst>
              <a:ext uri="{FF2B5EF4-FFF2-40B4-BE49-F238E27FC236}">
                <a16:creationId xmlns:a16="http://schemas.microsoft.com/office/drawing/2014/main" id="{068BA9FF-1F46-80EB-7C04-CCDC8758FAFE}"/>
              </a:ext>
            </a:extLst>
          </p:cNvPr>
          <p:cNvSpPr txBox="1"/>
          <p:nvPr/>
        </p:nvSpPr>
        <p:spPr>
          <a:xfrm>
            <a:off x="2622312" y="2585995"/>
            <a:ext cx="2507466" cy="230832"/>
          </a:xfrm>
          <a:prstGeom prst="rect">
            <a:avLst/>
          </a:prstGeom>
          <a:noFill/>
        </p:spPr>
        <p:txBody>
          <a:bodyPr wrap="square">
            <a:spAutoFit/>
          </a:bodyPr>
          <a:lstStyle/>
          <a:p>
            <a:pPr algn="ctr"/>
            <a:r>
              <a:rPr lang="en-US" sz="9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CAPEX, alkaline electrolysis plant</a:t>
            </a:r>
          </a:p>
        </p:txBody>
      </p:sp>
      <p:sp>
        <p:nvSpPr>
          <p:cNvPr id="1044" name="Text Placeholder 1">
            <a:extLst>
              <a:ext uri="{FF2B5EF4-FFF2-40B4-BE49-F238E27FC236}">
                <a16:creationId xmlns:a16="http://schemas.microsoft.com/office/drawing/2014/main" id="{BF888E6E-7ACA-B1D2-0596-E440E29F40D0}"/>
              </a:ext>
            </a:extLst>
          </p:cNvPr>
          <p:cNvSpPr txBox="1">
            <a:spLocks/>
          </p:cNvSpPr>
          <p:nvPr/>
        </p:nvSpPr>
        <p:spPr bwMode="auto">
          <a:xfrm>
            <a:off x="5994683" y="3247628"/>
            <a:ext cx="803030" cy="23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H</a:t>
            </a:r>
            <a:r>
              <a:rPr lang="en-US" altLang="it-IT"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rPr>
              <a:t>2 </a:t>
            </a: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 N</a:t>
            </a:r>
            <a:r>
              <a:rPr lang="en-US" altLang="it-IT"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rPr>
              <a:t>2</a:t>
            </a:r>
            <a:endParaRPr lang="en-US" altLang="ko-KR"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1045" name="Text Placeholder 1">
            <a:extLst>
              <a:ext uri="{FF2B5EF4-FFF2-40B4-BE49-F238E27FC236}">
                <a16:creationId xmlns:a16="http://schemas.microsoft.com/office/drawing/2014/main" id="{26807993-72F0-41EA-4138-DB7F7AD36783}"/>
              </a:ext>
            </a:extLst>
          </p:cNvPr>
          <p:cNvSpPr txBox="1">
            <a:spLocks/>
          </p:cNvSpPr>
          <p:nvPr/>
        </p:nvSpPr>
        <p:spPr bwMode="auto">
          <a:xfrm>
            <a:off x="8292045" y="3233587"/>
            <a:ext cx="777280" cy="53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H</a:t>
            </a:r>
            <a:r>
              <a:rPr lang="en-US" altLang="it-IT"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rPr>
              <a:t>2 </a:t>
            </a: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 N</a:t>
            </a:r>
            <a:r>
              <a:rPr lang="en-US" altLang="it-IT"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rPr>
              <a:t>2 </a:t>
            </a:r>
          </a:p>
          <a:p>
            <a:pPr algn="ct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 NH</a:t>
            </a:r>
            <a:r>
              <a:rPr lang="en-US" altLang="it-IT"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rPr>
              <a:t>3</a:t>
            </a:r>
            <a:endParaRPr lang="en-US" altLang="ko-KR"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Tree>
    <p:extLst>
      <p:ext uri="{BB962C8B-B14F-4D97-AF65-F5344CB8AC3E}">
        <p14:creationId xmlns:p14="http://schemas.microsoft.com/office/powerpoint/2010/main" val="1699962370"/>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6DA61EE-9148-4BFA-2B51-411D08BA4172}"/>
              </a:ext>
            </a:extLst>
          </p:cNvPr>
          <p:cNvSpPr txBox="1">
            <a:spLocks/>
          </p:cNvSpPr>
          <p:nvPr/>
        </p:nvSpPr>
        <p:spPr bwMode="auto">
          <a:xfrm>
            <a:off x="463794" y="158651"/>
            <a:ext cx="5196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5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THE DECARBONISATION OF AMMONIA PRODUCTION</a:t>
            </a:r>
            <a:endParaRPr lang="it-IT" altLang="it-IT" sz="1500" b="1" dirty="0">
              <a:solidFill>
                <a:srgbClr val="20212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5</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653464"/>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55B4B874-E3A9-9609-D400-BBF34BA3EBE8}"/>
              </a:ext>
            </a:extLst>
          </p:cNvPr>
          <p:cNvSpPr txBox="1">
            <a:spLocks/>
          </p:cNvSpPr>
          <p:nvPr/>
        </p:nvSpPr>
        <p:spPr bwMode="auto">
          <a:xfrm>
            <a:off x="320258" y="597901"/>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Green Ammonia production </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 name="CasellaDiTesto 1">
            <a:extLst>
              <a:ext uri="{FF2B5EF4-FFF2-40B4-BE49-F238E27FC236}">
                <a16:creationId xmlns:a16="http://schemas.microsoft.com/office/drawing/2014/main" id="{90FB18A6-D8C3-654A-393D-1D67493FD4A5}"/>
              </a:ext>
            </a:extLst>
          </p:cNvPr>
          <p:cNvSpPr txBox="1"/>
          <p:nvPr/>
        </p:nvSpPr>
        <p:spPr>
          <a:xfrm>
            <a:off x="48196" y="914112"/>
            <a:ext cx="5612035" cy="3231654"/>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“Transitioning from conventional ammonia to green ammonia presents several challenges</a:t>
            </a:r>
            <a:r>
              <a:rPr lang="en-US" sz="1400" dirty="0">
                <a:latin typeface="Noto Sans" panose="020B0502040504020204" pitchFamily="34" charset="0"/>
                <a:ea typeface="Noto Sans" panose="020B0502040504020204" pitchFamily="34" charset="0"/>
                <a:cs typeface="Noto Sans" panose="020B0502040504020204" pitchFamily="34" charset="0"/>
              </a:rPr>
              <a:t>”</a:t>
            </a:r>
          </a:p>
          <a:p>
            <a:pPr algn="just"/>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 The </a:t>
            </a:r>
            <a:r>
              <a:rPr lang="en-US" sz="1100" b="1" i="1" dirty="0">
                <a:latin typeface="Noto Sans" panose="020B0502040504020204" pitchFamily="34" charset="0"/>
                <a:ea typeface="Noto Sans" panose="020B0502040504020204" pitchFamily="34" charset="0"/>
                <a:cs typeface="Noto Sans" panose="020B0502040504020204" pitchFamily="34" charset="0"/>
              </a:rPr>
              <a:t>HB process has been optimized for over a </a:t>
            </a:r>
            <a:r>
              <a:rPr lang="en-US" sz="1100" i="1" dirty="0">
                <a:latin typeface="Noto Sans" panose="020B0502040504020204" pitchFamily="34" charset="0"/>
                <a:ea typeface="Noto Sans" panose="020B0502040504020204" pitchFamily="34" charset="0"/>
                <a:cs typeface="Noto Sans" panose="020B0502040504020204" pitchFamily="34" charset="0"/>
              </a:rPr>
              <a:t>century to operate in conjunction </a:t>
            </a:r>
            <a:r>
              <a:rPr lang="en-US" sz="1100" b="1" i="1" dirty="0">
                <a:latin typeface="Noto Sans" panose="020B0502040504020204" pitchFamily="34" charset="0"/>
                <a:ea typeface="Noto Sans" panose="020B0502040504020204" pitchFamily="34" charset="0"/>
                <a:cs typeface="Noto Sans" panose="020B0502040504020204" pitchFamily="34" charset="0"/>
              </a:rPr>
              <a:t>with SMR plants</a:t>
            </a:r>
            <a:r>
              <a:rPr lang="en-US" sz="1100" i="1" dirty="0">
                <a:latin typeface="Noto Sans" panose="020B0502040504020204" pitchFamily="34" charset="0"/>
                <a:ea typeface="Noto Sans" panose="020B0502040504020204" pitchFamily="34" charset="0"/>
                <a:cs typeface="Noto Sans" panose="020B0502040504020204" pitchFamily="34" charset="0"/>
              </a:rPr>
              <a:t>, relying heavily on the residual heat generated during the SMR process;</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 HB process is known to have </a:t>
            </a:r>
            <a:r>
              <a:rPr lang="en-US" sz="1100" b="1" i="1" dirty="0">
                <a:latin typeface="Noto Sans" panose="020B0502040504020204" pitchFamily="34" charset="0"/>
                <a:ea typeface="Noto Sans" panose="020B0502040504020204" pitchFamily="34" charset="0"/>
                <a:cs typeface="Noto Sans" panose="020B0502040504020204" pitchFamily="34" charset="0"/>
              </a:rPr>
              <a:t>low flexibility</a:t>
            </a:r>
            <a:r>
              <a:rPr lang="en-US" sz="1100" i="1" dirty="0">
                <a:latin typeface="Noto Sans" panose="020B0502040504020204" pitchFamily="34" charset="0"/>
                <a:ea typeface="Noto Sans" panose="020B0502040504020204" pitchFamily="34" charset="0"/>
                <a:cs typeface="Noto Sans" panose="020B0502040504020204" pitchFamily="34" charset="0"/>
              </a:rPr>
              <a:t>, meaning that it is challenging and time-consuming to adjust the operational parameters of the process;</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b="1" i="1" dirty="0">
                <a:latin typeface="Noto Sans" panose="020B0502040504020204" pitchFamily="34" charset="0"/>
                <a:ea typeface="Noto Sans" panose="020B0502040504020204" pitchFamily="34" charset="0"/>
                <a:cs typeface="Noto Sans" panose="020B0502040504020204" pitchFamily="34" charset="0"/>
              </a:rPr>
              <a:t>Controlling the mass flow </a:t>
            </a:r>
            <a:r>
              <a:rPr lang="en-US" sz="1100" i="1" dirty="0">
                <a:latin typeface="Noto Sans" panose="020B0502040504020204" pitchFamily="34" charset="0"/>
                <a:ea typeface="Noto Sans" panose="020B0502040504020204" pitchFamily="34" charset="0"/>
                <a:cs typeface="Noto Sans" panose="020B0502040504020204" pitchFamily="34" charset="0"/>
              </a:rPr>
              <a:t>into the reactor </a:t>
            </a:r>
            <a:r>
              <a:rPr lang="en-US" sz="1100" b="1" i="1" dirty="0">
                <a:latin typeface="Noto Sans" panose="020B0502040504020204" pitchFamily="34" charset="0"/>
                <a:ea typeface="Noto Sans" panose="020B0502040504020204" pitchFamily="34" charset="0"/>
                <a:cs typeface="Noto Sans" panose="020B0502040504020204" pitchFamily="34" charset="0"/>
              </a:rPr>
              <a:t>cannot be as rapidly executed </a:t>
            </a:r>
            <a:r>
              <a:rPr lang="en-US" sz="1100" i="1" dirty="0">
                <a:latin typeface="Noto Sans" panose="020B0502040504020204" pitchFamily="34" charset="0"/>
                <a:ea typeface="Noto Sans" panose="020B0502040504020204" pitchFamily="34" charset="0"/>
                <a:cs typeface="Noto Sans" panose="020B0502040504020204" pitchFamily="34" charset="0"/>
              </a:rPr>
              <a:t>as changes in hydrogen production when derived from an </a:t>
            </a:r>
            <a:r>
              <a:rPr lang="en-US" sz="1100" i="1" dirty="0" err="1">
                <a:latin typeface="Noto Sans" panose="020B0502040504020204" pitchFamily="34" charset="0"/>
                <a:ea typeface="Noto Sans" panose="020B0502040504020204" pitchFamily="34" charset="0"/>
                <a:cs typeface="Noto Sans" panose="020B0502040504020204" pitchFamily="34" charset="0"/>
              </a:rPr>
              <a:t>electrolyzer</a:t>
            </a:r>
            <a:r>
              <a:rPr lang="en-US" sz="1100" i="1" dirty="0">
                <a:latin typeface="Noto Sans" panose="020B0502040504020204" pitchFamily="34" charset="0"/>
                <a:ea typeface="Noto Sans" panose="020B0502040504020204" pitchFamily="34" charset="0"/>
                <a:cs typeface="Noto Sans" panose="020B0502040504020204" pitchFamily="34" charset="0"/>
              </a:rPr>
              <a:t> connected to RES with an inherently variable production profile (</a:t>
            </a:r>
            <a:r>
              <a:rPr lang="en-US" sz="1100" b="1" i="1" dirty="0">
                <a:latin typeface="Noto Sans" panose="020B0502040504020204" pitchFamily="34" charset="0"/>
                <a:ea typeface="Noto Sans" panose="020B0502040504020204" pitchFamily="34" charset="0"/>
                <a:cs typeface="Noto Sans" panose="020B0502040504020204" pitchFamily="34" charset="0"/>
              </a:rPr>
              <a:t>storage</a:t>
            </a:r>
            <a:r>
              <a:rPr lang="en-US" sz="1100" i="1" dirty="0">
                <a:latin typeface="Noto Sans" panose="020B0502040504020204" pitchFamily="34" charset="0"/>
                <a:ea typeface="Noto Sans" panose="020B0502040504020204" pitchFamily="34" charset="0"/>
                <a:cs typeface="Noto Sans" panose="020B0502040504020204" pitchFamily="34" charset="0"/>
              </a:rPr>
              <a:t> and </a:t>
            </a:r>
            <a:r>
              <a:rPr lang="en-US" sz="1100" b="1" i="1" dirty="0">
                <a:latin typeface="Noto Sans" panose="020B0502040504020204" pitchFamily="34" charset="0"/>
                <a:ea typeface="Noto Sans" panose="020B0502040504020204" pitchFamily="34" charset="0"/>
                <a:cs typeface="Noto Sans" panose="020B0502040504020204" pitchFamily="34" charset="0"/>
              </a:rPr>
              <a:t>buffer stages </a:t>
            </a:r>
            <a:r>
              <a:rPr lang="en-US" sz="1100" i="1" dirty="0">
                <a:latin typeface="Noto Sans" panose="020B0502040504020204" pitchFamily="34" charset="0"/>
                <a:ea typeface="Noto Sans" panose="020B0502040504020204" pitchFamily="34" charset="0"/>
                <a:cs typeface="Noto Sans" panose="020B0502040504020204" pitchFamily="34" charset="0"/>
              </a:rPr>
              <a:t>between the green hydrogen production phases and the HB inlet </a:t>
            </a:r>
            <a:r>
              <a:rPr lang="en-US" sz="1100" b="1" i="1" dirty="0">
                <a:latin typeface="Noto Sans" panose="020B0502040504020204" pitchFamily="34" charset="0"/>
                <a:ea typeface="Noto Sans" panose="020B0502040504020204" pitchFamily="34" charset="0"/>
                <a:cs typeface="Noto Sans" panose="020B0502040504020204" pitchFamily="34" charset="0"/>
              </a:rPr>
              <a:t>are required</a:t>
            </a:r>
            <a:r>
              <a:rPr lang="en-US" sz="1100" i="1" dirty="0">
                <a:latin typeface="Noto Sans" panose="020B0502040504020204" pitchFamily="34" charset="0"/>
                <a:ea typeface="Noto Sans" panose="020B0502040504020204" pitchFamily="34" charset="0"/>
                <a:cs typeface="Noto Sans" panose="020B0502040504020204" pitchFamily="34" charset="0"/>
              </a:rPr>
              <a:t>);</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Haber-Bosch plants are designed for 24/7 operation, and the typically sized HB+ASU (air separation unit) plant will require between 28 and 44 MW of 24/7 electricity supply;</a:t>
            </a:r>
          </a:p>
        </p:txBody>
      </p:sp>
      <p:sp>
        <p:nvSpPr>
          <p:cNvPr id="11" name="Rettangolo 10">
            <a:extLst>
              <a:ext uri="{FF2B5EF4-FFF2-40B4-BE49-F238E27FC236}">
                <a16:creationId xmlns:a16="http://schemas.microsoft.com/office/drawing/2014/main" id="{73D710AE-CC58-3971-097C-1607259AD705}"/>
              </a:ext>
            </a:extLst>
          </p:cNvPr>
          <p:cNvSpPr/>
          <p:nvPr/>
        </p:nvSpPr>
        <p:spPr>
          <a:xfrm>
            <a:off x="7372432" y="646414"/>
            <a:ext cx="1008112" cy="360494"/>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err="1">
                <a:latin typeface="Noto Sans" panose="020B0502040504020204" pitchFamily="34" charset="0"/>
                <a:ea typeface="Noto Sans" panose="020B0502040504020204" pitchFamily="34" charset="0"/>
                <a:cs typeface="Noto Sans" panose="020B0502040504020204" pitchFamily="34" charset="0"/>
              </a:rPr>
              <a:t>Electrolyser</a:t>
            </a:r>
            <a:endParaRPr lang="it-IT" sz="1100" dirty="0">
              <a:latin typeface="Noto Sans" panose="020B0502040504020204" pitchFamily="34" charset="0"/>
              <a:ea typeface="Noto Sans" panose="020B0502040504020204" pitchFamily="34" charset="0"/>
              <a:cs typeface="Noto Sans" panose="020B0502040504020204" pitchFamily="34" charset="0"/>
            </a:endParaRPr>
          </a:p>
        </p:txBody>
      </p:sp>
      <p:sp>
        <p:nvSpPr>
          <p:cNvPr id="13" name="Rettangolo 12">
            <a:extLst>
              <a:ext uri="{FF2B5EF4-FFF2-40B4-BE49-F238E27FC236}">
                <a16:creationId xmlns:a16="http://schemas.microsoft.com/office/drawing/2014/main" id="{0FE29ADE-7FDA-146A-94BD-716C5AE61B7E}"/>
              </a:ext>
            </a:extLst>
          </p:cNvPr>
          <p:cNvSpPr/>
          <p:nvPr/>
        </p:nvSpPr>
        <p:spPr>
          <a:xfrm>
            <a:off x="7380313" y="1547556"/>
            <a:ext cx="1008112" cy="360494"/>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latin typeface="Noto Sans" panose="020B0502040504020204" pitchFamily="34" charset="0"/>
                <a:ea typeface="Noto Sans" panose="020B0502040504020204" pitchFamily="34" charset="0"/>
                <a:cs typeface="Noto Sans" panose="020B0502040504020204" pitchFamily="34" charset="0"/>
              </a:rPr>
              <a:t>Mixer</a:t>
            </a:r>
          </a:p>
        </p:txBody>
      </p:sp>
      <p:sp>
        <p:nvSpPr>
          <p:cNvPr id="14" name="Ovale 13">
            <a:extLst>
              <a:ext uri="{FF2B5EF4-FFF2-40B4-BE49-F238E27FC236}">
                <a16:creationId xmlns:a16="http://schemas.microsoft.com/office/drawing/2014/main" id="{20523EE5-1842-02E2-DEEB-ACD98A41F079}"/>
              </a:ext>
            </a:extLst>
          </p:cNvPr>
          <p:cNvSpPr/>
          <p:nvPr/>
        </p:nvSpPr>
        <p:spPr>
          <a:xfrm>
            <a:off x="6342112" y="1410899"/>
            <a:ext cx="576064" cy="43204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latin typeface="Noto Sans" panose="020B0502040504020204" pitchFamily="34" charset="0"/>
                <a:ea typeface="Noto Sans" panose="020B0502040504020204" pitchFamily="34" charset="0"/>
                <a:cs typeface="Noto Sans" panose="020B0502040504020204" pitchFamily="34" charset="0"/>
              </a:rPr>
              <a:t>Air</a:t>
            </a:r>
          </a:p>
        </p:txBody>
      </p:sp>
      <p:cxnSp>
        <p:nvCxnSpPr>
          <p:cNvPr id="17" name="Connettore a gomito 16">
            <a:extLst>
              <a:ext uri="{FF2B5EF4-FFF2-40B4-BE49-F238E27FC236}">
                <a16:creationId xmlns:a16="http://schemas.microsoft.com/office/drawing/2014/main" id="{D409E8F5-5223-5629-5FC3-6E1ECB9733B6}"/>
              </a:ext>
            </a:extLst>
          </p:cNvPr>
          <p:cNvCxnSpPr>
            <a:cxnSpLocks/>
            <a:stCxn id="11" idx="2"/>
            <a:endCxn id="13" idx="0"/>
          </p:cNvCxnSpPr>
          <p:nvPr/>
        </p:nvCxnSpPr>
        <p:spPr>
          <a:xfrm rot="16200000" flipH="1">
            <a:off x="7610104" y="1273291"/>
            <a:ext cx="540648" cy="7881"/>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9" name="Rettangolo 18">
            <a:extLst>
              <a:ext uri="{FF2B5EF4-FFF2-40B4-BE49-F238E27FC236}">
                <a16:creationId xmlns:a16="http://schemas.microsoft.com/office/drawing/2014/main" id="{A2680C5F-F6FE-B747-933D-BF9DC329787D}"/>
              </a:ext>
            </a:extLst>
          </p:cNvPr>
          <p:cNvSpPr/>
          <p:nvPr/>
        </p:nvSpPr>
        <p:spPr>
          <a:xfrm>
            <a:off x="6381181" y="2218615"/>
            <a:ext cx="576064" cy="360494"/>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latin typeface="Noto Sans" panose="020B0502040504020204" pitchFamily="34" charset="0"/>
                <a:ea typeface="Noto Sans" panose="020B0502040504020204" pitchFamily="34" charset="0"/>
                <a:cs typeface="Noto Sans" panose="020B0502040504020204" pitchFamily="34" charset="0"/>
              </a:rPr>
              <a:t>ASU</a:t>
            </a:r>
          </a:p>
        </p:txBody>
      </p:sp>
      <p:cxnSp>
        <p:nvCxnSpPr>
          <p:cNvPr id="26" name="Connettore a gomito 25">
            <a:extLst>
              <a:ext uri="{FF2B5EF4-FFF2-40B4-BE49-F238E27FC236}">
                <a16:creationId xmlns:a16="http://schemas.microsoft.com/office/drawing/2014/main" id="{C02544BA-D5F1-10FC-231D-677A104D3CB2}"/>
              </a:ext>
            </a:extLst>
          </p:cNvPr>
          <p:cNvCxnSpPr>
            <a:cxnSpLocks/>
            <a:stCxn id="14" idx="4"/>
            <a:endCxn id="19" idx="0"/>
          </p:cNvCxnSpPr>
          <p:nvPr/>
        </p:nvCxnSpPr>
        <p:spPr>
          <a:xfrm rot="16200000" flipH="1">
            <a:off x="6442310" y="2030780"/>
            <a:ext cx="375668" cy="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29" name="Connettore a gomito 28">
            <a:extLst>
              <a:ext uri="{FF2B5EF4-FFF2-40B4-BE49-F238E27FC236}">
                <a16:creationId xmlns:a16="http://schemas.microsoft.com/office/drawing/2014/main" id="{364690E9-4EE8-ED79-121B-2F7327154A0A}"/>
              </a:ext>
            </a:extLst>
          </p:cNvPr>
          <p:cNvCxnSpPr>
            <a:cxnSpLocks/>
            <a:stCxn id="19" idx="3"/>
            <a:endCxn id="13" idx="1"/>
          </p:cNvCxnSpPr>
          <p:nvPr/>
        </p:nvCxnSpPr>
        <p:spPr>
          <a:xfrm flipV="1">
            <a:off x="6957245" y="1727803"/>
            <a:ext cx="423068" cy="67105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4" name="Rettangolo 33">
            <a:extLst>
              <a:ext uri="{FF2B5EF4-FFF2-40B4-BE49-F238E27FC236}">
                <a16:creationId xmlns:a16="http://schemas.microsoft.com/office/drawing/2014/main" id="{EAF4F643-7963-8BCF-BDB1-15A1B585CACB}"/>
              </a:ext>
            </a:extLst>
          </p:cNvPr>
          <p:cNvSpPr/>
          <p:nvPr/>
        </p:nvSpPr>
        <p:spPr>
          <a:xfrm>
            <a:off x="7372432" y="2211710"/>
            <a:ext cx="1008112" cy="360494"/>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err="1">
                <a:latin typeface="Noto Sans" panose="020B0502040504020204" pitchFamily="34" charset="0"/>
                <a:ea typeface="Noto Sans" panose="020B0502040504020204" pitchFamily="34" charset="0"/>
                <a:cs typeface="Noto Sans" panose="020B0502040504020204" pitchFamily="34" charset="0"/>
              </a:rPr>
              <a:t>Compressor</a:t>
            </a:r>
            <a:endParaRPr lang="it-IT" sz="1100"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35" name="Connettore a gomito 34">
            <a:extLst>
              <a:ext uri="{FF2B5EF4-FFF2-40B4-BE49-F238E27FC236}">
                <a16:creationId xmlns:a16="http://schemas.microsoft.com/office/drawing/2014/main" id="{BB2AEF4C-8EDA-D425-45FA-C4F65941E555}"/>
              </a:ext>
            </a:extLst>
          </p:cNvPr>
          <p:cNvCxnSpPr>
            <a:cxnSpLocks/>
            <a:stCxn id="13" idx="2"/>
            <a:endCxn id="34" idx="0"/>
          </p:cNvCxnSpPr>
          <p:nvPr/>
        </p:nvCxnSpPr>
        <p:spPr>
          <a:xfrm rot="5400000">
            <a:off x="7732539" y="2059880"/>
            <a:ext cx="303660" cy="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8" name="Text Placeholder 1">
            <a:extLst>
              <a:ext uri="{FF2B5EF4-FFF2-40B4-BE49-F238E27FC236}">
                <a16:creationId xmlns:a16="http://schemas.microsoft.com/office/drawing/2014/main" id="{5FADB2AF-6CB2-A6DA-EFE5-BB581EAE8EA1}"/>
              </a:ext>
            </a:extLst>
          </p:cNvPr>
          <p:cNvSpPr txBox="1">
            <a:spLocks/>
          </p:cNvSpPr>
          <p:nvPr/>
        </p:nvSpPr>
        <p:spPr bwMode="auto">
          <a:xfrm>
            <a:off x="7524328" y="978491"/>
            <a:ext cx="432048" cy="23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H</a:t>
            </a:r>
            <a:r>
              <a:rPr lang="en-US" altLang="it-IT"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rPr>
              <a:t>2</a:t>
            </a:r>
            <a:endParaRPr lang="en-US" altLang="ko-KR"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39" name="Text Placeholder 1">
            <a:extLst>
              <a:ext uri="{FF2B5EF4-FFF2-40B4-BE49-F238E27FC236}">
                <a16:creationId xmlns:a16="http://schemas.microsoft.com/office/drawing/2014/main" id="{6CCEFC56-9841-C3C9-A713-9D9464FC5686}"/>
              </a:ext>
            </a:extLst>
          </p:cNvPr>
          <p:cNvSpPr txBox="1">
            <a:spLocks/>
          </p:cNvSpPr>
          <p:nvPr/>
        </p:nvSpPr>
        <p:spPr bwMode="auto">
          <a:xfrm>
            <a:off x="6797713" y="1913920"/>
            <a:ext cx="432048" cy="23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N</a:t>
            </a:r>
            <a:r>
              <a:rPr lang="en-US" altLang="it-IT"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rPr>
              <a:t>2</a:t>
            </a:r>
            <a:endParaRPr lang="en-US" altLang="ko-KR"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41" name="Rettangolo 40">
            <a:extLst>
              <a:ext uri="{FF2B5EF4-FFF2-40B4-BE49-F238E27FC236}">
                <a16:creationId xmlns:a16="http://schemas.microsoft.com/office/drawing/2014/main" id="{E11A450D-B98C-94F2-67AD-1E32B35E4431}"/>
              </a:ext>
            </a:extLst>
          </p:cNvPr>
          <p:cNvSpPr/>
          <p:nvPr/>
        </p:nvSpPr>
        <p:spPr>
          <a:xfrm>
            <a:off x="7386663" y="2823551"/>
            <a:ext cx="1008112" cy="360494"/>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latin typeface="Noto Sans" panose="020B0502040504020204" pitchFamily="34" charset="0"/>
                <a:ea typeface="Noto Sans" panose="020B0502040504020204" pitchFamily="34" charset="0"/>
                <a:cs typeface="Noto Sans" panose="020B0502040504020204" pitchFamily="34" charset="0"/>
              </a:rPr>
              <a:t>Mixer</a:t>
            </a:r>
          </a:p>
        </p:txBody>
      </p:sp>
      <p:sp>
        <p:nvSpPr>
          <p:cNvPr id="42" name="Rettangolo 41">
            <a:extLst>
              <a:ext uri="{FF2B5EF4-FFF2-40B4-BE49-F238E27FC236}">
                <a16:creationId xmlns:a16="http://schemas.microsoft.com/office/drawing/2014/main" id="{7E49442F-8B8E-E2AE-29F7-8F7DB3FF059D}"/>
              </a:ext>
            </a:extLst>
          </p:cNvPr>
          <p:cNvSpPr/>
          <p:nvPr/>
        </p:nvSpPr>
        <p:spPr>
          <a:xfrm>
            <a:off x="7386663" y="3552808"/>
            <a:ext cx="1008112" cy="360494"/>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err="1">
                <a:latin typeface="Noto Sans" panose="020B0502040504020204" pitchFamily="34" charset="0"/>
                <a:ea typeface="Noto Sans" panose="020B0502040504020204" pitchFamily="34" charset="0"/>
                <a:cs typeface="Noto Sans" panose="020B0502040504020204" pitchFamily="34" charset="0"/>
              </a:rPr>
              <a:t>Heat</a:t>
            </a:r>
            <a:r>
              <a:rPr lang="it-IT" sz="1100" dirty="0">
                <a:latin typeface="Noto Sans" panose="020B0502040504020204" pitchFamily="34" charset="0"/>
                <a:ea typeface="Noto Sans" panose="020B0502040504020204" pitchFamily="34" charset="0"/>
                <a:cs typeface="Noto Sans" panose="020B0502040504020204" pitchFamily="34" charset="0"/>
              </a:rPr>
              <a:t> </a:t>
            </a:r>
            <a:r>
              <a:rPr lang="it-IT" sz="1100" dirty="0" err="1">
                <a:latin typeface="Noto Sans" panose="020B0502040504020204" pitchFamily="34" charset="0"/>
                <a:ea typeface="Noto Sans" panose="020B0502040504020204" pitchFamily="34" charset="0"/>
                <a:cs typeface="Noto Sans" panose="020B0502040504020204" pitchFamily="34" charset="0"/>
              </a:rPr>
              <a:t>Exchanger</a:t>
            </a:r>
            <a:endParaRPr lang="it-IT" sz="1100"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43" name="Connettore a gomito 42">
            <a:extLst>
              <a:ext uri="{FF2B5EF4-FFF2-40B4-BE49-F238E27FC236}">
                <a16:creationId xmlns:a16="http://schemas.microsoft.com/office/drawing/2014/main" id="{C4758717-5281-4333-2758-6B46A4184545}"/>
              </a:ext>
            </a:extLst>
          </p:cNvPr>
          <p:cNvCxnSpPr>
            <a:cxnSpLocks/>
            <a:stCxn id="34" idx="2"/>
            <a:endCxn id="41" idx="0"/>
          </p:cNvCxnSpPr>
          <p:nvPr/>
        </p:nvCxnSpPr>
        <p:spPr>
          <a:xfrm rot="16200000" flipH="1">
            <a:off x="7750815" y="2697876"/>
            <a:ext cx="251347" cy="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47" name="Rettangolo 46">
            <a:extLst>
              <a:ext uri="{FF2B5EF4-FFF2-40B4-BE49-F238E27FC236}">
                <a16:creationId xmlns:a16="http://schemas.microsoft.com/office/drawing/2014/main" id="{820E611F-751A-37AA-3011-47468C8152B0}"/>
              </a:ext>
            </a:extLst>
          </p:cNvPr>
          <p:cNvSpPr/>
          <p:nvPr/>
        </p:nvSpPr>
        <p:spPr>
          <a:xfrm>
            <a:off x="7353711" y="4263711"/>
            <a:ext cx="1106721" cy="468279"/>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latin typeface="Noto Sans" panose="020B0502040504020204" pitchFamily="34" charset="0"/>
                <a:ea typeface="Noto Sans" panose="020B0502040504020204" pitchFamily="34" charset="0"/>
                <a:cs typeface="Noto Sans" panose="020B0502040504020204" pitchFamily="34" charset="0"/>
              </a:rPr>
              <a:t>Haber-</a:t>
            </a:r>
            <a:r>
              <a:rPr lang="it-IT" sz="1100" dirty="0" err="1">
                <a:latin typeface="Noto Sans" panose="020B0502040504020204" pitchFamily="34" charset="0"/>
                <a:ea typeface="Noto Sans" panose="020B0502040504020204" pitchFamily="34" charset="0"/>
                <a:cs typeface="Noto Sans" panose="020B0502040504020204" pitchFamily="34" charset="0"/>
              </a:rPr>
              <a:t>Bossch</a:t>
            </a:r>
            <a:r>
              <a:rPr lang="it-IT" sz="1100" dirty="0">
                <a:latin typeface="Noto Sans" panose="020B0502040504020204" pitchFamily="34" charset="0"/>
                <a:ea typeface="Noto Sans" panose="020B0502040504020204" pitchFamily="34" charset="0"/>
                <a:cs typeface="Noto Sans" panose="020B0502040504020204" pitchFamily="34" charset="0"/>
              </a:rPr>
              <a:t> </a:t>
            </a:r>
            <a:r>
              <a:rPr lang="it-IT" sz="1100" dirty="0" err="1">
                <a:latin typeface="Noto Sans" panose="020B0502040504020204" pitchFamily="34" charset="0"/>
                <a:ea typeface="Noto Sans" panose="020B0502040504020204" pitchFamily="34" charset="0"/>
                <a:cs typeface="Noto Sans" panose="020B0502040504020204" pitchFamily="34" charset="0"/>
              </a:rPr>
              <a:t>Reactor</a:t>
            </a:r>
            <a:endParaRPr lang="it-IT" sz="1100"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48" name="Connettore a gomito 47">
            <a:extLst>
              <a:ext uri="{FF2B5EF4-FFF2-40B4-BE49-F238E27FC236}">
                <a16:creationId xmlns:a16="http://schemas.microsoft.com/office/drawing/2014/main" id="{A37C308C-C580-1AB3-177E-403F7130C6A1}"/>
              </a:ext>
            </a:extLst>
          </p:cNvPr>
          <p:cNvCxnSpPr>
            <a:cxnSpLocks/>
            <a:stCxn id="47" idx="3"/>
            <a:endCxn id="42" idx="3"/>
          </p:cNvCxnSpPr>
          <p:nvPr/>
        </p:nvCxnSpPr>
        <p:spPr>
          <a:xfrm flipH="1" flipV="1">
            <a:off x="8394775" y="3733055"/>
            <a:ext cx="65657" cy="764796"/>
          </a:xfrm>
          <a:prstGeom prst="bentConnector3">
            <a:avLst>
              <a:gd name="adj1" fmla="val -753811"/>
            </a:avLst>
          </a:prstGeom>
          <a:ln>
            <a:tailEnd type="triangle"/>
          </a:ln>
        </p:spPr>
        <p:style>
          <a:lnRef idx="1">
            <a:schemeClr val="dk1"/>
          </a:lnRef>
          <a:fillRef idx="0">
            <a:schemeClr val="dk1"/>
          </a:fillRef>
          <a:effectRef idx="0">
            <a:schemeClr val="dk1"/>
          </a:effectRef>
          <a:fontRef idx="minor">
            <a:schemeClr val="tx1"/>
          </a:fontRef>
        </p:style>
      </p:cxnSp>
      <p:cxnSp>
        <p:nvCxnSpPr>
          <p:cNvPr id="52" name="Connettore a gomito 51">
            <a:extLst>
              <a:ext uri="{FF2B5EF4-FFF2-40B4-BE49-F238E27FC236}">
                <a16:creationId xmlns:a16="http://schemas.microsoft.com/office/drawing/2014/main" id="{177F4516-4B33-E0D0-9A68-F259970C94EA}"/>
              </a:ext>
            </a:extLst>
          </p:cNvPr>
          <p:cNvCxnSpPr>
            <a:cxnSpLocks/>
            <a:stCxn id="42" idx="2"/>
          </p:cNvCxnSpPr>
          <p:nvPr/>
        </p:nvCxnSpPr>
        <p:spPr>
          <a:xfrm rot="16200000" flipH="1">
            <a:off x="7715515" y="4088506"/>
            <a:ext cx="350408" cy="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54" name="Rettangolo 53">
            <a:extLst>
              <a:ext uri="{FF2B5EF4-FFF2-40B4-BE49-F238E27FC236}">
                <a16:creationId xmlns:a16="http://schemas.microsoft.com/office/drawing/2014/main" id="{0A2F7C4D-B3E4-FFE9-B7FE-01A1C7E3D2EB}"/>
              </a:ext>
            </a:extLst>
          </p:cNvPr>
          <p:cNvSpPr/>
          <p:nvPr/>
        </p:nvSpPr>
        <p:spPr>
          <a:xfrm>
            <a:off x="6156177" y="3552808"/>
            <a:ext cx="1008112" cy="360494"/>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err="1">
                <a:latin typeface="Noto Sans" panose="020B0502040504020204" pitchFamily="34" charset="0"/>
                <a:ea typeface="Noto Sans" panose="020B0502040504020204" pitchFamily="34" charset="0"/>
                <a:cs typeface="Noto Sans" panose="020B0502040504020204" pitchFamily="34" charset="0"/>
              </a:rPr>
              <a:t>Condenser</a:t>
            </a:r>
            <a:endParaRPr lang="it-IT" sz="1100" dirty="0">
              <a:latin typeface="Noto Sans" panose="020B0502040504020204" pitchFamily="34" charset="0"/>
              <a:ea typeface="Noto Sans" panose="020B0502040504020204" pitchFamily="34" charset="0"/>
              <a:cs typeface="Noto Sans" panose="020B0502040504020204" pitchFamily="34" charset="0"/>
            </a:endParaRPr>
          </a:p>
        </p:txBody>
      </p:sp>
      <p:sp>
        <p:nvSpPr>
          <p:cNvPr id="55" name="Ovale 54">
            <a:extLst>
              <a:ext uri="{FF2B5EF4-FFF2-40B4-BE49-F238E27FC236}">
                <a16:creationId xmlns:a16="http://schemas.microsoft.com/office/drawing/2014/main" id="{11F9E534-6283-A6D4-2F5D-F4F8AD850B5F}"/>
              </a:ext>
            </a:extLst>
          </p:cNvPr>
          <p:cNvSpPr/>
          <p:nvPr/>
        </p:nvSpPr>
        <p:spPr>
          <a:xfrm>
            <a:off x="6329783" y="4299942"/>
            <a:ext cx="659021" cy="50405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latin typeface="Noto Sans" panose="020B0502040504020204" pitchFamily="34" charset="0"/>
                <a:ea typeface="Noto Sans" panose="020B0502040504020204" pitchFamily="34" charset="0"/>
                <a:cs typeface="Noto Sans" panose="020B0502040504020204" pitchFamily="34" charset="0"/>
              </a:rPr>
              <a:t>NH</a:t>
            </a:r>
            <a:r>
              <a:rPr lang="it-IT" sz="1100" baseline="-25000" dirty="0">
                <a:latin typeface="Noto Sans" panose="020B0502040504020204" pitchFamily="34" charset="0"/>
                <a:ea typeface="Noto Sans" panose="020B0502040504020204" pitchFamily="34" charset="0"/>
                <a:cs typeface="Noto Sans" panose="020B0502040504020204" pitchFamily="34" charset="0"/>
              </a:rPr>
              <a:t>3</a:t>
            </a:r>
          </a:p>
        </p:txBody>
      </p:sp>
      <p:cxnSp>
        <p:nvCxnSpPr>
          <p:cNvPr id="56" name="Connettore a gomito 55">
            <a:extLst>
              <a:ext uri="{FF2B5EF4-FFF2-40B4-BE49-F238E27FC236}">
                <a16:creationId xmlns:a16="http://schemas.microsoft.com/office/drawing/2014/main" id="{B3AA9126-668D-D21C-D64A-299AA355DA50}"/>
              </a:ext>
            </a:extLst>
          </p:cNvPr>
          <p:cNvCxnSpPr>
            <a:cxnSpLocks/>
            <a:stCxn id="54" idx="2"/>
            <a:endCxn id="55" idx="0"/>
          </p:cNvCxnSpPr>
          <p:nvPr/>
        </p:nvCxnSpPr>
        <p:spPr>
          <a:xfrm rot="5400000">
            <a:off x="6466444" y="4106153"/>
            <a:ext cx="386640" cy="93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59" name="Rettangolo 58">
            <a:extLst>
              <a:ext uri="{FF2B5EF4-FFF2-40B4-BE49-F238E27FC236}">
                <a16:creationId xmlns:a16="http://schemas.microsoft.com/office/drawing/2014/main" id="{A6CDD936-6C6E-2563-3255-DCE19585B982}"/>
              </a:ext>
            </a:extLst>
          </p:cNvPr>
          <p:cNvSpPr/>
          <p:nvPr/>
        </p:nvSpPr>
        <p:spPr>
          <a:xfrm>
            <a:off x="6156177" y="2831819"/>
            <a:ext cx="1008112" cy="360494"/>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err="1">
                <a:latin typeface="Noto Sans" panose="020B0502040504020204" pitchFamily="34" charset="0"/>
                <a:ea typeface="Noto Sans" panose="020B0502040504020204" pitchFamily="34" charset="0"/>
                <a:cs typeface="Noto Sans" panose="020B0502040504020204" pitchFamily="34" charset="0"/>
              </a:rPr>
              <a:t>Compressor</a:t>
            </a:r>
            <a:endParaRPr lang="it-IT" sz="1100"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60" name="Connettore a gomito 59">
            <a:extLst>
              <a:ext uri="{FF2B5EF4-FFF2-40B4-BE49-F238E27FC236}">
                <a16:creationId xmlns:a16="http://schemas.microsoft.com/office/drawing/2014/main" id="{A04F178E-735B-8F25-A427-5B3F7CF9B20F}"/>
              </a:ext>
            </a:extLst>
          </p:cNvPr>
          <p:cNvCxnSpPr>
            <a:cxnSpLocks/>
            <a:stCxn id="54" idx="0"/>
            <a:endCxn id="59" idx="2"/>
          </p:cNvCxnSpPr>
          <p:nvPr/>
        </p:nvCxnSpPr>
        <p:spPr>
          <a:xfrm rot="5400000" flipH="1" flipV="1">
            <a:off x="6486336" y="3378911"/>
            <a:ext cx="360495" cy="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63" name="Connettore a gomito 62">
            <a:extLst>
              <a:ext uri="{FF2B5EF4-FFF2-40B4-BE49-F238E27FC236}">
                <a16:creationId xmlns:a16="http://schemas.microsoft.com/office/drawing/2014/main" id="{9D80C514-1233-3D6E-A42E-B3ABF13864BF}"/>
              </a:ext>
            </a:extLst>
          </p:cNvPr>
          <p:cNvCxnSpPr>
            <a:cxnSpLocks/>
            <a:stCxn id="59" idx="3"/>
            <a:endCxn id="41" idx="1"/>
          </p:cNvCxnSpPr>
          <p:nvPr/>
        </p:nvCxnSpPr>
        <p:spPr>
          <a:xfrm flipV="1">
            <a:off x="7164289" y="3003798"/>
            <a:ext cx="222374" cy="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27" name="Connettore a gomito 1026">
            <a:extLst>
              <a:ext uri="{FF2B5EF4-FFF2-40B4-BE49-F238E27FC236}">
                <a16:creationId xmlns:a16="http://schemas.microsoft.com/office/drawing/2014/main" id="{22DCCD3F-F3D9-85C3-EA3A-F56E8B2AC152}"/>
              </a:ext>
            </a:extLst>
          </p:cNvPr>
          <p:cNvCxnSpPr>
            <a:cxnSpLocks/>
            <a:stCxn id="42" idx="1"/>
            <a:endCxn id="54" idx="3"/>
          </p:cNvCxnSpPr>
          <p:nvPr/>
        </p:nvCxnSpPr>
        <p:spPr>
          <a:xfrm rot="10800000">
            <a:off x="7164289" y="3745755"/>
            <a:ext cx="222374" cy="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30" name="Connettore a gomito 1029">
            <a:extLst>
              <a:ext uri="{FF2B5EF4-FFF2-40B4-BE49-F238E27FC236}">
                <a16:creationId xmlns:a16="http://schemas.microsoft.com/office/drawing/2014/main" id="{9BA26E08-D146-BFC3-C842-EB8FC553E373}"/>
              </a:ext>
            </a:extLst>
          </p:cNvPr>
          <p:cNvCxnSpPr>
            <a:cxnSpLocks/>
            <a:stCxn id="41" idx="2"/>
            <a:endCxn id="42" idx="0"/>
          </p:cNvCxnSpPr>
          <p:nvPr/>
        </p:nvCxnSpPr>
        <p:spPr>
          <a:xfrm rot="5400000">
            <a:off x="7712688" y="3374776"/>
            <a:ext cx="368763" cy="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033" name="CasellaDiTesto 1032">
            <a:extLst>
              <a:ext uri="{FF2B5EF4-FFF2-40B4-BE49-F238E27FC236}">
                <a16:creationId xmlns:a16="http://schemas.microsoft.com/office/drawing/2014/main" id="{9E00EE0C-75D4-CD51-2C78-9A67C99D0B7B}"/>
              </a:ext>
            </a:extLst>
          </p:cNvPr>
          <p:cNvSpPr txBox="1"/>
          <p:nvPr/>
        </p:nvSpPr>
        <p:spPr>
          <a:xfrm>
            <a:off x="5886598" y="0"/>
            <a:ext cx="3297479" cy="430887"/>
          </a:xfrm>
          <a:prstGeom prst="rect">
            <a:avLst/>
          </a:prstGeom>
          <a:noFill/>
        </p:spPr>
        <p:txBody>
          <a:bodyPr wrap="square">
            <a:spAutoFit/>
          </a:bodyPr>
          <a:lstStyle/>
          <a:p>
            <a:pPr algn="ctr"/>
            <a:r>
              <a:rPr lang="en-US" sz="11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Flow Diagram for typical electrified </a:t>
            </a:r>
          </a:p>
          <a:p>
            <a:pPr algn="ctr"/>
            <a:r>
              <a:rPr lang="en-US" sz="11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Haber-Bosch plant configuration</a:t>
            </a:r>
          </a:p>
        </p:txBody>
      </p:sp>
      <p:sp>
        <p:nvSpPr>
          <p:cNvPr id="1034" name="Rettangolo 1033">
            <a:extLst>
              <a:ext uri="{FF2B5EF4-FFF2-40B4-BE49-F238E27FC236}">
                <a16:creationId xmlns:a16="http://schemas.microsoft.com/office/drawing/2014/main" id="{7633EE4C-5FA2-F5B4-A898-B2CC62F7579E}"/>
              </a:ext>
            </a:extLst>
          </p:cNvPr>
          <p:cNvSpPr/>
          <p:nvPr/>
        </p:nvSpPr>
        <p:spPr>
          <a:xfrm>
            <a:off x="5868144" y="1275606"/>
            <a:ext cx="3168352" cy="3600400"/>
          </a:xfrm>
          <a:prstGeom prst="rect">
            <a:avLst/>
          </a:prstGeom>
          <a:noFill/>
          <a:ln w="19050">
            <a:solidFill>
              <a:srgbClr val="5A8A26"/>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sp>
        <p:nvSpPr>
          <p:cNvPr id="1037" name="Ovale 1036">
            <a:extLst>
              <a:ext uri="{FF2B5EF4-FFF2-40B4-BE49-F238E27FC236}">
                <a16:creationId xmlns:a16="http://schemas.microsoft.com/office/drawing/2014/main" id="{002082F9-85DB-99D1-4551-C66D56C164D9}"/>
              </a:ext>
            </a:extLst>
          </p:cNvPr>
          <p:cNvSpPr>
            <a:spLocks noChangeAspect="1"/>
          </p:cNvSpPr>
          <p:nvPr/>
        </p:nvSpPr>
        <p:spPr>
          <a:xfrm>
            <a:off x="459491" y="4209818"/>
            <a:ext cx="576064" cy="576064"/>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latin typeface="Noto Sans" panose="020B0502040504020204" pitchFamily="34" charset="0"/>
                <a:ea typeface="Noto Sans" panose="020B0502040504020204" pitchFamily="34" charset="0"/>
                <a:cs typeface="Noto Sans" panose="020B0502040504020204" pitchFamily="34" charset="0"/>
              </a:rPr>
              <a:t>35MW</a:t>
            </a:r>
            <a:endParaRPr lang="it-IT" sz="800" baseline="-25000" dirty="0">
              <a:latin typeface="Noto Sans" panose="020B0502040504020204" pitchFamily="34" charset="0"/>
              <a:ea typeface="Noto Sans" panose="020B0502040504020204" pitchFamily="34" charset="0"/>
              <a:cs typeface="Noto Sans" panose="020B0502040504020204" pitchFamily="34" charset="0"/>
            </a:endParaRPr>
          </a:p>
        </p:txBody>
      </p:sp>
      <p:sp>
        <p:nvSpPr>
          <p:cNvPr id="1038" name="Ovale 1037">
            <a:extLst>
              <a:ext uri="{FF2B5EF4-FFF2-40B4-BE49-F238E27FC236}">
                <a16:creationId xmlns:a16="http://schemas.microsoft.com/office/drawing/2014/main" id="{A1D8176E-497D-B1F3-4D4F-02FF0938D519}"/>
              </a:ext>
            </a:extLst>
          </p:cNvPr>
          <p:cNvSpPr>
            <a:spLocks noChangeAspect="1"/>
          </p:cNvSpPr>
          <p:nvPr/>
        </p:nvSpPr>
        <p:spPr>
          <a:xfrm>
            <a:off x="1442101" y="3951633"/>
            <a:ext cx="1041667" cy="104166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latin typeface="Noto Sans" panose="020B0502040504020204" pitchFamily="34" charset="0"/>
                <a:ea typeface="Noto Sans" panose="020B0502040504020204" pitchFamily="34" charset="0"/>
                <a:cs typeface="Noto Sans" panose="020B0502040504020204" pitchFamily="34" charset="0"/>
              </a:rPr>
              <a:t>Energy demand H</a:t>
            </a:r>
            <a:r>
              <a:rPr lang="it-IT" sz="800" baseline="-25000" dirty="0">
                <a:latin typeface="Noto Sans" panose="020B0502040504020204" pitchFamily="34" charset="0"/>
                <a:ea typeface="Noto Sans" panose="020B0502040504020204" pitchFamily="34" charset="0"/>
                <a:cs typeface="Noto Sans" panose="020B0502040504020204" pitchFamily="34" charset="0"/>
              </a:rPr>
              <a:t>2</a:t>
            </a:r>
            <a:r>
              <a:rPr lang="it-IT" sz="800" dirty="0">
                <a:latin typeface="Noto Sans" panose="020B0502040504020204" pitchFamily="34" charset="0"/>
                <a:ea typeface="Noto Sans" panose="020B0502040504020204" pitchFamily="34" charset="0"/>
                <a:cs typeface="Noto Sans" panose="020B0502040504020204" pitchFamily="34" charset="0"/>
              </a:rPr>
              <a:t> production (24/7)</a:t>
            </a:r>
          </a:p>
          <a:p>
            <a:pPr algn="ctr"/>
            <a:endParaRPr lang="it-IT" sz="800" dirty="0">
              <a:latin typeface="Noto Sans" panose="020B0502040504020204" pitchFamily="34" charset="0"/>
              <a:ea typeface="Noto Sans" panose="020B0502040504020204" pitchFamily="34" charset="0"/>
              <a:cs typeface="Noto Sans" panose="020B0502040504020204" pitchFamily="34" charset="0"/>
            </a:endParaRPr>
          </a:p>
          <a:p>
            <a:pPr algn="ctr"/>
            <a:r>
              <a:rPr lang="it-IT" sz="900" dirty="0">
                <a:latin typeface="Noto Sans" panose="020B0502040504020204" pitchFamily="34" charset="0"/>
                <a:ea typeface="Noto Sans" panose="020B0502040504020204" pitchFamily="34" charset="0"/>
                <a:cs typeface="Noto Sans" panose="020B0502040504020204" pitchFamily="34" charset="0"/>
              </a:rPr>
              <a:t>374 MW</a:t>
            </a:r>
          </a:p>
        </p:txBody>
      </p:sp>
      <p:sp>
        <p:nvSpPr>
          <p:cNvPr id="5" name="CasellaDiTesto 4">
            <a:extLst>
              <a:ext uri="{FF2B5EF4-FFF2-40B4-BE49-F238E27FC236}">
                <a16:creationId xmlns:a16="http://schemas.microsoft.com/office/drawing/2014/main" id="{81616EE8-713A-31CE-2AB0-A7F425679236}"/>
              </a:ext>
            </a:extLst>
          </p:cNvPr>
          <p:cNvSpPr txBox="1"/>
          <p:nvPr/>
        </p:nvSpPr>
        <p:spPr>
          <a:xfrm>
            <a:off x="2473318" y="4197768"/>
            <a:ext cx="3215275" cy="600164"/>
          </a:xfrm>
          <a:prstGeom prst="rect">
            <a:avLst/>
          </a:prstGeom>
          <a:noFill/>
        </p:spPr>
        <p:txBody>
          <a:bodyPr wrap="square">
            <a:spAutoFit/>
          </a:bodyPr>
          <a:lstStyle/>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 energy supply for green hydrogen feedstock is significantly greater than the electricity demand for the HB process.</a:t>
            </a:r>
          </a:p>
        </p:txBody>
      </p:sp>
      <p:sp>
        <p:nvSpPr>
          <p:cNvPr id="8" name="CasellaDiTesto 7">
            <a:extLst>
              <a:ext uri="{FF2B5EF4-FFF2-40B4-BE49-F238E27FC236}">
                <a16:creationId xmlns:a16="http://schemas.microsoft.com/office/drawing/2014/main" id="{7D0B323F-DEAF-D351-A49B-B26B95D333FB}"/>
              </a:ext>
            </a:extLst>
          </p:cNvPr>
          <p:cNvSpPr txBox="1"/>
          <p:nvPr/>
        </p:nvSpPr>
        <p:spPr>
          <a:xfrm>
            <a:off x="153396" y="4797290"/>
            <a:ext cx="1188255" cy="338554"/>
          </a:xfrm>
          <a:prstGeom prst="rect">
            <a:avLst/>
          </a:prstGeom>
          <a:noFill/>
        </p:spPr>
        <p:txBody>
          <a:bodyPr wrap="square">
            <a:spAutoFit/>
          </a:bodyPr>
          <a:lstStyle/>
          <a:p>
            <a:pPr algn="ctr"/>
            <a:r>
              <a:rPr lang="en-US" sz="800" i="1"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Energy demand, Haber-</a:t>
            </a:r>
            <a:r>
              <a:rPr lang="en-US" sz="800" i="1" dirty="0">
                <a:solidFill>
                  <a:srgbClr val="000000"/>
                </a:solidFill>
                <a:latin typeface="Noto Sans" panose="020B0502040504020204" pitchFamily="34" charset="0"/>
                <a:ea typeface="Noto Sans" panose="020B0502040504020204" pitchFamily="34" charset="0"/>
                <a:cs typeface="Noto Sans" panose="020B0502040504020204" pitchFamily="34" charset="0"/>
              </a:rPr>
              <a:t>B</a:t>
            </a:r>
            <a:r>
              <a:rPr lang="en-US" sz="800" i="1"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osch process</a:t>
            </a:r>
          </a:p>
        </p:txBody>
      </p:sp>
      <p:sp>
        <p:nvSpPr>
          <p:cNvPr id="10" name="Text Placeholder 1">
            <a:extLst>
              <a:ext uri="{FF2B5EF4-FFF2-40B4-BE49-F238E27FC236}">
                <a16:creationId xmlns:a16="http://schemas.microsoft.com/office/drawing/2014/main" id="{46D6E8E8-DD57-A9A8-ED8B-004871C113AD}"/>
              </a:ext>
            </a:extLst>
          </p:cNvPr>
          <p:cNvSpPr txBox="1">
            <a:spLocks/>
          </p:cNvSpPr>
          <p:nvPr/>
        </p:nvSpPr>
        <p:spPr bwMode="auto">
          <a:xfrm>
            <a:off x="5994683" y="3247628"/>
            <a:ext cx="803030" cy="23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H</a:t>
            </a:r>
            <a:r>
              <a:rPr lang="en-US" altLang="it-IT"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rPr>
              <a:t>2 </a:t>
            </a: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 N</a:t>
            </a:r>
            <a:r>
              <a:rPr lang="en-US" altLang="it-IT"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rPr>
              <a:t>2</a:t>
            </a:r>
            <a:endParaRPr lang="en-US" altLang="ko-KR"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12" name="Text Placeholder 1">
            <a:extLst>
              <a:ext uri="{FF2B5EF4-FFF2-40B4-BE49-F238E27FC236}">
                <a16:creationId xmlns:a16="http://schemas.microsoft.com/office/drawing/2014/main" id="{CCC6A1EB-08E4-0A86-4403-DEDB770F6874}"/>
              </a:ext>
            </a:extLst>
          </p:cNvPr>
          <p:cNvSpPr txBox="1">
            <a:spLocks/>
          </p:cNvSpPr>
          <p:nvPr/>
        </p:nvSpPr>
        <p:spPr bwMode="auto">
          <a:xfrm>
            <a:off x="8292045" y="3233587"/>
            <a:ext cx="777280" cy="53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H</a:t>
            </a:r>
            <a:r>
              <a:rPr lang="en-US" altLang="it-IT"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rPr>
              <a:t>2 </a:t>
            </a: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 N</a:t>
            </a:r>
            <a:r>
              <a:rPr lang="en-US" altLang="it-IT"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rPr>
              <a:t>2 </a:t>
            </a:r>
          </a:p>
          <a:p>
            <a:pPr algn="ct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 NH</a:t>
            </a:r>
            <a:r>
              <a:rPr lang="en-US" altLang="it-IT"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rPr>
              <a:t>3</a:t>
            </a:r>
            <a:endParaRPr lang="en-US" altLang="ko-KR" sz="1200" b="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Tree>
    <p:extLst>
      <p:ext uri="{BB962C8B-B14F-4D97-AF65-F5344CB8AC3E}">
        <p14:creationId xmlns:p14="http://schemas.microsoft.com/office/powerpoint/2010/main" val="3713340271"/>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6DA61EE-9148-4BFA-2B51-411D08BA4172}"/>
              </a:ext>
            </a:extLst>
          </p:cNvPr>
          <p:cNvSpPr txBox="1">
            <a:spLocks/>
          </p:cNvSpPr>
          <p:nvPr/>
        </p:nvSpPr>
        <p:spPr bwMode="auto">
          <a:xfrm>
            <a:off x="463794" y="158651"/>
            <a:ext cx="5196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5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THE DECARBONISATION OF AMMONIA PRODUCTION</a:t>
            </a:r>
            <a:endParaRPr lang="it-IT" altLang="it-IT" sz="1500" b="1" dirty="0">
              <a:solidFill>
                <a:srgbClr val="20212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5</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653464"/>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55B4B874-E3A9-9609-D400-BBF34BA3EBE8}"/>
              </a:ext>
            </a:extLst>
          </p:cNvPr>
          <p:cNvSpPr txBox="1">
            <a:spLocks/>
          </p:cNvSpPr>
          <p:nvPr/>
        </p:nvSpPr>
        <p:spPr bwMode="auto">
          <a:xfrm>
            <a:off x="320258" y="597901"/>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Scale-Down and Intermittency issues</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 name="CasellaDiTesto 1">
            <a:extLst>
              <a:ext uri="{FF2B5EF4-FFF2-40B4-BE49-F238E27FC236}">
                <a16:creationId xmlns:a16="http://schemas.microsoft.com/office/drawing/2014/main" id="{90FB18A6-D8C3-654A-393D-1D67493FD4A5}"/>
              </a:ext>
            </a:extLst>
          </p:cNvPr>
          <p:cNvSpPr txBox="1"/>
          <p:nvPr/>
        </p:nvSpPr>
        <p:spPr>
          <a:xfrm>
            <a:off x="48196" y="914112"/>
            <a:ext cx="5612035" cy="3785652"/>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“Renewable sources of energy such as biomass, solar, wind or geothermal are characterized by a highly distributed production across regions</a:t>
            </a:r>
            <a:r>
              <a:rPr lang="en-US" sz="1400" dirty="0">
                <a:latin typeface="Noto Sans" panose="020B0502040504020204" pitchFamily="34" charset="0"/>
                <a:ea typeface="Noto Sans" panose="020B0502040504020204" pitchFamily="34" charset="0"/>
                <a:cs typeface="Noto Sans" panose="020B0502040504020204" pitchFamily="34" charset="0"/>
              </a:rPr>
              <a:t>”</a:t>
            </a:r>
          </a:p>
          <a:p>
            <a:pPr algn="just"/>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 </a:t>
            </a:r>
            <a:r>
              <a:rPr lang="en-US" sz="1100" b="1" i="1" dirty="0">
                <a:latin typeface="Noto Sans" panose="020B0502040504020204" pitchFamily="34" charset="0"/>
                <a:ea typeface="Noto Sans" panose="020B0502040504020204" pitchFamily="34" charset="0"/>
                <a:cs typeface="Noto Sans" panose="020B0502040504020204" pitchFamily="34" charset="0"/>
              </a:rPr>
              <a:t>Distributed production corresponds to the production at small scales</a:t>
            </a:r>
            <a:r>
              <a:rPr lang="en-US" sz="1100" i="1" dirty="0">
                <a:latin typeface="Noto Sans" panose="020B0502040504020204" pitchFamily="34" charset="0"/>
                <a:ea typeface="Noto Sans" panose="020B0502040504020204" pitchFamily="34" charset="0"/>
                <a:cs typeface="Noto Sans" panose="020B0502040504020204" pitchFamily="34" charset="0"/>
              </a:rPr>
              <a:t>, for green ammonia production the step forward is </a:t>
            </a:r>
            <a:r>
              <a:rPr lang="en-US" sz="1100" b="1" i="1" dirty="0">
                <a:latin typeface="Noto Sans" panose="020B0502040504020204" pitchFamily="34" charset="0"/>
                <a:ea typeface="Noto Sans" panose="020B0502040504020204" pitchFamily="34" charset="0"/>
                <a:cs typeface="Noto Sans" panose="020B0502040504020204" pitchFamily="34" charset="0"/>
              </a:rPr>
              <a:t>dawn-size of large-scale plant </a:t>
            </a:r>
            <a:r>
              <a:rPr lang="en-US" sz="1100" i="1" dirty="0">
                <a:latin typeface="Noto Sans" panose="020B0502040504020204" pitchFamily="34" charset="0"/>
                <a:ea typeface="Noto Sans" panose="020B0502040504020204" pitchFamily="34" charset="0"/>
                <a:cs typeface="Noto Sans" panose="020B0502040504020204" pitchFamily="34" charset="0"/>
              </a:rPr>
              <a:t>and  modularization;</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A large-scale ammonia plant (≥1000 t</a:t>
            </a:r>
            <a:r>
              <a:rPr lang="en-US" sz="1100" i="1" baseline="-25000" dirty="0">
                <a:latin typeface="Noto Sans" panose="020B0502040504020204" pitchFamily="34" charset="0"/>
                <a:ea typeface="Noto Sans" panose="020B0502040504020204" pitchFamily="34" charset="0"/>
                <a:cs typeface="Noto Sans" panose="020B0502040504020204" pitchFamily="34" charset="0"/>
              </a:rPr>
              <a:t>NH3</a:t>
            </a:r>
            <a:r>
              <a:rPr lang="en-US" sz="1100" i="1" dirty="0">
                <a:latin typeface="Noto Sans" panose="020B0502040504020204" pitchFamily="34" charset="0"/>
                <a:ea typeface="Noto Sans" panose="020B0502040504020204" pitchFamily="34" charset="0"/>
                <a:cs typeface="Noto Sans" panose="020B0502040504020204" pitchFamily="34" charset="0"/>
              </a:rPr>
              <a:t>/d) consumes about 2–7 GJ/t</a:t>
            </a:r>
            <a:r>
              <a:rPr lang="en-US" sz="1100" i="1" baseline="-25000" dirty="0">
                <a:latin typeface="Noto Sans" panose="020B0502040504020204" pitchFamily="34" charset="0"/>
                <a:ea typeface="Noto Sans" panose="020B0502040504020204" pitchFamily="34" charset="0"/>
                <a:cs typeface="Noto Sans" panose="020B0502040504020204" pitchFamily="34" charset="0"/>
              </a:rPr>
              <a:t>NH3</a:t>
            </a:r>
            <a:r>
              <a:rPr lang="en-US" sz="1100" i="1" dirty="0">
                <a:latin typeface="Noto Sans" panose="020B0502040504020204" pitchFamily="34" charset="0"/>
                <a:ea typeface="Noto Sans" panose="020B0502040504020204" pitchFamily="34" charset="0"/>
                <a:cs typeface="Noto Sans" panose="020B0502040504020204" pitchFamily="34" charset="0"/>
              </a:rPr>
              <a:t> for pressurizing, heating, pumping and utilities;</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At intermediate scales (3–20 t</a:t>
            </a:r>
            <a:r>
              <a:rPr lang="en-US" sz="1100" i="1" baseline="-25000" dirty="0">
                <a:latin typeface="Noto Sans" panose="020B0502040504020204" pitchFamily="34" charset="0"/>
                <a:ea typeface="Noto Sans" panose="020B0502040504020204" pitchFamily="34" charset="0"/>
                <a:cs typeface="Noto Sans" panose="020B0502040504020204" pitchFamily="34" charset="0"/>
              </a:rPr>
              <a:t>NH3</a:t>
            </a:r>
            <a:r>
              <a:rPr lang="en-US" sz="1100" i="1" dirty="0">
                <a:latin typeface="Noto Sans" panose="020B0502040504020204" pitchFamily="34" charset="0"/>
                <a:ea typeface="Noto Sans" panose="020B0502040504020204" pitchFamily="34" charset="0"/>
                <a:cs typeface="Noto Sans" panose="020B0502040504020204" pitchFamily="34" charset="0"/>
              </a:rPr>
              <a:t>/d), this energy consumption increases to typically 13–14 GJ/t</a:t>
            </a:r>
            <a:r>
              <a:rPr lang="en-US" sz="1100" i="1" baseline="-25000" dirty="0">
                <a:latin typeface="Noto Sans" panose="020B0502040504020204" pitchFamily="34" charset="0"/>
                <a:ea typeface="Noto Sans" panose="020B0502040504020204" pitchFamily="34" charset="0"/>
                <a:cs typeface="Noto Sans" panose="020B0502040504020204" pitchFamily="34" charset="0"/>
              </a:rPr>
              <a:t>NH3 </a:t>
            </a:r>
            <a:r>
              <a:rPr lang="en-US" sz="1100" i="1" dirty="0">
                <a:latin typeface="Noto Sans" panose="020B0502040504020204" pitchFamily="34" charset="0"/>
                <a:ea typeface="Noto Sans" panose="020B0502040504020204" pitchFamily="34" charset="0"/>
                <a:cs typeface="Noto Sans" panose="020B0502040504020204" pitchFamily="34" charset="0"/>
              </a:rPr>
              <a:t>;</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At very small scales (&lt;0.1 t</a:t>
            </a:r>
            <a:r>
              <a:rPr lang="en-US" sz="1100" i="1" baseline="-25000" dirty="0">
                <a:latin typeface="Noto Sans" panose="020B0502040504020204" pitchFamily="34" charset="0"/>
                <a:ea typeface="Noto Sans" panose="020B0502040504020204" pitchFamily="34" charset="0"/>
                <a:cs typeface="Noto Sans" panose="020B0502040504020204" pitchFamily="34" charset="0"/>
              </a:rPr>
              <a:t>NH3</a:t>
            </a:r>
            <a:r>
              <a:rPr lang="en-US" sz="1100" i="1" dirty="0">
                <a:latin typeface="Noto Sans" panose="020B0502040504020204" pitchFamily="34" charset="0"/>
                <a:ea typeface="Noto Sans" panose="020B0502040504020204" pitchFamily="34" charset="0"/>
                <a:cs typeface="Noto Sans" panose="020B0502040504020204" pitchFamily="34" charset="0"/>
              </a:rPr>
              <a:t>/d), heat is even required to keep the ammonia synthesis reactor at the synthesis temperature due to radial heat losses, and hydrogen and nitrogen production also becomes less efficient</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Intermittent </a:t>
            </a:r>
            <a:r>
              <a:rPr lang="en-US" sz="1100" b="1" i="1" dirty="0">
                <a:latin typeface="Noto Sans" panose="020B0502040504020204" pitchFamily="34" charset="0"/>
                <a:ea typeface="Noto Sans" panose="020B0502040504020204" pitchFamily="34" charset="0"/>
                <a:cs typeface="Noto Sans" panose="020B0502040504020204" pitchFamily="34" charset="0"/>
              </a:rPr>
              <a:t>solar power and wind power cause variations in electricity supply</a:t>
            </a:r>
            <a:r>
              <a:rPr lang="en-US" sz="1100" i="1" dirty="0">
                <a:latin typeface="Noto Sans" panose="020B0502040504020204" pitchFamily="34" charset="0"/>
                <a:ea typeface="Noto Sans" panose="020B0502040504020204" pitchFamily="34" charset="0"/>
                <a:cs typeface="Noto Sans" panose="020B0502040504020204" pitchFamily="34" charset="0"/>
              </a:rPr>
              <a:t>. Therefore, the synthesis loop should either be able to ramp up and down fast, or batteries should be installed to operate the synthesis loop at constant load</a:t>
            </a:r>
          </a:p>
        </p:txBody>
      </p:sp>
      <p:sp>
        <p:nvSpPr>
          <p:cNvPr id="1041" name="CasellaDiTesto 1040">
            <a:extLst>
              <a:ext uri="{FF2B5EF4-FFF2-40B4-BE49-F238E27FC236}">
                <a16:creationId xmlns:a16="http://schemas.microsoft.com/office/drawing/2014/main" id="{4175C75D-43D2-E14D-42E4-BF8E9BE0C12F}"/>
              </a:ext>
            </a:extLst>
          </p:cNvPr>
          <p:cNvSpPr txBox="1"/>
          <p:nvPr/>
        </p:nvSpPr>
        <p:spPr>
          <a:xfrm>
            <a:off x="5660231" y="4539493"/>
            <a:ext cx="3600400" cy="430887"/>
          </a:xfrm>
          <a:prstGeom prst="rect">
            <a:avLst/>
          </a:prstGeom>
          <a:noFill/>
        </p:spPr>
        <p:txBody>
          <a:bodyPr wrap="square">
            <a:spAutoFit/>
          </a:bodyPr>
          <a:lstStyle/>
          <a:p>
            <a:pPr algn="ctr"/>
            <a:r>
              <a:rPr lang="en-US" sz="1100" b="1" i="1" dirty="0">
                <a:latin typeface="Noto Sans" panose="020B0502040504020204" pitchFamily="34" charset="0"/>
                <a:ea typeface="Noto Sans" panose="020B0502040504020204" pitchFamily="34" charset="0"/>
                <a:cs typeface="Noto Sans" panose="020B0502040504020204" pitchFamily="34" charset="0"/>
              </a:rPr>
              <a:t>Milder operating conditions in the synthesis loop are required for effective scale-down</a:t>
            </a:r>
          </a:p>
        </p:txBody>
      </p:sp>
      <p:pic>
        <p:nvPicPr>
          <p:cNvPr id="7170" name="Picture 2">
            <a:extLst>
              <a:ext uri="{FF2B5EF4-FFF2-40B4-BE49-F238E27FC236}">
                <a16:creationId xmlns:a16="http://schemas.microsoft.com/office/drawing/2014/main" id="{000CC53E-D901-76A9-80D5-8B3DEA429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889" y="1275606"/>
            <a:ext cx="3425244" cy="2101014"/>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C18AD77F-B2BD-9BEC-28B1-31685CD95CF9}"/>
              </a:ext>
            </a:extLst>
          </p:cNvPr>
          <p:cNvSpPr txBox="1"/>
          <p:nvPr/>
        </p:nvSpPr>
        <p:spPr>
          <a:xfrm>
            <a:off x="5753218" y="86166"/>
            <a:ext cx="3342586" cy="938719"/>
          </a:xfrm>
          <a:prstGeom prst="rect">
            <a:avLst/>
          </a:prstGeom>
          <a:noFill/>
        </p:spPr>
        <p:txBody>
          <a:bodyPr wrap="square">
            <a:spAutoFit/>
          </a:bodyPr>
          <a:lstStyle/>
          <a:p>
            <a:pPr algn="just"/>
            <a:r>
              <a:rPr lang="en-US" sz="1100" b="1" i="0" dirty="0">
                <a:solidFill>
                  <a:srgbClr val="1F1F1F"/>
                </a:solidFill>
                <a:effectLst/>
                <a:latin typeface="Noto Sans" panose="020B0502040504020204" pitchFamily="34" charset="0"/>
                <a:ea typeface="Noto Sans" panose="020B0502040504020204" pitchFamily="34" charset="0"/>
                <a:cs typeface="Noto Sans" panose="020B0502040504020204" pitchFamily="34" charset="0"/>
              </a:rPr>
              <a:t>Energy consumption of various electrolysis-based Haber-Bosch processes (academic and industrial estimates). </a:t>
            </a:r>
          </a:p>
          <a:p>
            <a:pPr algn="just"/>
            <a:r>
              <a:rPr lang="en-US" sz="1100" b="1" i="0" dirty="0">
                <a:solidFill>
                  <a:srgbClr val="1F1F1F"/>
                </a:solidFill>
                <a:effectLst/>
                <a:latin typeface="Noto Sans" panose="020B0502040504020204" pitchFamily="34" charset="0"/>
                <a:ea typeface="Noto Sans" panose="020B0502040504020204" pitchFamily="34" charset="0"/>
                <a:cs typeface="Noto Sans" panose="020B0502040504020204" pitchFamily="34" charset="0"/>
              </a:rPr>
              <a:t>The bold line represents the thermodynamic minimum energy consumption (22.5 GJ/t</a:t>
            </a:r>
            <a:r>
              <a:rPr lang="en-US" sz="1100" b="1" i="0" baseline="-25000" dirty="0">
                <a:solidFill>
                  <a:srgbClr val="1F1F1F"/>
                </a:solidFill>
                <a:effectLst/>
                <a:latin typeface="Noto Sans" panose="020B0502040504020204" pitchFamily="34" charset="0"/>
                <a:ea typeface="Noto Sans" panose="020B0502040504020204" pitchFamily="34" charset="0"/>
                <a:cs typeface="Noto Sans" panose="020B0502040504020204" pitchFamily="34" charset="0"/>
              </a:rPr>
              <a:t>NH3</a:t>
            </a:r>
            <a:r>
              <a:rPr lang="en-US" sz="1100" b="1" i="0" dirty="0">
                <a:solidFill>
                  <a:srgbClr val="1F1F1F"/>
                </a:solidFill>
                <a:effectLst/>
                <a:latin typeface="Noto Sans" panose="020B0502040504020204" pitchFamily="34" charset="0"/>
                <a:ea typeface="Noto Sans" panose="020B0502040504020204" pitchFamily="34" charset="0"/>
                <a:cs typeface="Noto Sans" panose="020B0502040504020204" pitchFamily="34" charset="0"/>
              </a:rPr>
              <a:t>)</a:t>
            </a:r>
            <a:endParaRPr lang="it-IT" sz="1100" b="1" dirty="0">
              <a:latin typeface="Noto Sans" panose="020B0502040504020204" pitchFamily="34" charset="0"/>
              <a:ea typeface="Noto Sans" panose="020B0502040504020204" pitchFamily="34" charset="0"/>
              <a:cs typeface="Noto Sans" panose="020B0502040504020204" pitchFamily="34" charset="0"/>
            </a:endParaRPr>
          </a:p>
        </p:txBody>
      </p:sp>
      <p:sp>
        <p:nvSpPr>
          <p:cNvPr id="10" name="CasellaDiTesto 9">
            <a:extLst>
              <a:ext uri="{FF2B5EF4-FFF2-40B4-BE49-F238E27FC236}">
                <a16:creationId xmlns:a16="http://schemas.microsoft.com/office/drawing/2014/main" id="{184AFCC3-2A10-9325-7D57-5D571FD3BD2E}"/>
              </a:ext>
            </a:extLst>
          </p:cNvPr>
          <p:cNvSpPr txBox="1"/>
          <p:nvPr/>
        </p:nvSpPr>
        <p:spPr>
          <a:xfrm>
            <a:off x="5876339" y="3919134"/>
            <a:ext cx="3096344" cy="430887"/>
          </a:xfrm>
          <a:prstGeom prst="rect">
            <a:avLst/>
          </a:prstGeom>
          <a:noFill/>
        </p:spPr>
        <p:txBody>
          <a:bodyPr wrap="square">
            <a:spAutoFit/>
          </a:bodyPr>
          <a:lstStyle/>
          <a:p>
            <a:pPr algn="ctr"/>
            <a:r>
              <a:rPr lang="en-US" sz="1100" b="1" i="1" dirty="0">
                <a:latin typeface="Noto Sans" panose="020B0502040504020204" pitchFamily="34" charset="0"/>
                <a:ea typeface="Noto Sans" panose="020B0502040504020204" pitchFamily="34" charset="0"/>
                <a:cs typeface="Noto Sans" panose="020B0502040504020204" pitchFamily="34" charset="0"/>
              </a:rPr>
              <a:t>Upon scale-down, heat losses increase and the energy consumption increases</a:t>
            </a:r>
            <a:endParaRPr lang="it-IT" sz="1100" b="1" i="1" dirty="0">
              <a:latin typeface="Noto Sans" panose="020B0502040504020204" pitchFamily="34" charset="0"/>
              <a:ea typeface="Noto Sans" panose="020B0502040504020204" pitchFamily="34" charset="0"/>
              <a:cs typeface="Noto Sans" panose="020B0502040504020204" pitchFamily="34" charset="0"/>
            </a:endParaRPr>
          </a:p>
        </p:txBody>
      </p:sp>
      <p:pic>
        <p:nvPicPr>
          <p:cNvPr id="15" name="Immagine 14">
            <a:extLst>
              <a:ext uri="{FF2B5EF4-FFF2-40B4-BE49-F238E27FC236}">
                <a16:creationId xmlns:a16="http://schemas.microsoft.com/office/drawing/2014/main" id="{F95FF54E-2BBA-B9EE-33F0-B81921B4C451}"/>
              </a:ext>
            </a:extLst>
          </p:cNvPr>
          <p:cNvPicPr>
            <a:picLocks noChangeAspect="1"/>
          </p:cNvPicPr>
          <p:nvPr/>
        </p:nvPicPr>
        <p:blipFill>
          <a:blip r:embed="rId4"/>
          <a:stretch>
            <a:fillRect/>
          </a:stretch>
        </p:blipFill>
        <p:spPr>
          <a:xfrm>
            <a:off x="6516216" y="3376620"/>
            <a:ext cx="2232248" cy="327396"/>
          </a:xfrm>
          <a:prstGeom prst="rect">
            <a:avLst/>
          </a:prstGeom>
        </p:spPr>
      </p:pic>
    </p:spTree>
    <p:extLst>
      <p:ext uri="{BB962C8B-B14F-4D97-AF65-F5344CB8AC3E}">
        <p14:creationId xmlns:p14="http://schemas.microsoft.com/office/powerpoint/2010/main" val="3403483164"/>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AutoShape 4" descr="CNR STEMS">
            <a:extLst>
              <a:ext uri="{FF2B5EF4-FFF2-40B4-BE49-F238E27FC236}">
                <a16:creationId xmlns:a16="http://schemas.microsoft.com/office/drawing/2014/main" id="{68971ABC-EE18-17A4-0ADE-28BBA702DB4A}"/>
              </a:ext>
            </a:extLst>
          </p:cNvPr>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latin typeface="Gill Sans MT" panose="020B0502020104020203" pitchFamily="34" charset="0"/>
            </a:endParaRPr>
          </a:p>
        </p:txBody>
      </p:sp>
      <p:sp>
        <p:nvSpPr>
          <p:cNvPr id="23556" name="AutoShape 6" descr="CNR STEMS">
            <a:extLst>
              <a:ext uri="{FF2B5EF4-FFF2-40B4-BE49-F238E27FC236}">
                <a16:creationId xmlns:a16="http://schemas.microsoft.com/office/drawing/2014/main" id="{C42A92CE-49AE-84AE-ACD7-4B64CF34A80A}"/>
              </a:ext>
            </a:extLst>
          </p:cNvPr>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latin typeface="Gill Sans MT" panose="020B0502020104020203" pitchFamily="34" charset="0"/>
            </a:endParaRPr>
          </a:p>
        </p:txBody>
      </p:sp>
      <p:sp>
        <p:nvSpPr>
          <p:cNvPr id="3" name="Google Shape;972;p31">
            <a:extLst>
              <a:ext uri="{FF2B5EF4-FFF2-40B4-BE49-F238E27FC236}">
                <a16:creationId xmlns:a16="http://schemas.microsoft.com/office/drawing/2014/main" id="{2D18CE05-7380-887B-54C9-61853DA09EFC}"/>
              </a:ext>
            </a:extLst>
          </p:cNvPr>
          <p:cNvSpPr>
            <a:spLocks noChangeArrowheads="1"/>
          </p:cNvSpPr>
          <p:nvPr/>
        </p:nvSpPr>
        <p:spPr bwMode="auto">
          <a:xfrm>
            <a:off x="5743575" y="134938"/>
            <a:ext cx="379413" cy="376237"/>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7</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3559" name="Text Placeholder 1">
            <a:extLst>
              <a:ext uri="{FF2B5EF4-FFF2-40B4-BE49-F238E27FC236}">
                <a16:creationId xmlns:a16="http://schemas.microsoft.com/office/drawing/2014/main" id="{EBED2E75-DBBE-C6AC-A023-0CEBD241CD56}"/>
              </a:ext>
            </a:extLst>
          </p:cNvPr>
          <p:cNvSpPr txBox="1">
            <a:spLocks/>
          </p:cNvSpPr>
          <p:nvPr/>
        </p:nvSpPr>
        <p:spPr bwMode="auto">
          <a:xfrm>
            <a:off x="417513" y="587276"/>
            <a:ext cx="2519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What</a:t>
            </a: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is</a:t>
            </a: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Ammonia</a:t>
            </a: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a:t>
            </a:r>
            <a:endParaRPr lang="en-US" altLang="ko-KR" sz="16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5" name="Google Shape;972;p31">
            <a:extLst>
              <a:ext uri="{FF2B5EF4-FFF2-40B4-BE49-F238E27FC236}">
                <a16:creationId xmlns:a16="http://schemas.microsoft.com/office/drawing/2014/main" id="{D16AC2A3-AB62-5DD8-C62F-41A0044AC545}"/>
              </a:ext>
            </a:extLst>
          </p:cNvPr>
          <p:cNvSpPr>
            <a:spLocks noChangeArrowheads="1"/>
          </p:cNvSpPr>
          <p:nvPr/>
        </p:nvSpPr>
        <p:spPr bwMode="auto">
          <a:xfrm>
            <a:off x="58738" y="555526"/>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1</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cxnSp>
        <p:nvCxnSpPr>
          <p:cNvPr id="10" name="Connettore a gomito 9">
            <a:extLst>
              <a:ext uri="{FF2B5EF4-FFF2-40B4-BE49-F238E27FC236}">
                <a16:creationId xmlns:a16="http://schemas.microsoft.com/office/drawing/2014/main" id="{AA3F1551-94C7-1ADF-0A7D-96BEDC225CC9}"/>
              </a:ext>
            </a:extLst>
          </p:cNvPr>
          <p:cNvCxnSpPr/>
          <p:nvPr/>
        </p:nvCxnSpPr>
        <p:spPr>
          <a:xfrm flipV="1">
            <a:off x="2073275" y="742851"/>
            <a:ext cx="7938" cy="158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5" name="Google Shape;972;p31">
            <a:extLst>
              <a:ext uri="{FF2B5EF4-FFF2-40B4-BE49-F238E27FC236}">
                <a16:creationId xmlns:a16="http://schemas.microsoft.com/office/drawing/2014/main" id="{AF30099D-5849-A825-1541-72A9A0588E66}"/>
              </a:ext>
            </a:extLst>
          </p:cNvPr>
          <p:cNvSpPr>
            <a:spLocks noChangeAspect="1" noChangeArrowheads="1"/>
          </p:cNvSpPr>
          <p:nvPr/>
        </p:nvSpPr>
        <p:spPr bwMode="auto">
          <a:xfrm>
            <a:off x="514350" y="984151"/>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3566" name="Text Placeholder 1">
            <a:extLst>
              <a:ext uri="{FF2B5EF4-FFF2-40B4-BE49-F238E27FC236}">
                <a16:creationId xmlns:a16="http://schemas.microsoft.com/office/drawing/2014/main" id="{6D330C48-8AEE-9B35-5FC5-9FF67B1A4FF3}"/>
              </a:ext>
            </a:extLst>
          </p:cNvPr>
          <p:cNvSpPr txBox="1">
            <a:spLocks/>
          </p:cNvSpPr>
          <p:nvPr/>
        </p:nvSpPr>
        <p:spPr bwMode="auto">
          <a:xfrm>
            <a:off x="658813" y="906364"/>
            <a:ext cx="475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200"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Ammonia</a:t>
            </a:r>
            <a:r>
              <a:rPr lang="it-IT" altLang="it-IT" sz="1200" dirty="0">
                <a:solidFill>
                  <a:srgbClr val="202124"/>
                </a:solidFill>
                <a:latin typeface="Noto Sans" panose="020B0502040504020204" pitchFamily="34" charset="0"/>
                <a:ea typeface="Noto Sans" panose="020B0502040504020204" pitchFamily="34" charset="0"/>
                <a:cs typeface="Noto Sans" panose="020B0502040504020204" pitchFamily="34" charset="0"/>
              </a:rPr>
              <a:t> </a:t>
            </a:r>
            <a:r>
              <a:rPr lang="it-IT" altLang="it-IT" sz="120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structure</a:t>
            </a:r>
            <a:r>
              <a:rPr lang="it-IT" altLang="it-IT" sz="1200" dirty="0">
                <a:solidFill>
                  <a:srgbClr val="202124"/>
                </a:solidFill>
                <a:latin typeface="Noto Sans" panose="020B0502040504020204" pitchFamily="34" charset="0"/>
                <a:ea typeface="Noto Sans" panose="020B0502040504020204" pitchFamily="34" charset="0"/>
                <a:cs typeface="Noto Sans" panose="020B0502040504020204" pitchFamily="34" charset="0"/>
              </a:rPr>
              <a:t> and </a:t>
            </a:r>
            <a:r>
              <a:rPr lang="it-IT" altLang="it-IT" sz="1200"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properties</a:t>
            </a:r>
            <a:endParaRPr lang="en-US" altLang="ko-KR" sz="12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3578" name="Text Placeholder 1">
            <a:extLst>
              <a:ext uri="{FF2B5EF4-FFF2-40B4-BE49-F238E27FC236}">
                <a16:creationId xmlns:a16="http://schemas.microsoft.com/office/drawing/2014/main" id="{3142F0F5-D17A-BAC7-6123-B91D14FC93FC}"/>
              </a:ext>
            </a:extLst>
          </p:cNvPr>
          <p:cNvSpPr txBox="1">
            <a:spLocks/>
          </p:cNvSpPr>
          <p:nvPr/>
        </p:nvSpPr>
        <p:spPr bwMode="auto">
          <a:xfrm>
            <a:off x="6148388" y="158750"/>
            <a:ext cx="2520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Iron</a:t>
            </a: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Catalysts</a:t>
            </a:r>
            <a:endParaRPr lang="en-US" altLang="ko-KR" sz="16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36" name="Google Shape;972;p31">
            <a:extLst>
              <a:ext uri="{FF2B5EF4-FFF2-40B4-BE49-F238E27FC236}">
                <a16:creationId xmlns:a16="http://schemas.microsoft.com/office/drawing/2014/main" id="{6598BD39-21D9-1EDC-72DA-8FFFB0CB8AFC}"/>
              </a:ext>
            </a:extLst>
          </p:cNvPr>
          <p:cNvSpPr>
            <a:spLocks noChangeAspect="1" noChangeArrowheads="1"/>
          </p:cNvSpPr>
          <p:nvPr/>
        </p:nvSpPr>
        <p:spPr bwMode="auto">
          <a:xfrm>
            <a:off x="5859463" y="639763"/>
            <a:ext cx="142875"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3582" name="Text Placeholder 1">
            <a:extLst>
              <a:ext uri="{FF2B5EF4-FFF2-40B4-BE49-F238E27FC236}">
                <a16:creationId xmlns:a16="http://schemas.microsoft.com/office/drawing/2014/main" id="{6E3BF4B7-841D-62AE-BF82-878F9354A845}"/>
              </a:ext>
            </a:extLst>
          </p:cNvPr>
          <p:cNvSpPr txBox="1">
            <a:spLocks/>
          </p:cNvSpPr>
          <p:nvPr/>
        </p:nvSpPr>
        <p:spPr bwMode="auto">
          <a:xfrm>
            <a:off x="6064250" y="561975"/>
            <a:ext cx="3079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dirty="0">
                <a:solidFill>
                  <a:srgbClr val="202124"/>
                </a:solidFill>
                <a:latin typeface="Noto Sans" panose="020B0502040504020204" pitchFamily="34" charset="0"/>
                <a:ea typeface="Noto Sans" panose="020B0502040504020204" pitchFamily="34" charset="0"/>
                <a:cs typeface="Noto Sans" panose="020B0502040504020204" pitchFamily="34" charset="0"/>
              </a:rPr>
              <a:t>The heart of large-scale ammonia plant, Early Development of Iron-Based Catalysts, Promoted Iron Catalysts...</a:t>
            </a:r>
            <a:endParaRPr lang="en-US" altLang="ko-KR" sz="12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 name="Google Shape;78;p13">
            <a:extLst>
              <a:ext uri="{FF2B5EF4-FFF2-40B4-BE49-F238E27FC236}">
                <a16:creationId xmlns:a16="http://schemas.microsoft.com/office/drawing/2014/main" id="{0DF74AAA-33CF-6C0B-AC6C-8398E9E79440}"/>
              </a:ext>
            </a:extLst>
          </p:cNvPr>
          <p:cNvSpPr txBox="1">
            <a:spLocks/>
          </p:cNvSpPr>
          <p:nvPr/>
        </p:nvSpPr>
        <p:spPr>
          <a:xfrm>
            <a:off x="-15404" y="37308"/>
            <a:ext cx="3486796" cy="503237"/>
          </a:xfrm>
          <a:prstGeom prst="rect">
            <a:avLst/>
          </a:prstGeom>
        </p:spPr>
        <p:txBody>
          <a:bodyPr/>
          <a:lstStyle>
            <a:lvl1pPr marL="342900" indent="-342900" algn="l" rtl="0" eaLnBrk="0" fontAlgn="base" latinLnBrk="1" hangingPunct="0">
              <a:spcBef>
                <a:spcPct val="20000"/>
              </a:spcBef>
              <a:spcAft>
                <a:spcPct val="0"/>
              </a:spcAft>
              <a:buFont typeface="Arial" panose="020B0604020202020204" pitchFamily="34" charset="0"/>
              <a:buChar char="•"/>
              <a:defRPr sz="3200" kern="1200">
                <a:solidFill>
                  <a:schemeClr val="tx1"/>
                </a:solidFill>
                <a:latin typeface="+mn-lt"/>
                <a:ea typeface="+mn-ea"/>
                <a:cs typeface="Arial Unicode MS" pitchFamily="34" charset="-128"/>
              </a:defRPr>
            </a:lvl1pPr>
            <a:lvl2pPr marL="742950" indent="-285750" algn="l" rtl="0" eaLnBrk="0" fontAlgn="base" latinLnBrk="1" hangingPunct="0">
              <a:spcBef>
                <a:spcPct val="20000"/>
              </a:spcBef>
              <a:spcAft>
                <a:spcPct val="0"/>
              </a:spcAft>
              <a:buFont typeface="Arial" panose="020B0604020202020204" pitchFamily="34" charset="0"/>
              <a:buChar char="–"/>
              <a:defRPr sz="2800" kern="1200">
                <a:solidFill>
                  <a:schemeClr val="tx1"/>
                </a:solidFill>
                <a:latin typeface="+mn-lt"/>
                <a:ea typeface="+mn-ea"/>
                <a:cs typeface="Arial Unicode MS" pitchFamily="34" charset="-128"/>
              </a:defRPr>
            </a:lvl2pPr>
            <a:lvl3pPr marL="1143000" indent="-228600" algn="l" rtl="0" eaLnBrk="0" fontAlgn="base" latinLnBrk="1" hangingPunct="0">
              <a:spcBef>
                <a:spcPct val="20000"/>
              </a:spcBef>
              <a:spcAft>
                <a:spcPct val="0"/>
              </a:spcAft>
              <a:buFont typeface="Arial" panose="020B0604020202020204" pitchFamily="34" charset="0"/>
              <a:buChar char="•"/>
              <a:defRPr sz="2400" kern="1200">
                <a:solidFill>
                  <a:schemeClr val="tx1"/>
                </a:solidFill>
                <a:latin typeface="+mn-lt"/>
                <a:ea typeface="+mn-ea"/>
                <a:cs typeface="Arial Unicode MS" pitchFamily="34" charset="-128"/>
              </a:defRPr>
            </a:lvl3pPr>
            <a:lvl4pPr marL="16002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Unicode MS" pitchFamily="34" charset="-128"/>
              </a:defRPr>
            </a:lvl4pPr>
            <a:lvl5pPr marL="20574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Unicode MS" pitchFamily="34" charset="-128"/>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ctr" eaLnBrk="1" hangingPunct="1">
              <a:spcBef>
                <a:spcPts val="600"/>
              </a:spcBef>
              <a:buClr>
                <a:schemeClr val="accent2"/>
              </a:buClr>
              <a:buSzPts val="2400"/>
              <a:buFont typeface="Montserrat"/>
              <a:buNone/>
              <a:defRPr/>
            </a:pPr>
            <a:r>
              <a:rPr lang="en-US" sz="2400" b="1" dirty="0">
                <a:solidFill>
                  <a:schemeClr val="tx1">
                    <a:lumMod val="50000"/>
                  </a:schemeClr>
                </a:solidFill>
                <a:latin typeface="Noto Sans" panose="020B0502040504020204" pitchFamily="34" charset="0"/>
                <a:ea typeface="Noto Sans" panose="020B0502040504020204" pitchFamily="34" charset="0"/>
                <a:cs typeface="Noto Sans" panose="020B0502040504020204" pitchFamily="34" charset="0"/>
                <a:sym typeface="Montserrat"/>
              </a:rPr>
              <a:t>TABLE OF CONTENTS</a:t>
            </a:r>
          </a:p>
        </p:txBody>
      </p:sp>
      <p:sp>
        <p:nvSpPr>
          <p:cNvPr id="4" name="Text Placeholder 1">
            <a:extLst>
              <a:ext uri="{FF2B5EF4-FFF2-40B4-BE49-F238E27FC236}">
                <a16:creationId xmlns:a16="http://schemas.microsoft.com/office/drawing/2014/main" id="{F65BD9AC-0EF0-662A-0A81-FF66C5CFE04C}"/>
              </a:ext>
            </a:extLst>
          </p:cNvPr>
          <p:cNvSpPr txBox="1">
            <a:spLocks/>
          </p:cNvSpPr>
          <p:nvPr/>
        </p:nvSpPr>
        <p:spPr bwMode="auto">
          <a:xfrm>
            <a:off x="413770" y="1267023"/>
            <a:ext cx="495031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Conventional</a:t>
            </a: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uses</a:t>
            </a: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of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Ammonia</a:t>
            </a:r>
            <a:endParaRPr lang="en-US" altLang="ko-KR" sz="16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6" name="Google Shape;972;p31">
            <a:extLst>
              <a:ext uri="{FF2B5EF4-FFF2-40B4-BE49-F238E27FC236}">
                <a16:creationId xmlns:a16="http://schemas.microsoft.com/office/drawing/2014/main" id="{21CDF06A-3E75-9A81-3563-4BCC1EC53DA0}"/>
              </a:ext>
            </a:extLst>
          </p:cNvPr>
          <p:cNvSpPr>
            <a:spLocks noChangeArrowheads="1"/>
          </p:cNvSpPr>
          <p:nvPr/>
        </p:nvSpPr>
        <p:spPr bwMode="auto">
          <a:xfrm>
            <a:off x="54996" y="1235273"/>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2</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cxnSp>
        <p:nvCxnSpPr>
          <p:cNvPr id="7" name="Connettore a gomito 6">
            <a:extLst>
              <a:ext uri="{FF2B5EF4-FFF2-40B4-BE49-F238E27FC236}">
                <a16:creationId xmlns:a16="http://schemas.microsoft.com/office/drawing/2014/main" id="{6293ADE8-886B-8177-D0B4-1D299216D1A0}"/>
              </a:ext>
            </a:extLst>
          </p:cNvPr>
          <p:cNvCxnSpPr/>
          <p:nvPr/>
        </p:nvCxnSpPr>
        <p:spPr>
          <a:xfrm flipV="1">
            <a:off x="2069533" y="1422598"/>
            <a:ext cx="7938" cy="158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9" name="Google Shape;972;p31">
            <a:extLst>
              <a:ext uri="{FF2B5EF4-FFF2-40B4-BE49-F238E27FC236}">
                <a16:creationId xmlns:a16="http://schemas.microsoft.com/office/drawing/2014/main" id="{3CD53195-390E-F1DE-CEE0-B09A1987625A}"/>
              </a:ext>
            </a:extLst>
          </p:cNvPr>
          <p:cNvSpPr>
            <a:spLocks noChangeAspect="1" noChangeArrowheads="1"/>
          </p:cNvSpPr>
          <p:nvPr/>
        </p:nvSpPr>
        <p:spPr bwMode="auto">
          <a:xfrm>
            <a:off x="510608" y="1663898"/>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 name="Text Placeholder 1">
            <a:extLst>
              <a:ext uri="{FF2B5EF4-FFF2-40B4-BE49-F238E27FC236}">
                <a16:creationId xmlns:a16="http://schemas.microsoft.com/office/drawing/2014/main" id="{CDA15D01-1B20-1F09-73CC-9BF766D021BC}"/>
              </a:ext>
            </a:extLst>
          </p:cNvPr>
          <p:cNvSpPr txBox="1">
            <a:spLocks/>
          </p:cNvSpPr>
          <p:nvPr/>
        </p:nvSpPr>
        <p:spPr bwMode="auto">
          <a:xfrm>
            <a:off x="655071" y="1586111"/>
            <a:ext cx="475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20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Fertilizer</a:t>
            </a:r>
            <a:r>
              <a:rPr lang="it-IT" altLang="it-IT"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 </a:t>
            </a:r>
            <a:r>
              <a:rPr lang="it-IT" altLang="it-IT" sz="120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industry</a:t>
            </a:r>
            <a:r>
              <a:rPr lang="it-IT" altLang="it-IT"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 production of </a:t>
            </a:r>
            <a:r>
              <a:rPr lang="it-IT" altLang="it-IT" sz="120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nitrogen-containing</a:t>
            </a:r>
            <a:r>
              <a:rPr lang="it-IT" altLang="it-IT"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 </a:t>
            </a:r>
            <a:r>
              <a:rPr lang="it-IT" altLang="it-IT" sz="120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chemicals</a:t>
            </a:r>
            <a:r>
              <a:rPr lang="it-IT" altLang="it-IT"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 </a:t>
            </a:r>
            <a:r>
              <a:rPr lang="it-IT" altLang="it-IT" sz="120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Textile</a:t>
            </a:r>
            <a:r>
              <a:rPr lang="it-IT" altLang="it-IT"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 </a:t>
            </a:r>
            <a:r>
              <a:rPr lang="it-IT" altLang="it-IT" sz="120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industry</a:t>
            </a:r>
            <a:r>
              <a:rPr lang="it-IT" altLang="it-IT"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a:t>
            </a:r>
            <a:endParaRPr lang="en-US" altLang="ko-KR" sz="12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12" name="Text Placeholder 1">
            <a:extLst>
              <a:ext uri="{FF2B5EF4-FFF2-40B4-BE49-F238E27FC236}">
                <a16:creationId xmlns:a16="http://schemas.microsoft.com/office/drawing/2014/main" id="{88D0300C-F30D-F9BB-0C1E-D7DA08C6D7D2}"/>
              </a:ext>
            </a:extLst>
          </p:cNvPr>
          <p:cNvSpPr txBox="1">
            <a:spLocks/>
          </p:cNvSpPr>
          <p:nvPr/>
        </p:nvSpPr>
        <p:spPr bwMode="auto">
          <a:xfrm>
            <a:off x="413770" y="2030659"/>
            <a:ext cx="495031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Major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Manufacturers</a:t>
            </a: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&amp;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Infrastructure</a:t>
            </a:r>
            <a:endParaRPr lang="en-US" altLang="ko-KR" sz="16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13" name="Google Shape;972;p31">
            <a:extLst>
              <a:ext uri="{FF2B5EF4-FFF2-40B4-BE49-F238E27FC236}">
                <a16:creationId xmlns:a16="http://schemas.microsoft.com/office/drawing/2014/main" id="{727C68B0-25BE-4024-0EF8-15167E64564B}"/>
              </a:ext>
            </a:extLst>
          </p:cNvPr>
          <p:cNvSpPr>
            <a:spLocks noChangeArrowheads="1"/>
          </p:cNvSpPr>
          <p:nvPr/>
        </p:nvSpPr>
        <p:spPr bwMode="auto">
          <a:xfrm>
            <a:off x="54996" y="1998909"/>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3</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cxnSp>
        <p:nvCxnSpPr>
          <p:cNvPr id="14" name="Connettore a gomito 13">
            <a:extLst>
              <a:ext uri="{FF2B5EF4-FFF2-40B4-BE49-F238E27FC236}">
                <a16:creationId xmlns:a16="http://schemas.microsoft.com/office/drawing/2014/main" id="{26647AB0-9E62-A8AA-CD49-E0334141AFC5}"/>
              </a:ext>
            </a:extLst>
          </p:cNvPr>
          <p:cNvCxnSpPr/>
          <p:nvPr/>
        </p:nvCxnSpPr>
        <p:spPr>
          <a:xfrm flipV="1">
            <a:off x="2069533" y="2186234"/>
            <a:ext cx="7938" cy="158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6" name="Google Shape;972;p31">
            <a:extLst>
              <a:ext uri="{FF2B5EF4-FFF2-40B4-BE49-F238E27FC236}">
                <a16:creationId xmlns:a16="http://schemas.microsoft.com/office/drawing/2014/main" id="{B119AD4C-2F3E-0D7B-B6BB-BB2E4F4CB6F1}"/>
              </a:ext>
            </a:extLst>
          </p:cNvPr>
          <p:cNvSpPr>
            <a:spLocks noChangeAspect="1" noChangeArrowheads="1"/>
          </p:cNvSpPr>
          <p:nvPr/>
        </p:nvSpPr>
        <p:spPr bwMode="auto">
          <a:xfrm>
            <a:off x="510608" y="2427534"/>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7" name="Text Placeholder 1">
            <a:extLst>
              <a:ext uri="{FF2B5EF4-FFF2-40B4-BE49-F238E27FC236}">
                <a16:creationId xmlns:a16="http://schemas.microsoft.com/office/drawing/2014/main" id="{9C1A40ED-4317-B17C-25C6-7BE1DC1FA8DF}"/>
              </a:ext>
            </a:extLst>
          </p:cNvPr>
          <p:cNvSpPr txBox="1">
            <a:spLocks/>
          </p:cNvSpPr>
          <p:nvPr/>
        </p:nvSpPr>
        <p:spPr bwMode="auto">
          <a:xfrm>
            <a:off x="655071" y="2349747"/>
            <a:ext cx="475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Global </a:t>
            </a:r>
            <a:r>
              <a:rPr lang="it-IT" altLang="it-IT" sz="120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ammonia</a:t>
            </a:r>
            <a:r>
              <a:rPr lang="it-IT" altLang="it-IT"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 production, </a:t>
            </a:r>
            <a:r>
              <a:rPr lang="it-IT" altLang="it-IT" sz="120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Principal</a:t>
            </a:r>
            <a:r>
              <a:rPr lang="it-IT" altLang="it-IT"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 </a:t>
            </a:r>
            <a:r>
              <a:rPr lang="it-IT" altLang="it-IT" sz="120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infrastructures</a:t>
            </a:r>
            <a:endParaRPr lang="en-US" altLang="ko-KR" sz="12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19" name="Text Placeholder 1">
            <a:extLst>
              <a:ext uri="{FF2B5EF4-FFF2-40B4-BE49-F238E27FC236}">
                <a16:creationId xmlns:a16="http://schemas.microsoft.com/office/drawing/2014/main" id="{C031F931-173A-BB57-4557-CA8EA071F153}"/>
              </a:ext>
            </a:extLst>
          </p:cNvPr>
          <p:cNvSpPr txBox="1">
            <a:spLocks/>
          </p:cNvSpPr>
          <p:nvPr/>
        </p:nvSpPr>
        <p:spPr bwMode="auto">
          <a:xfrm>
            <a:off x="406970" y="2747516"/>
            <a:ext cx="466908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Ammonia</a:t>
            </a: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production on a large scale</a:t>
            </a:r>
          </a:p>
        </p:txBody>
      </p:sp>
      <p:sp>
        <p:nvSpPr>
          <p:cNvPr id="20" name="Google Shape;972;p31">
            <a:extLst>
              <a:ext uri="{FF2B5EF4-FFF2-40B4-BE49-F238E27FC236}">
                <a16:creationId xmlns:a16="http://schemas.microsoft.com/office/drawing/2014/main" id="{691F98E5-C596-1E9E-533A-8FB67B84B560}"/>
              </a:ext>
            </a:extLst>
          </p:cNvPr>
          <p:cNvSpPr>
            <a:spLocks noChangeArrowheads="1"/>
          </p:cNvSpPr>
          <p:nvPr/>
        </p:nvSpPr>
        <p:spPr bwMode="auto">
          <a:xfrm>
            <a:off x="48196" y="2715766"/>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4</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cxnSp>
        <p:nvCxnSpPr>
          <p:cNvPr id="21" name="Connettore a gomito 20">
            <a:extLst>
              <a:ext uri="{FF2B5EF4-FFF2-40B4-BE49-F238E27FC236}">
                <a16:creationId xmlns:a16="http://schemas.microsoft.com/office/drawing/2014/main" id="{001F78CE-7321-46BF-8DB3-AADA3C9F5A94}"/>
              </a:ext>
            </a:extLst>
          </p:cNvPr>
          <p:cNvCxnSpPr/>
          <p:nvPr/>
        </p:nvCxnSpPr>
        <p:spPr>
          <a:xfrm flipV="1">
            <a:off x="2062733" y="2903091"/>
            <a:ext cx="7938" cy="158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2" name="Google Shape;972;p31">
            <a:extLst>
              <a:ext uri="{FF2B5EF4-FFF2-40B4-BE49-F238E27FC236}">
                <a16:creationId xmlns:a16="http://schemas.microsoft.com/office/drawing/2014/main" id="{60ED7A00-3ED2-B31B-39F2-B71EE4B376ED}"/>
              </a:ext>
            </a:extLst>
          </p:cNvPr>
          <p:cNvSpPr>
            <a:spLocks noChangeAspect="1" noChangeArrowheads="1"/>
          </p:cNvSpPr>
          <p:nvPr/>
        </p:nvSpPr>
        <p:spPr bwMode="auto">
          <a:xfrm>
            <a:off x="503808" y="3144391"/>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4" name="Text Placeholder 1">
            <a:extLst>
              <a:ext uri="{FF2B5EF4-FFF2-40B4-BE49-F238E27FC236}">
                <a16:creationId xmlns:a16="http://schemas.microsoft.com/office/drawing/2014/main" id="{208597AD-EF4B-6FB1-A69A-BFA6D154E5D9}"/>
              </a:ext>
            </a:extLst>
          </p:cNvPr>
          <p:cNvSpPr txBox="1">
            <a:spLocks/>
          </p:cNvSpPr>
          <p:nvPr/>
        </p:nvSpPr>
        <p:spPr bwMode="auto">
          <a:xfrm>
            <a:off x="648271" y="3066604"/>
            <a:ext cx="311576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The Haber-Bosch process and its role</a:t>
            </a:r>
            <a:endParaRPr lang="en-US" altLang="ko-KR" sz="12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8" name="Text Placeholder 1">
            <a:extLst>
              <a:ext uri="{FF2B5EF4-FFF2-40B4-BE49-F238E27FC236}">
                <a16:creationId xmlns:a16="http://schemas.microsoft.com/office/drawing/2014/main" id="{4B0D87E0-43CF-DB16-467E-D4C88C43C8A0}"/>
              </a:ext>
            </a:extLst>
          </p:cNvPr>
          <p:cNvSpPr txBox="1">
            <a:spLocks/>
          </p:cNvSpPr>
          <p:nvPr/>
        </p:nvSpPr>
        <p:spPr bwMode="auto">
          <a:xfrm>
            <a:off x="403978" y="3439963"/>
            <a:ext cx="4816094"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The </a:t>
            </a:r>
            <a:r>
              <a:rPr lang="en-US"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decarbonisation</a:t>
            </a:r>
            <a:r>
              <a:rPr lang="en-US"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of ammonia production</a:t>
            </a:r>
            <a:endPar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8" name="Google Shape;972;p31">
            <a:extLst>
              <a:ext uri="{FF2B5EF4-FFF2-40B4-BE49-F238E27FC236}">
                <a16:creationId xmlns:a16="http://schemas.microsoft.com/office/drawing/2014/main" id="{D988EE1C-6BCB-35AA-E9F4-CEAA6C530859}"/>
              </a:ext>
            </a:extLst>
          </p:cNvPr>
          <p:cNvSpPr>
            <a:spLocks noChangeArrowheads="1"/>
          </p:cNvSpPr>
          <p:nvPr/>
        </p:nvSpPr>
        <p:spPr bwMode="auto">
          <a:xfrm>
            <a:off x="45204" y="3408213"/>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5</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cxnSp>
        <p:nvCxnSpPr>
          <p:cNvPr id="23" name="Connettore a gomito 22">
            <a:extLst>
              <a:ext uri="{FF2B5EF4-FFF2-40B4-BE49-F238E27FC236}">
                <a16:creationId xmlns:a16="http://schemas.microsoft.com/office/drawing/2014/main" id="{D07CC9A6-C48C-175D-6F04-AF470E4C0508}"/>
              </a:ext>
            </a:extLst>
          </p:cNvPr>
          <p:cNvCxnSpPr/>
          <p:nvPr/>
        </p:nvCxnSpPr>
        <p:spPr>
          <a:xfrm flipV="1">
            <a:off x="2059741" y="3595538"/>
            <a:ext cx="7938" cy="158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5" name="Google Shape;972;p31">
            <a:extLst>
              <a:ext uri="{FF2B5EF4-FFF2-40B4-BE49-F238E27FC236}">
                <a16:creationId xmlns:a16="http://schemas.microsoft.com/office/drawing/2014/main" id="{210A3915-A243-36CF-ECB1-1B41935FB751}"/>
              </a:ext>
            </a:extLst>
          </p:cNvPr>
          <p:cNvSpPr>
            <a:spLocks noChangeAspect="1" noChangeArrowheads="1"/>
          </p:cNvSpPr>
          <p:nvPr/>
        </p:nvSpPr>
        <p:spPr bwMode="auto">
          <a:xfrm>
            <a:off x="500816" y="3836838"/>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6" name="Text Placeholder 1">
            <a:extLst>
              <a:ext uri="{FF2B5EF4-FFF2-40B4-BE49-F238E27FC236}">
                <a16:creationId xmlns:a16="http://schemas.microsoft.com/office/drawing/2014/main" id="{CFA5528C-E8DF-8B52-1E3A-BEF02BFFF815}"/>
              </a:ext>
            </a:extLst>
          </p:cNvPr>
          <p:cNvSpPr txBox="1">
            <a:spLocks/>
          </p:cNvSpPr>
          <p:nvPr/>
        </p:nvSpPr>
        <p:spPr bwMode="auto">
          <a:xfrm>
            <a:off x="645279" y="3759051"/>
            <a:ext cx="46716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Blue and Green ammonia production for long-term H</a:t>
            </a:r>
            <a:r>
              <a:rPr lang="en-US" altLang="it-IT" sz="1200"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rPr>
              <a:t>2</a:t>
            </a:r>
            <a:r>
              <a:rPr lang="en-US" altLang="it-IT"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 storage and energy applications</a:t>
            </a:r>
          </a:p>
        </p:txBody>
      </p:sp>
      <p:sp>
        <p:nvSpPr>
          <p:cNvPr id="27" name="Text Placeholder 1">
            <a:extLst>
              <a:ext uri="{FF2B5EF4-FFF2-40B4-BE49-F238E27FC236}">
                <a16:creationId xmlns:a16="http://schemas.microsoft.com/office/drawing/2014/main" id="{9F36ED97-1C46-6F2A-EEEC-379810954A85}"/>
              </a:ext>
            </a:extLst>
          </p:cNvPr>
          <p:cNvSpPr txBox="1">
            <a:spLocks/>
          </p:cNvSpPr>
          <p:nvPr/>
        </p:nvSpPr>
        <p:spPr bwMode="auto">
          <a:xfrm>
            <a:off x="413770" y="4303436"/>
            <a:ext cx="5238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Ammonia synthesis: Thermodynamic equilibrium</a:t>
            </a:r>
            <a:endPar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8" name="Google Shape;972;p31">
            <a:extLst>
              <a:ext uri="{FF2B5EF4-FFF2-40B4-BE49-F238E27FC236}">
                <a16:creationId xmlns:a16="http://schemas.microsoft.com/office/drawing/2014/main" id="{6E61C49E-B976-F19E-15F6-5BCDB520FAF8}"/>
              </a:ext>
            </a:extLst>
          </p:cNvPr>
          <p:cNvSpPr>
            <a:spLocks noChangeArrowheads="1"/>
          </p:cNvSpPr>
          <p:nvPr/>
        </p:nvSpPr>
        <p:spPr bwMode="auto">
          <a:xfrm>
            <a:off x="54996" y="4271686"/>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6</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9" name="Google Shape;972;p31">
            <a:extLst>
              <a:ext uri="{FF2B5EF4-FFF2-40B4-BE49-F238E27FC236}">
                <a16:creationId xmlns:a16="http://schemas.microsoft.com/office/drawing/2014/main" id="{1BFCAC5F-FE99-B1E9-44DD-B01020777BDF}"/>
              </a:ext>
            </a:extLst>
          </p:cNvPr>
          <p:cNvSpPr>
            <a:spLocks noChangeAspect="1" noChangeArrowheads="1"/>
          </p:cNvSpPr>
          <p:nvPr/>
        </p:nvSpPr>
        <p:spPr bwMode="auto">
          <a:xfrm>
            <a:off x="510608" y="4700311"/>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0" name="Text Placeholder 1">
            <a:extLst>
              <a:ext uri="{FF2B5EF4-FFF2-40B4-BE49-F238E27FC236}">
                <a16:creationId xmlns:a16="http://schemas.microsoft.com/office/drawing/2014/main" id="{DB87D5C7-8546-1318-1D8F-D2459BABA7AC}"/>
              </a:ext>
            </a:extLst>
          </p:cNvPr>
          <p:cNvSpPr txBox="1">
            <a:spLocks/>
          </p:cNvSpPr>
          <p:nvPr/>
        </p:nvSpPr>
        <p:spPr bwMode="auto">
          <a:xfrm>
            <a:off x="655071" y="4622524"/>
            <a:ext cx="4487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Temperature &amp; pressure</a:t>
            </a:r>
          </a:p>
        </p:txBody>
      </p:sp>
      <p:sp>
        <p:nvSpPr>
          <p:cNvPr id="31" name="Google Shape;972;p31">
            <a:extLst>
              <a:ext uri="{FF2B5EF4-FFF2-40B4-BE49-F238E27FC236}">
                <a16:creationId xmlns:a16="http://schemas.microsoft.com/office/drawing/2014/main" id="{63044B1D-4437-C32E-297A-B927A7361266}"/>
              </a:ext>
            </a:extLst>
          </p:cNvPr>
          <p:cNvSpPr>
            <a:spLocks noChangeArrowheads="1"/>
          </p:cNvSpPr>
          <p:nvPr/>
        </p:nvSpPr>
        <p:spPr bwMode="auto">
          <a:xfrm>
            <a:off x="5759619" y="1207222"/>
            <a:ext cx="379413" cy="376237"/>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7</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2" name="Text Placeholder 1">
            <a:extLst>
              <a:ext uri="{FF2B5EF4-FFF2-40B4-BE49-F238E27FC236}">
                <a16:creationId xmlns:a16="http://schemas.microsoft.com/office/drawing/2014/main" id="{69DA68A7-18C8-7D40-53AA-CBF038BC5CAA}"/>
              </a:ext>
            </a:extLst>
          </p:cNvPr>
          <p:cNvSpPr txBox="1">
            <a:spLocks/>
          </p:cNvSpPr>
          <p:nvPr/>
        </p:nvSpPr>
        <p:spPr bwMode="auto">
          <a:xfrm>
            <a:off x="6164432" y="1231034"/>
            <a:ext cx="2520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Ru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based</a:t>
            </a: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Catalysts</a:t>
            </a:r>
            <a:endParaRPr lang="en-US" altLang="ko-KR" sz="16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33" name="Google Shape;972;p31">
            <a:extLst>
              <a:ext uri="{FF2B5EF4-FFF2-40B4-BE49-F238E27FC236}">
                <a16:creationId xmlns:a16="http://schemas.microsoft.com/office/drawing/2014/main" id="{550169B2-DEC8-4967-A0D1-936A96654023}"/>
              </a:ext>
            </a:extLst>
          </p:cNvPr>
          <p:cNvSpPr>
            <a:spLocks noChangeAspect="1" noChangeArrowheads="1"/>
          </p:cNvSpPr>
          <p:nvPr/>
        </p:nvSpPr>
        <p:spPr bwMode="auto">
          <a:xfrm>
            <a:off x="5875507" y="1712047"/>
            <a:ext cx="142875"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4" name="Text Placeholder 1">
            <a:extLst>
              <a:ext uri="{FF2B5EF4-FFF2-40B4-BE49-F238E27FC236}">
                <a16:creationId xmlns:a16="http://schemas.microsoft.com/office/drawing/2014/main" id="{DFE6A75D-2861-3241-5372-A2319CF7F0FC}"/>
              </a:ext>
            </a:extLst>
          </p:cNvPr>
          <p:cNvSpPr txBox="1">
            <a:spLocks/>
          </p:cNvSpPr>
          <p:nvPr/>
        </p:nvSpPr>
        <p:spPr bwMode="auto">
          <a:xfrm>
            <a:off x="6080294" y="1634259"/>
            <a:ext cx="3079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dirty="0">
                <a:solidFill>
                  <a:srgbClr val="202124"/>
                </a:solidFill>
                <a:latin typeface="Noto Sans" panose="020B0502040504020204" pitchFamily="34" charset="0"/>
                <a:ea typeface="Noto Sans" panose="020B0502040504020204" pitchFamily="34" charset="0"/>
                <a:cs typeface="Noto Sans" panose="020B0502040504020204" pitchFamily="34" charset="0"/>
              </a:rPr>
              <a:t>Supported Ru Catalysts, </a:t>
            </a:r>
            <a:r>
              <a:rPr lang="en-US" altLang="it-IT" sz="1200"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Electride</a:t>
            </a:r>
            <a:r>
              <a:rPr lang="en-US" altLang="it-IT" sz="1200" dirty="0">
                <a:solidFill>
                  <a:srgbClr val="202124"/>
                </a:solidFill>
                <a:latin typeface="Noto Sans" panose="020B0502040504020204" pitchFamily="34" charset="0"/>
                <a:ea typeface="Noto Sans" panose="020B0502040504020204" pitchFamily="34" charset="0"/>
                <a:cs typeface="Noto Sans" panose="020B0502040504020204" pitchFamily="34" charset="0"/>
              </a:rPr>
              <a:t>-Based Catalysts…</a:t>
            </a:r>
          </a:p>
        </p:txBody>
      </p:sp>
      <p:sp>
        <p:nvSpPr>
          <p:cNvPr id="35" name="Google Shape;972;p31">
            <a:extLst>
              <a:ext uri="{FF2B5EF4-FFF2-40B4-BE49-F238E27FC236}">
                <a16:creationId xmlns:a16="http://schemas.microsoft.com/office/drawing/2014/main" id="{A33061A2-8FB6-A568-5B9F-F06EF9C9553F}"/>
              </a:ext>
            </a:extLst>
          </p:cNvPr>
          <p:cNvSpPr>
            <a:spLocks noChangeArrowheads="1"/>
          </p:cNvSpPr>
          <p:nvPr/>
        </p:nvSpPr>
        <p:spPr bwMode="auto">
          <a:xfrm>
            <a:off x="5815012" y="2098922"/>
            <a:ext cx="379413" cy="376237"/>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8</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7" name="Text Placeholder 1">
            <a:extLst>
              <a:ext uri="{FF2B5EF4-FFF2-40B4-BE49-F238E27FC236}">
                <a16:creationId xmlns:a16="http://schemas.microsoft.com/office/drawing/2014/main" id="{23F916C7-586D-6A8E-460A-47960B13F32F}"/>
              </a:ext>
            </a:extLst>
          </p:cNvPr>
          <p:cNvSpPr txBox="1">
            <a:spLocks/>
          </p:cNvSpPr>
          <p:nvPr/>
        </p:nvSpPr>
        <p:spPr bwMode="auto">
          <a:xfrm>
            <a:off x="6219825" y="2122734"/>
            <a:ext cx="2520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Co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based</a:t>
            </a: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Catalysts</a:t>
            </a:r>
            <a:endParaRPr lang="en-US" altLang="ko-KR" sz="16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38" name="Google Shape;972;p31">
            <a:extLst>
              <a:ext uri="{FF2B5EF4-FFF2-40B4-BE49-F238E27FC236}">
                <a16:creationId xmlns:a16="http://schemas.microsoft.com/office/drawing/2014/main" id="{C0BCD743-525D-9FF0-5794-241B3E105418}"/>
              </a:ext>
            </a:extLst>
          </p:cNvPr>
          <p:cNvSpPr>
            <a:spLocks noChangeAspect="1" noChangeArrowheads="1"/>
          </p:cNvSpPr>
          <p:nvPr/>
        </p:nvSpPr>
        <p:spPr bwMode="auto">
          <a:xfrm>
            <a:off x="5930900" y="2603747"/>
            <a:ext cx="142875"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9" name="Text Placeholder 1">
            <a:extLst>
              <a:ext uri="{FF2B5EF4-FFF2-40B4-BE49-F238E27FC236}">
                <a16:creationId xmlns:a16="http://schemas.microsoft.com/office/drawing/2014/main" id="{17E64D44-C04A-DBF2-5900-A6F3C8053C4D}"/>
              </a:ext>
            </a:extLst>
          </p:cNvPr>
          <p:cNvSpPr txBox="1">
            <a:spLocks/>
          </p:cNvSpPr>
          <p:nvPr/>
        </p:nvSpPr>
        <p:spPr bwMode="auto">
          <a:xfrm>
            <a:off x="6135687" y="2525959"/>
            <a:ext cx="3079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dirty="0">
                <a:solidFill>
                  <a:srgbClr val="202124"/>
                </a:solidFill>
                <a:latin typeface="Noto Sans" panose="020B0502040504020204" pitchFamily="34" charset="0"/>
                <a:ea typeface="Noto Sans" panose="020B0502040504020204" pitchFamily="34" charset="0"/>
                <a:cs typeface="Noto Sans" panose="020B0502040504020204" pitchFamily="34" charset="0"/>
              </a:rPr>
              <a:t>Cobalt catalysts doped with cerium and barium...</a:t>
            </a:r>
          </a:p>
        </p:txBody>
      </p:sp>
      <p:sp>
        <p:nvSpPr>
          <p:cNvPr id="40" name="Google Shape;972;p31">
            <a:extLst>
              <a:ext uri="{FF2B5EF4-FFF2-40B4-BE49-F238E27FC236}">
                <a16:creationId xmlns:a16="http://schemas.microsoft.com/office/drawing/2014/main" id="{7A7BDE8E-45A4-88A2-3888-736DB575C666}"/>
              </a:ext>
            </a:extLst>
          </p:cNvPr>
          <p:cNvSpPr>
            <a:spLocks noChangeArrowheads="1"/>
          </p:cNvSpPr>
          <p:nvPr/>
        </p:nvSpPr>
        <p:spPr bwMode="auto">
          <a:xfrm>
            <a:off x="5814033" y="2935139"/>
            <a:ext cx="379413" cy="376237"/>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8</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1" name="Text Placeholder 1">
            <a:extLst>
              <a:ext uri="{FF2B5EF4-FFF2-40B4-BE49-F238E27FC236}">
                <a16:creationId xmlns:a16="http://schemas.microsoft.com/office/drawing/2014/main" id="{067D8019-A1C8-1054-EC85-C5F5ED9F7F4D}"/>
              </a:ext>
            </a:extLst>
          </p:cNvPr>
          <p:cNvSpPr txBox="1">
            <a:spLocks/>
          </p:cNvSpPr>
          <p:nvPr/>
        </p:nvSpPr>
        <p:spPr bwMode="auto">
          <a:xfrm>
            <a:off x="6218846" y="2958951"/>
            <a:ext cx="2520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Metal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nitride</a:t>
            </a: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Catalysts</a:t>
            </a:r>
            <a:endParaRPr lang="en-US" altLang="ko-KR" sz="16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42" name="Text Placeholder 1">
            <a:extLst>
              <a:ext uri="{FF2B5EF4-FFF2-40B4-BE49-F238E27FC236}">
                <a16:creationId xmlns:a16="http://schemas.microsoft.com/office/drawing/2014/main" id="{F54EB64F-39E5-6DE0-716D-D24C3572EC99}"/>
              </a:ext>
            </a:extLst>
          </p:cNvPr>
          <p:cNvSpPr txBox="1">
            <a:spLocks/>
          </p:cNvSpPr>
          <p:nvPr/>
        </p:nvSpPr>
        <p:spPr bwMode="auto">
          <a:xfrm>
            <a:off x="6134708" y="3362176"/>
            <a:ext cx="3079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dirty="0">
                <a:solidFill>
                  <a:srgbClr val="202124"/>
                </a:solidFill>
                <a:latin typeface="Noto Sans" panose="020B0502040504020204" pitchFamily="34" charset="0"/>
                <a:ea typeface="Noto Sans" panose="020B0502040504020204" pitchFamily="34" charset="0"/>
                <a:cs typeface="Noto Sans" panose="020B0502040504020204" pitchFamily="34" charset="0"/>
              </a:rPr>
              <a:t>Ternary nitrides...</a:t>
            </a:r>
          </a:p>
        </p:txBody>
      </p:sp>
      <p:sp>
        <p:nvSpPr>
          <p:cNvPr id="43" name="Google Shape;972;p31">
            <a:extLst>
              <a:ext uri="{FF2B5EF4-FFF2-40B4-BE49-F238E27FC236}">
                <a16:creationId xmlns:a16="http://schemas.microsoft.com/office/drawing/2014/main" id="{7A9F85AB-FB0E-7492-8DEA-82744CBC1F8F}"/>
              </a:ext>
            </a:extLst>
          </p:cNvPr>
          <p:cNvSpPr>
            <a:spLocks noChangeAspect="1" noChangeArrowheads="1"/>
          </p:cNvSpPr>
          <p:nvPr/>
        </p:nvSpPr>
        <p:spPr bwMode="auto">
          <a:xfrm>
            <a:off x="5937419" y="3439963"/>
            <a:ext cx="142875"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4" name="Google Shape;972;p31">
            <a:extLst>
              <a:ext uri="{FF2B5EF4-FFF2-40B4-BE49-F238E27FC236}">
                <a16:creationId xmlns:a16="http://schemas.microsoft.com/office/drawing/2014/main" id="{3ED1B9C4-ECA5-AE74-AE6E-CB5E124AC33A}"/>
              </a:ext>
            </a:extLst>
          </p:cNvPr>
          <p:cNvSpPr>
            <a:spLocks noChangeArrowheads="1"/>
          </p:cNvSpPr>
          <p:nvPr/>
        </p:nvSpPr>
        <p:spPr bwMode="auto">
          <a:xfrm>
            <a:off x="5856727" y="3744931"/>
            <a:ext cx="379413" cy="376237"/>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9</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5" name="Text Placeholder 1">
            <a:extLst>
              <a:ext uri="{FF2B5EF4-FFF2-40B4-BE49-F238E27FC236}">
                <a16:creationId xmlns:a16="http://schemas.microsoft.com/office/drawing/2014/main" id="{1C75815A-C6D4-322F-0CD9-D1CC9947D094}"/>
              </a:ext>
            </a:extLst>
          </p:cNvPr>
          <p:cNvSpPr txBox="1">
            <a:spLocks/>
          </p:cNvSpPr>
          <p:nvPr/>
        </p:nvSpPr>
        <p:spPr bwMode="auto">
          <a:xfrm>
            <a:off x="6261540" y="3768743"/>
            <a:ext cx="288246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AMBHER Project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Catalysts</a:t>
            </a:r>
            <a:endParaRPr lang="en-US" altLang="ko-KR" sz="16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46" name="Text Placeholder 1">
            <a:extLst>
              <a:ext uri="{FF2B5EF4-FFF2-40B4-BE49-F238E27FC236}">
                <a16:creationId xmlns:a16="http://schemas.microsoft.com/office/drawing/2014/main" id="{29FED12C-A846-62D6-66CC-AABC5AFBB10E}"/>
              </a:ext>
            </a:extLst>
          </p:cNvPr>
          <p:cNvSpPr txBox="1">
            <a:spLocks/>
          </p:cNvSpPr>
          <p:nvPr/>
        </p:nvSpPr>
        <p:spPr bwMode="auto">
          <a:xfrm>
            <a:off x="6177402" y="4171968"/>
            <a:ext cx="3079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dirty="0">
                <a:solidFill>
                  <a:srgbClr val="202124"/>
                </a:solidFill>
                <a:latin typeface="Noto Sans" panose="020B0502040504020204" pitchFamily="34" charset="0"/>
                <a:ea typeface="Noto Sans" panose="020B0502040504020204" pitchFamily="34" charset="0"/>
                <a:cs typeface="Noto Sans" panose="020B0502040504020204" pitchFamily="34" charset="0"/>
              </a:rPr>
              <a:t>For integration with ammonia selective membrane</a:t>
            </a:r>
          </a:p>
        </p:txBody>
      </p:sp>
      <p:sp>
        <p:nvSpPr>
          <p:cNvPr id="47" name="Google Shape;972;p31">
            <a:extLst>
              <a:ext uri="{FF2B5EF4-FFF2-40B4-BE49-F238E27FC236}">
                <a16:creationId xmlns:a16="http://schemas.microsoft.com/office/drawing/2014/main" id="{C2E9868C-40B4-4221-E2DA-D127EC9D4498}"/>
              </a:ext>
            </a:extLst>
          </p:cNvPr>
          <p:cNvSpPr>
            <a:spLocks noChangeAspect="1" noChangeArrowheads="1"/>
          </p:cNvSpPr>
          <p:nvPr/>
        </p:nvSpPr>
        <p:spPr bwMode="auto">
          <a:xfrm>
            <a:off x="5980113" y="4249755"/>
            <a:ext cx="142875"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6DA61EE-9148-4BFA-2B51-411D08BA4172}"/>
              </a:ext>
            </a:extLst>
          </p:cNvPr>
          <p:cNvSpPr txBox="1">
            <a:spLocks/>
          </p:cNvSpPr>
          <p:nvPr/>
        </p:nvSpPr>
        <p:spPr bwMode="auto">
          <a:xfrm>
            <a:off x="463794" y="158651"/>
            <a:ext cx="5620374"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AMMONIA SYNTHESIS: THERMODYNAMIC EQUILIBRIUM</a:t>
            </a: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6</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653464"/>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 name="CasellaDiTesto 1">
            <a:extLst>
              <a:ext uri="{FF2B5EF4-FFF2-40B4-BE49-F238E27FC236}">
                <a16:creationId xmlns:a16="http://schemas.microsoft.com/office/drawing/2014/main" id="{90FB18A6-D8C3-654A-393D-1D67493FD4A5}"/>
              </a:ext>
            </a:extLst>
          </p:cNvPr>
          <p:cNvSpPr txBox="1"/>
          <p:nvPr/>
        </p:nvSpPr>
        <p:spPr>
          <a:xfrm>
            <a:off x="48196" y="914112"/>
            <a:ext cx="5612035" cy="3908762"/>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“The conversion of nitrogen gas and hydrogen gas into ammonia occurs through a reversible reaction</a:t>
            </a:r>
            <a:r>
              <a:rPr lang="en-US" sz="1400" dirty="0">
                <a:latin typeface="Noto Sans" panose="020B0502040504020204" pitchFamily="34" charset="0"/>
                <a:ea typeface="Noto Sans" panose="020B0502040504020204" pitchFamily="34" charset="0"/>
                <a:cs typeface="Noto Sans" panose="020B0502040504020204" pitchFamily="34" charset="0"/>
              </a:rPr>
              <a:t>”</a:t>
            </a:r>
          </a:p>
          <a:p>
            <a:pPr algn="just"/>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 reaction is a </a:t>
            </a:r>
            <a:r>
              <a:rPr lang="en-US" sz="1100" b="1" i="1" dirty="0">
                <a:latin typeface="Noto Sans" panose="020B0502040504020204" pitchFamily="34" charset="0"/>
                <a:ea typeface="Noto Sans" panose="020B0502040504020204" pitchFamily="34" charset="0"/>
                <a:cs typeface="Noto Sans" panose="020B0502040504020204" pitchFamily="34" charset="0"/>
              </a:rPr>
              <a:t>reversible reaction</a:t>
            </a:r>
            <a:r>
              <a:rPr lang="en-US" sz="1100" i="1" dirty="0">
                <a:latin typeface="Noto Sans" panose="020B0502040504020204" pitchFamily="34" charset="0"/>
                <a:ea typeface="Noto Sans" panose="020B0502040504020204" pitchFamily="34" charset="0"/>
                <a:cs typeface="Noto Sans" panose="020B0502040504020204" pitchFamily="34" charset="0"/>
              </a:rPr>
              <a:t>, that is, it can proceed both in forward direction (ammonia synthesis) and backward direction (ammonia decomposition);</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 reaction is accompanied by </a:t>
            </a:r>
            <a:r>
              <a:rPr lang="en-US" sz="1100" b="1" i="1" dirty="0">
                <a:latin typeface="Noto Sans" panose="020B0502040504020204" pitchFamily="34" charset="0"/>
                <a:ea typeface="Noto Sans" panose="020B0502040504020204" pitchFamily="34" charset="0"/>
                <a:cs typeface="Noto Sans" panose="020B0502040504020204" pitchFamily="34" charset="0"/>
              </a:rPr>
              <a:t>decrease in volume </a:t>
            </a:r>
            <a:r>
              <a:rPr lang="en-US" sz="1100" i="1" dirty="0">
                <a:latin typeface="Noto Sans" panose="020B0502040504020204" pitchFamily="34" charset="0"/>
                <a:ea typeface="Noto Sans" panose="020B0502040504020204" pitchFamily="34" charset="0"/>
                <a:cs typeface="Noto Sans" panose="020B0502040504020204" pitchFamily="34" charset="0"/>
              </a:rPr>
              <a:t>because there is a decrease in number of moles of gas from 2 to 1;</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By Le </a:t>
            </a:r>
            <a:r>
              <a:rPr lang="en-US" sz="1100" i="1" dirty="0" err="1">
                <a:latin typeface="Noto Sans" panose="020B0502040504020204" pitchFamily="34" charset="0"/>
                <a:ea typeface="Noto Sans" panose="020B0502040504020204" pitchFamily="34" charset="0"/>
                <a:cs typeface="Noto Sans" panose="020B0502040504020204" pitchFamily="34" charset="0"/>
              </a:rPr>
              <a:t>Chatelier’s</a:t>
            </a:r>
            <a:r>
              <a:rPr lang="en-US" sz="1100" i="1" dirty="0">
                <a:latin typeface="Noto Sans" panose="020B0502040504020204" pitchFamily="34" charset="0"/>
                <a:ea typeface="Noto Sans" panose="020B0502040504020204" pitchFamily="34" charset="0"/>
                <a:cs typeface="Noto Sans" panose="020B0502040504020204" pitchFamily="34" charset="0"/>
              </a:rPr>
              <a:t> Principle: (</a:t>
            </a:r>
            <a:r>
              <a:rPr lang="en-US" sz="1100" i="1" dirty="0" err="1">
                <a:latin typeface="Noto Sans" panose="020B0502040504020204" pitchFamily="34" charset="0"/>
                <a:ea typeface="Noto Sans" panose="020B0502040504020204" pitchFamily="34" charset="0"/>
                <a:cs typeface="Noto Sans" panose="020B0502040504020204" pitchFamily="34" charset="0"/>
              </a:rPr>
              <a:t>i</a:t>
            </a:r>
            <a:r>
              <a:rPr lang="en-US" sz="1100" i="1" dirty="0">
                <a:latin typeface="Noto Sans" panose="020B0502040504020204" pitchFamily="34" charset="0"/>
                <a:ea typeface="Noto Sans" panose="020B0502040504020204" pitchFamily="34" charset="0"/>
                <a:cs typeface="Noto Sans" panose="020B0502040504020204" pitchFamily="34" charset="0"/>
              </a:rPr>
              <a:t>) </a:t>
            </a:r>
            <a:r>
              <a:rPr lang="en-US" sz="1100" b="1" i="1" dirty="0">
                <a:latin typeface="Noto Sans" panose="020B0502040504020204" pitchFamily="34" charset="0"/>
                <a:ea typeface="Noto Sans" panose="020B0502040504020204" pitchFamily="34" charset="0"/>
                <a:cs typeface="Noto Sans" panose="020B0502040504020204" pitchFamily="34" charset="0"/>
              </a:rPr>
              <a:t>increasing the pressure causes the equilibrium to shift to the right resulting in a higher yield</a:t>
            </a:r>
            <a:r>
              <a:rPr lang="en-US" sz="1100" i="1" dirty="0">
                <a:latin typeface="Noto Sans" panose="020B0502040504020204" pitchFamily="34" charset="0"/>
                <a:ea typeface="Noto Sans" panose="020B0502040504020204" pitchFamily="34" charset="0"/>
                <a:cs typeface="Noto Sans" panose="020B0502040504020204" pitchFamily="34" charset="0"/>
              </a:rPr>
              <a:t> of ammonia since there is a pressure drop accompanying the transformation; (ii) </a:t>
            </a:r>
            <a:r>
              <a:rPr lang="en-US" sz="1100" b="1" i="1" dirty="0">
                <a:latin typeface="Noto Sans" panose="020B0502040504020204" pitchFamily="34" charset="0"/>
                <a:ea typeface="Noto Sans" panose="020B0502040504020204" pitchFamily="34" charset="0"/>
                <a:cs typeface="Noto Sans" panose="020B0502040504020204" pitchFamily="34" charset="0"/>
              </a:rPr>
              <a:t>decreasing the temperature also causes the equilibrium position to move to the right again </a:t>
            </a:r>
            <a:r>
              <a:rPr lang="en-US" sz="1100" i="1" dirty="0">
                <a:latin typeface="Noto Sans" panose="020B0502040504020204" pitchFamily="34" charset="0"/>
                <a:ea typeface="Noto Sans" panose="020B0502040504020204" pitchFamily="34" charset="0"/>
                <a:cs typeface="Noto Sans" panose="020B0502040504020204" pitchFamily="34" charset="0"/>
              </a:rPr>
              <a:t>resulting in a higher yield of ammonia since the reaction is exothermic (releases heat);</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 reaction does not proceed at ambient temperature because nitrogen requires a lot of energy to dissociate (945 kJ mol</a:t>
            </a:r>
            <a:r>
              <a:rPr lang="en-US" sz="1100" i="1" baseline="30000" dirty="0">
                <a:latin typeface="Noto Sans" panose="020B0502040504020204" pitchFamily="34" charset="0"/>
                <a:ea typeface="Noto Sans" panose="020B0502040504020204" pitchFamily="34" charset="0"/>
                <a:cs typeface="Noto Sans" panose="020B0502040504020204" pitchFamily="34" charset="0"/>
              </a:rPr>
              <a:t>-1</a:t>
            </a:r>
            <a:r>
              <a:rPr lang="en-US" sz="1100" i="1" dirty="0">
                <a:latin typeface="Noto Sans" panose="020B0502040504020204" pitchFamily="34" charset="0"/>
                <a:ea typeface="Noto Sans" panose="020B0502040504020204" pitchFamily="34" charset="0"/>
                <a:cs typeface="Noto Sans" panose="020B0502040504020204" pitchFamily="34" charset="0"/>
              </a:rPr>
              <a:t>);</a:t>
            </a:r>
          </a:p>
          <a:p>
            <a:pPr algn="just"/>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In the gas phase this dissociation occurs only at around 3000°C. Even the hydrogen molecule, which has a weaker molecular bond, only dissociates markedly at temperatures above 1000°C;</a:t>
            </a:r>
          </a:p>
          <a:p>
            <a:pPr algn="just"/>
            <a:endParaRPr lang="en-US" sz="11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CasellaDiTesto 5">
            <a:extLst>
              <a:ext uri="{FF2B5EF4-FFF2-40B4-BE49-F238E27FC236}">
                <a16:creationId xmlns:a16="http://schemas.microsoft.com/office/drawing/2014/main" id="{14572E5A-A4A8-8530-C6FB-35C30F07CE40}"/>
              </a:ext>
            </a:extLst>
          </p:cNvPr>
          <p:cNvSpPr txBox="1"/>
          <p:nvPr/>
        </p:nvSpPr>
        <p:spPr>
          <a:xfrm>
            <a:off x="5871322" y="86722"/>
            <a:ext cx="3176513" cy="306467"/>
          </a:xfrm>
          <a:prstGeom prst="roundRect">
            <a:avLst/>
          </a:prstGeom>
          <a:solidFill>
            <a:srgbClr val="FFC000"/>
          </a:solidFill>
        </p:spPr>
        <p:txBody>
          <a:bodyPr wrap="square">
            <a:spAutoFit/>
          </a:bodyPr>
          <a:lstStyle/>
          <a:p>
            <a:r>
              <a:rPr lang="pt-BR" sz="1200" b="1" dirty="0">
                <a:latin typeface="Noto Sans" panose="020B0502040504020204" pitchFamily="34" charset="0"/>
                <a:ea typeface="Noto Sans" panose="020B0502040504020204" pitchFamily="34" charset="0"/>
                <a:cs typeface="Noto Sans" panose="020B0502040504020204" pitchFamily="34" charset="0"/>
              </a:rPr>
              <a:t>1/2H</a:t>
            </a:r>
            <a:r>
              <a:rPr lang="pt-BR" sz="1200" b="1" baseline="-25000" dirty="0">
                <a:latin typeface="Noto Sans" panose="020B0502040504020204" pitchFamily="34" charset="0"/>
                <a:ea typeface="Noto Sans" panose="020B0502040504020204" pitchFamily="34" charset="0"/>
                <a:cs typeface="Noto Sans" panose="020B0502040504020204" pitchFamily="34" charset="0"/>
              </a:rPr>
              <a:t>2 </a:t>
            </a:r>
            <a:r>
              <a:rPr lang="pt-BR" sz="1200" b="1" dirty="0">
                <a:latin typeface="Noto Sans" panose="020B0502040504020204" pitchFamily="34" charset="0"/>
                <a:ea typeface="Noto Sans" panose="020B0502040504020204" pitchFamily="34" charset="0"/>
                <a:cs typeface="Noto Sans" panose="020B0502040504020204" pitchFamily="34" charset="0"/>
              </a:rPr>
              <a:t>+ 3/2N</a:t>
            </a:r>
            <a:r>
              <a:rPr lang="pt-BR" sz="1200" b="1" baseline="-25000" dirty="0">
                <a:latin typeface="Noto Sans" panose="020B0502040504020204" pitchFamily="34" charset="0"/>
                <a:ea typeface="Noto Sans" panose="020B0502040504020204" pitchFamily="34" charset="0"/>
                <a:cs typeface="Noto Sans" panose="020B0502040504020204" pitchFamily="34" charset="0"/>
              </a:rPr>
              <a:t>2</a:t>
            </a:r>
            <a:r>
              <a:rPr lang="pt-BR" sz="1200" b="1" dirty="0">
                <a:latin typeface="Noto Sans" panose="020B0502040504020204" pitchFamily="34" charset="0"/>
                <a:ea typeface="Noto Sans" panose="020B0502040504020204" pitchFamily="34" charset="0"/>
                <a:cs typeface="Noto Sans" panose="020B0502040504020204" pitchFamily="34" charset="0"/>
              </a:rPr>
              <a:t> </a:t>
            </a:r>
            <a:r>
              <a:rPr lang="pt-BR" sz="1200" b="1" dirty="0">
                <a:latin typeface="Noto Sans" panose="020B0502040504020204" pitchFamily="34" charset="0"/>
                <a:ea typeface="Noto Sans" panose="020B0502040504020204" pitchFamily="34" charset="0"/>
                <a:cs typeface="Noto Sans" panose="020B0502040504020204" pitchFamily="34" charset="0"/>
                <a:sym typeface="Wingdings" panose="05000000000000000000" pitchFamily="2" charset="2"/>
              </a:rPr>
              <a:t></a:t>
            </a:r>
            <a:r>
              <a:rPr lang="pt-BR" sz="1200" b="1" dirty="0">
                <a:latin typeface="Noto Sans" panose="020B0502040504020204" pitchFamily="34" charset="0"/>
                <a:ea typeface="Noto Sans" panose="020B0502040504020204" pitchFamily="34" charset="0"/>
                <a:cs typeface="Noto Sans" panose="020B0502040504020204" pitchFamily="34" charset="0"/>
              </a:rPr>
              <a:t> NH</a:t>
            </a:r>
            <a:r>
              <a:rPr lang="pt-BR" sz="1200" b="1" baseline="-25000" dirty="0">
                <a:latin typeface="Noto Sans" panose="020B0502040504020204" pitchFamily="34" charset="0"/>
                <a:ea typeface="Noto Sans" panose="020B0502040504020204" pitchFamily="34" charset="0"/>
                <a:cs typeface="Noto Sans" panose="020B0502040504020204" pitchFamily="34" charset="0"/>
              </a:rPr>
              <a:t>3 </a:t>
            </a:r>
            <a:r>
              <a:rPr lang="pt-BR" sz="1200" b="1" dirty="0">
                <a:latin typeface="Noto Sans" panose="020B0502040504020204" pitchFamily="34" charset="0"/>
                <a:ea typeface="Noto Sans" panose="020B0502040504020204" pitchFamily="34" charset="0"/>
                <a:cs typeface="Noto Sans" panose="020B0502040504020204" pitchFamily="34" charset="0"/>
              </a:rPr>
              <a:t>, </a:t>
            </a:r>
            <a:r>
              <a:rPr lang="el-GR" sz="1200" b="1" dirty="0">
                <a:latin typeface="Noto Sans" panose="020B0502040504020204" pitchFamily="34" charset="0"/>
                <a:ea typeface="Noto Sans" panose="020B0502040504020204" pitchFamily="34" charset="0"/>
                <a:cs typeface="Noto Sans" panose="020B0502040504020204" pitchFamily="34" charset="0"/>
              </a:rPr>
              <a:t>Δ</a:t>
            </a:r>
            <a:r>
              <a:rPr lang="it-IT" sz="1200" b="1" dirty="0">
                <a:latin typeface="Noto Sans" panose="020B0502040504020204" pitchFamily="34" charset="0"/>
                <a:ea typeface="Noto Sans" panose="020B0502040504020204" pitchFamily="34" charset="0"/>
                <a:cs typeface="Noto Sans" panose="020B0502040504020204" pitchFamily="34" charset="0"/>
              </a:rPr>
              <a:t>H = </a:t>
            </a:r>
            <a:r>
              <a:rPr lang="pt-BR" sz="1200" b="1" dirty="0">
                <a:latin typeface="Noto Sans" panose="020B0502040504020204" pitchFamily="34" charset="0"/>
                <a:ea typeface="Noto Sans" panose="020B0502040504020204" pitchFamily="34" charset="0"/>
                <a:cs typeface="Noto Sans" panose="020B0502040504020204" pitchFamily="34" charset="0"/>
              </a:rPr>
              <a:t>-45.7 Kj/mol   </a:t>
            </a:r>
            <a:endParaRPr lang="it-IT" sz="1200" b="1" dirty="0">
              <a:latin typeface="Noto Sans" panose="020B0502040504020204" pitchFamily="34" charset="0"/>
              <a:ea typeface="Noto Sans" panose="020B0502040504020204" pitchFamily="34" charset="0"/>
              <a:cs typeface="Noto Sans" panose="020B0502040504020204" pitchFamily="34" charset="0"/>
            </a:endParaRPr>
          </a:p>
        </p:txBody>
      </p:sp>
      <p:sp>
        <p:nvSpPr>
          <p:cNvPr id="18" name="CasellaDiTesto 17">
            <a:extLst>
              <a:ext uri="{FF2B5EF4-FFF2-40B4-BE49-F238E27FC236}">
                <a16:creationId xmlns:a16="http://schemas.microsoft.com/office/drawing/2014/main" id="{E6F39525-F8BA-7102-A912-0B1EA3788760}"/>
              </a:ext>
            </a:extLst>
          </p:cNvPr>
          <p:cNvSpPr txBox="1"/>
          <p:nvPr/>
        </p:nvSpPr>
        <p:spPr>
          <a:xfrm>
            <a:off x="5966972" y="588377"/>
            <a:ext cx="1584176" cy="246221"/>
          </a:xfrm>
          <a:prstGeom prst="rect">
            <a:avLst/>
          </a:prstGeom>
          <a:noFill/>
        </p:spPr>
        <p:txBody>
          <a:bodyPr wrap="square">
            <a:spAutoFit/>
          </a:bodyPr>
          <a:lstStyle/>
          <a:p>
            <a:r>
              <a:rPr lang="it-IT" sz="1000" dirty="0">
                <a:latin typeface="Noto Sans" panose="020B0502040504020204" pitchFamily="34" charset="0"/>
                <a:ea typeface="Noto Sans" panose="020B0502040504020204" pitchFamily="34" charset="0"/>
                <a:cs typeface="Noto Sans" panose="020B0502040504020204" pitchFamily="34" charset="0"/>
              </a:rPr>
              <a:t>Equilibrium </a:t>
            </a:r>
            <a:r>
              <a:rPr lang="it-IT" sz="1000" dirty="0" err="1">
                <a:latin typeface="Noto Sans" panose="020B0502040504020204" pitchFamily="34" charset="0"/>
                <a:ea typeface="Noto Sans" panose="020B0502040504020204" pitchFamily="34" charset="0"/>
                <a:cs typeface="Noto Sans" panose="020B0502040504020204" pitchFamily="34" charset="0"/>
              </a:rPr>
              <a:t>constant</a:t>
            </a:r>
            <a:r>
              <a:rPr lang="it-IT" sz="1000" dirty="0">
                <a:latin typeface="Noto Sans" panose="020B0502040504020204" pitchFamily="34" charset="0"/>
                <a:ea typeface="Noto Sans" panose="020B0502040504020204" pitchFamily="34" charset="0"/>
                <a:cs typeface="Noto Sans" panose="020B0502040504020204" pitchFamily="34" charset="0"/>
              </a:rPr>
              <a:t> : </a:t>
            </a:r>
          </a:p>
        </p:txBody>
      </p:sp>
      <p:sp>
        <p:nvSpPr>
          <p:cNvPr id="24" name="Rettangolo 20">
            <a:extLst>
              <a:ext uri="{FF2B5EF4-FFF2-40B4-BE49-F238E27FC236}">
                <a16:creationId xmlns:a16="http://schemas.microsoft.com/office/drawing/2014/main" id="{A744E05B-4F26-1712-6281-1E0292E425C6}"/>
              </a:ext>
            </a:extLst>
          </p:cNvPr>
          <p:cNvSpPr>
            <a:spLocks noChangeArrowheads="1"/>
          </p:cNvSpPr>
          <p:nvPr/>
        </p:nvSpPr>
        <p:spPr bwMode="auto">
          <a:xfrm>
            <a:off x="5751050" y="4469894"/>
            <a:ext cx="34149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Clr>
                <a:srgbClr val="000000"/>
              </a:buClr>
              <a:buFont typeface="Arial" panose="020B0604020202020204" pitchFamily="34" charset="0"/>
              <a:buNone/>
            </a:pPr>
            <a:r>
              <a:rPr lang="en-US" altLang="it-IT" sz="9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Mole fraction of ammonia at equilibrium from an initial mixture of 1:3 N</a:t>
            </a:r>
            <a:r>
              <a:rPr lang="en-US" altLang="it-IT" sz="900" baseline="-250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2</a:t>
            </a:r>
            <a:r>
              <a:rPr lang="en-US" altLang="it-IT" sz="9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/H</a:t>
            </a:r>
            <a:r>
              <a:rPr lang="en-US" altLang="it-IT" sz="900" baseline="-250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2</a:t>
            </a:r>
            <a:r>
              <a:rPr lang="en-US" altLang="it-IT" sz="9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 gas: (A) at different temperatures for fixed value of pressure; (B) at different pressures at fixed value of temperature.</a:t>
            </a:r>
            <a:endParaRPr lang="en-US" altLang="it-IT" sz="900" i="1" dirty="0">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endParaRPr>
          </a:p>
        </p:txBody>
      </p:sp>
      <p:pic>
        <p:nvPicPr>
          <p:cNvPr id="5" name="Immagine 4">
            <a:extLst>
              <a:ext uri="{FF2B5EF4-FFF2-40B4-BE49-F238E27FC236}">
                <a16:creationId xmlns:a16="http://schemas.microsoft.com/office/drawing/2014/main" id="{00D9BA43-8BE0-0BCF-53F5-F658F9777D8D}"/>
              </a:ext>
            </a:extLst>
          </p:cNvPr>
          <p:cNvPicPr>
            <a:picLocks noChangeAspect="1"/>
          </p:cNvPicPr>
          <p:nvPr/>
        </p:nvPicPr>
        <p:blipFill rotWithShape="1">
          <a:blip r:embed="rId3"/>
          <a:srcRect l="51193"/>
          <a:stretch/>
        </p:blipFill>
        <p:spPr>
          <a:xfrm>
            <a:off x="6444208" y="2673080"/>
            <a:ext cx="1835143" cy="1816940"/>
          </a:xfrm>
          <a:prstGeom prst="rect">
            <a:avLst/>
          </a:prstGeom>
        </p:spPr>
      </p:pic>
      <p:grpSp>
        <p:nvGrpSpPr>
          <p:cNvPr id="10" name="Gruppo 9">
            <a:extLst>
              <a:ext uri="{FF2B5EF4-FFF2-40B4-BE49-F238E27FC236}">
                <a16:creationId xmlns:a16="http://schemas.microsoft.com/office/drawing/2014/main" id="{0294A08A-EDB0-5F8C-96B7-EC3AB02FB753}"/>
              </a:ext>
            </a:extLst>
          </p:cNvPr>
          <p:cNvGrpSpPr/>
          <p:nvPr/>
        </p:nvGrpSpPr>
        <p:grpSpPr>
          <a:xfrm>
            <a:off x="6300192" y="929673"/>
            <a:ext cx="2160240" cy="1813839"/>
            <a:chOff x="6300192" y="903042"/>
            <a:chExt cx="2160240" cy="1813839"/>
          </a:xfrm>
        </p:grpSpPr>
        <p:pic>
          <p:nvPicPr>
            <p:cNvPr id="22" name="Immagine 21">
              <a:extLst>
                <a:ext uri="{FF2B5EF4-FFF2-40B4-BE49-F238E27FC236}">
                  <a16:creationId xmlns:a16="http://schemas.microsoft.com/office/drawing/2014/main" id="{DFDFBF3B-BDB2-FDE3-C192-BEB3AEFFF405}"/>
                </a:ext>
              </a:extLst>
            </p:cNvPr>
            <p:cNvPicPr>
              <a:picLocks noChangeAspect="1"/>
            </p:cNvPicPr>
            <p:nvPr/>
          </p:nvPicPr>
          <p:blipFill rotWithShape="1">
            <a:blip r:embed="rId3"/>
            <a:srcRect r="48204"/>
            <a:stretch/>
          </p:blipFill>
          <p:spPr>
            <a:xfrm>
              <a:off x="6300192" y="903042"/>
              <a:ext cx="1944216" cy="1813839"/>
            </a:xfrm>
            <a:prstGeom prst="rect">
              <a:avLst/>
            </a:prstGeom>
          </p:spPr>
        </p:pic>
        <p:sp>
          <p:nvSpPr>
            <p:cNvPr id="8" name="Rettangolo 7">
              <a:extLst>
                <a:ext uri="{FF2B5EF4-FFF2-40B4-BE49-F238E27FC236}">
                  <a16:creationId xmlns:a16="http://schemas.microsoft.com/office/drawing/2014/main" id="{6FD45ADB-4303-BDF4-E3D1-0A1E78210AE5}"/>
                </a:ext>
              </a:extLst>
            </p:cNvPr>
            <p:cNvSpPr/>
            <p:nvPr/>
          </p:nvSpPr>
          <p:spPr>
            <a:xfrm>
              <a:off x="8172400" y="1131590"/>
              <a:ext cx="288032"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 name="Text Placeholder 1">
            <a:extLst>
              <a:ext uri="{FF2B5EF4-FFF2-40B4-BE49-F238E27FC236}">
                <a16:creationId xmlns:a16="http://schemas.microsoft.com/office/drawing/2014/main" id="{D8E8188C-EA3C-BCEA-BE6B-BC3573A98CC2}"/>
              </a:ext>
            </a:extLst>
          </p:cNvPr>
          <p:cNvSpPr txBox="1">
            <a:spLocks/>
          </p:cNvSpPr>
          <p:nvPr/>
        </p:nvSpPr>
        <p:spPr bwMode="auto">
          <a:xfrm>
            <a:off x="320258" y="597901"/>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Temperature &amp; pressure</a:t>
            </a:r>
          </a:p>
        </p:txBody>
      </p:sp>
      <p:pic>
        <p:nvPicPr>
          <p:cNvPr id="15" name="Immagine 14">
            <a:extLst>
              <a:ext uri="{FF2B5EF4-FFF2-40B4-BE49-F238E27FC236}">
                <a16:creationId xmlns:a16="http://schemas.microsoft.com/office/drawing/2014/main" id="{2B248079-8061-5442-0877-9A2A3053DBB5}"/>
              </a:ext>
            </a:extLst>
          </p:cNvPr>
          <p:cNvPicPr>
            <a:picLocks noChangeAspect="1"/>
          </p:cNvPicPr>
          <p:nvPr/>
        </p:nvPicPr>
        <p:blipFill>
          <a:blip r:embed="rId4"/>
          <a:stretch>
            <a:fillRect/>
          </a:stretch>
        </p:blipFill>
        <p:spPr>
          <a:xfrm>
            <a:off x="7458520" y="387451"/>
            <a:ext cx="1212820" cy="648072"/>
          </a:xfrm>
          <a:prstGeom prst="rect">
            <a:avLst/>
          </a:prstGeom>
        </p:spPr>
      </p:pic>
    </p:spTree>
    <p:extLst>
      <p:ext uri="{BB962C8B-B14F-4D97-AF65-F5344CB8AC3E}">
        <p14:creationId xmlns:p14="http://schemas.microsoft.com/office/powerpoint/2010/main" val="1064452839"/>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6DA61EE-9148-4BFA-2B51-411D08BA4172}"/>
              </a:ext>
            </a:extLst>
          </p:cNvPr>
          <p:cNvSpPr txBox="1">
            <a:spLocks/>
          </p:cNvSpPr>
          <p:nvPr/>
        </p:nvSpPr>
        <p:spPr bwMode="auto">
          <a:xfrm>
            <a:off x="463794" y="158651"/>
            <a:ext cx="5620374"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AMMONIA SYNTHESIS: THERMODYNAMIC EQUILIBRIUM</a:t>
            </a: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6</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653464"/>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55B4B874-E3A9-9609-D400-BBF34BA3EBE8}"/>
              </a:ext>
            </a:extLst>
          </p:cNvPr>
          <p:cNvSpPr txBox="1">
            <a:spLocks/>
          </p:cNvSpPr>
          <p:nvPr/>
        </p:nvSpPr>
        <p:spPr bwMode="auto">
          <a:xfrm>
            <a:off x="320258" y="597901"/>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Temperature &amp; pressure</a:t>
            </a:r>
          </a:p>
        </p:txBody>
      </p:sp>
      <p:sp>
        <p:nvSpPr>
          <p:cNvPr id="2" name="CasellaDiTesto 1">
            <a:extLst>
              <a:ext uri="{FF2B5EF4-FFF2-40B4-BE49-F238E27FC236}">
                <a16:creationId xmlns:a16="http://schemas.microsoft.com/office/drawing/2014/main" id="{90FB18A6-D8C3-654A-393D-1D67493FD4A5}"/>
              </a:ext>
            </a:extLst>
          </p:cNvPr>
          <p:cNvSpPr txBox="1"/>
          <p:nvPr/>
        </p:nvSpPr>
        <p:spPr>
          <a:xfrm>
            <a:off x="48196" y="881563"/>
            <a:ext cx="5612035" cy="4431983"/>
          </a:xfrm>
          <a:prstGeom prst="rect">
            <a:avLst/>
          </a:prstGeom>
          <a:noFill/>
        </p:spPr>
        <p:txBody>
          <a:bodyPr wrap="square">
            <a:spAutoFit/>
          </a:bodyPr>
          <a:lstStyle/>
          <a:p>
            <a:pPr algn="just"/>
            <a:r>
              <a:rPr lang="en-US" sz="1400" dirty="0">
                <a:latin typeface="Noto Sans" panose="020B0502040504020204" pitchFamily="34" charset="0"/>
                <a:ea typeface="Noto Sans" panose="020B0502040504020204" pitchFamily="34" charset="0"/>
                <a:cs typeface="Noto Sans" panose="020B0502040504020204" pitchFamily="34" charset="0"/>
              </a:rPr>
              <a:t>“T</a:t>
            </a:r>
            <a:r>
              <a:rPr lang="en-US" sz="1400" b="0" i="0" dirty="0">
                <a:effectLst/>
                <a:latin typeface="Noto Sans" panose="020B0502040504020204" pitchFamily="34" charset="0"/>
                <a:ea typeface="Noto Sans" panose="020B0502040504020204" pitchFamily="34" charset="0"/>
                <a:cs typeface="Noto Sans" panose="020B0502040504020204" pitchFamily="34" charset="0"/>
              </a:rPr>
              <a:t>he </a:t>
            </a:r>
            <a:r>
              <a:rPr lang="en-US" sz="1400" b="1" i="0" dirty="0">
                <a:effectLst/>
                <a:latin typeface="Noto Sans" panose="020B0502040504020204" pitchFamily="34" charset="0"/>
                <a:ea typeface="Noto Sans" panose="020B0502040504020204" pitchFamily="34" charset="0"/>
                <a:cs typeface="Noto Sans" panose="020B0502040504020204" pitchFamily="34" charset="0"/>
              </a:rPr>
              <a:t>reaction cannot be performed at lower temperature </a:t>
            </a:r>
            <a:r>
              <a:rPr lang="en-US" sz="1400" b="0" i="0" dirty="0">
                <a:effectLst/>
                <a:latin typeface="Noto Sans" panose="020B0502040504020204" pitchFamily="34" charset="0"/>
                <a:ea typeface="Noto Sans" panose="020B0502040504020204" pitchFamily="34" charset="0"/>
                <a:cs typeface="Noto Sans" panose="020B0502040504020204" pitchFamily="34" charset="0"/>
              </a:rPr>
              <a:t>because it needs high energy, and if we increase the temperature to a high level, the reverse reaction predominates. This is clearly a </a:t>
            </a:r>
            <a:r>
              <a:rPr lang="en-US" sz="1400" b="1" i="0" dirty="0">
                <a:latin typeface="Noto Sans" panose="020B0502040504020204" pitchFamily="34" charset="0"/>
                <a:ea typeface="Noto Sans" panose="020B0502040504020204" pitchFamily="34" charset="0"/>
                <a:cs typeface="Noto Sans" panose="020B0502040504020204" pitchFamily="34" charset="0"/>
              </a:rPr>
              <a:t>vicious circle</a:t>
            </a:r>
            <a:r>
              <a:rPr lang="en-US" sz="1400" b="0" i="0" dirty="0">
                <a:effectLst/>
                <a:latin typeface="Noto Sans" panose="020B0502040504020204" pitchFamily="34" charset="0"/>
                <a:ea typeface="Noto Sans" panose="020B0502040504020204" pitchFamily="34" charset="0"/>
                <a:cs typeface="Noto Sans" panose="020B0502040504020204" pitchFamily="34" charset="0"/>
              </a:rPr>
              <a:t>. </a:t>
            </a:r>
            <a:r>
              <a:rPr lang="en-US" sz="1400" b="1" i="0" dirty="0">
                <a:effectLst/>
                <a:latin typeface="Noto Sans" panose="020B0502040504020204" pitchFamily="34" charset="0"/>
                <a:ea typeface="Noto Sans" panose="020B0502040504020204" pitchFamily="34" charset="0"/>
                <a:cs typeface="Noto Sans" panose="020B0502040504020204" pitchFamily="34" charset="0"/>
              </a:rPr>
              <a:t>This is where the role of the catalyst comes in</a:t>
            </a:r>
            <a:r>
              <a:rPr lang="en-US" sz="1400" b="0" i="0" dirty="0">
                <a:effectLst/>
                <a:latin typeface="Noto Sans" panose="020B0502040504020204" pitchFamily="34" charset="0"/>
                <a:ea typeface="Noto Sans" panose="020B0502040504020204" pitchFamily="34" charset="0"/>
                <a:cs typeface="Noto Sans" panose="020B0502040504020204" pitchFamily="34" charset="0"/>
              </a:rPr>
              <a:t>”</a:t>
            </a:r>
          </a:p>
          <a:p>
            <a:pPr algn="just"/>
            <a:endParaRPr lang="en-US" sz="1400"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 </a:t>
            </a:r>
            <a:r>
              <a:rPr lang="en-US" sz="1100" b="1" i="1" dirty="0">
                <a:latin typeface="Noto Sans" panose="020B0502040504020204" pitchFamily="34" charset="0"/>
                <a:ea typeface="Noto Sans" panose="020B0502040504020204" pitchFamily="34" charset="0"/>
                <a:cs typeface="Noto Sans" panose="020B0502040504020204" pitchFamily="34" charset="0"/>
              </a:rPr>
              <a:t>hydrogen and nitrogen molecules loose their translational degrees of freedom when bound to the catalyst surface</a:t>
            </a:r>
            <a:r>
              <a:rPr lang="en-US" sz="1100" i="1" dirty="0">
                <a:latin typeface="Noto Sans" panose="020B0502040504020204" pitchFamily="34" charset="0"/>
                <a:ea typeface="Noto Sans" panose="020B0502040504020204" pitchFamily="34" charset="0"/>
                <a:cs typeface="Noto Sans" panose="020B0502040504020204" pitchFamily="34" charset="0"/>
              </a:rPr>
              <a:t>, this reduces the activation energy dramatically and thus makes the forward reaction go faster;</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b="1" i="1" dirty="0">
                <a:latin typeface="Noto Sans" panose="020B0502040504020204" pitchFamily="34" charset="0"/>
                <a:ea typeface="Noto Sans" panose="020B0502040504020204" pitchFamily="34" charset="0"/>
                <a:cs typeface="Noto Sans" panose="020B0502040504020204" pitchFamily="34" charset="0"/>
              </a:rPr>
              <a:t>This does not mean that we can go down to ambient temperatures!</a:t>
            </a:r>
            <a:r>
              <a:rPr lang="en-US" sz="1100" i="1" dirty="0">
                <a:latin typeface="Noto Sans" panose="020B0502040504020204" pitchFamily="34" charset="0"/>
                <a:ea typeface="Noto Sans" panose="020B0502040504020204" pitchFamily="34" charset="0"/>
                <a:cs typeface="Noto Sans" panose="020B0502040504020204" pitchFamily="34" charset="0"/>
              </a:rPr>
              <a:t> We still need reasonably high temperatures (250–400°C) to dissociate the N</a:t>
            </a:r>
            <a:r>
              <a:rPr lang="en-US" sz="1100" i="1" baseline="-25000" dirty="0">
                <a:latin typeface="Noto Sans" panose="020B0502040504020204" pitchFamily="34" charset="0"/>
                <a:ea typeface="Noto Sans" panose="020B0502040504020204" pitchFamily="34" charset="0"/>
                <a:cs typeface="Noto Sans" panose="020B0502040504020204" pitchFamily="34" charset="0"/>
              </a:rPr>
              <a:t>2</a:t>
            </a:r>
            <a:r>
              <a:rPr lang="en-US" sz="1100" i="1" dirty="0">
                <a:latin typeface="Noto Sans" panose="020B0502040504020204" pitchFamily="34" charset="0"/>
                <a:ea typeface="Noto Sans" panose="020B0502040504020204" pitchFamily="34" charset="0"/>
                <a:cs typeface="Noto Sans" panose="020B0502040504020204" pitchFamily="34" charset="0"/>
              </a:rPr>
              <a:t> and H</a:t>
            </a:r>
            <a:r>
              <a:rPr lang="en-US" sz="1100" i="1" baseline="-25000" dirty="0">
                <a:latin typeface="Noto Sans" panose="020B0502040504020204" pitchFamily="34" charset="0"/>
                <a:ea typeface="Noto Sans" panose="020B0502040504020204" pitchFamily="34" charset="0"/>
                <a:cs typeface="Noto Sans" panose="020B0502040504020204" pitchFamily="34" charset="0"/>
              </a:rPr>
              <a:t>2</a:t>
            </a:r>
            <a:r>
              <a:rPr lang="en-US" sz="1100" i="1" dirty="0">
                <a:latin typeface="Noto Sans" panose="020B0502040504020204" pitchFamily="34" charset="0"/>
                <a:ea typeface="Noto Sans" panose="020B0502040504020204" pitchFamily="34" charset="0"/>
                <a:cs typeface="Noto Sans" panose="020B0502040504020204" pitchFamily="34" charset="0"/>
              </a:rPr>
              <a:t> reactant molecules, even with the use of a catalyst. The use of a catalyst essentially provides a good trade-off. It accelerates the reaction sufficiently so that we can obtain ammonia at conditions where the equilibrium conversion is large enough to be useful;</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b="1" i="1" dirty="0">
                <a:latin typeface="Noto Sans" panose="020B0502040504020204" pitchFamily="34" charset="0"/>
                <a:ea typeface="Noto Sans" panose="020B0502040504020204" pitchFamily="34" charset="0"/>
                <a:cs typeface="Noto Sans" panose="020B0502040504020204" pitchFamily="34" charset="0"/>
              </a:rPr>
              <a:t>The reaction rate depends on the temperature as well as conversion of the reactants</a:t>
            </a:r>
            <a:r>
              <a:rPr lang="en-US" sz="1100" i="1" dirty="0">
                <a:latin typeface="Noto Sans" panose="020B0502040504020204" pitchFamily="34" charset="0"/>
                <a:ea typeface="Noto Sans" panose="020B0502040504020204" pitchFamily="34" charset="0"/>
                <a:cs typeface="Noto Sans" panose="020B0502040504020204" pitchFamily="34" charset="0"/>
              </a:rPr>
              <a:t>. The contour of rate = 0 is the relationship between conversion and temperature at equilibrium;</a:t>
            </a: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At </a:t>
            </a:r>
            <a:r>
              <a:rPr lang="en-US" sz="1100" b="1" i="1" dirty="0">
                <a:latin typeface="Noto Sans" panose="020B0502040504020204" pitchFamily="34" charset="0"/>
                <a:ea typeface="Noto Sans" panose="020B0502040504020204" pitchFamily="34" charset="0"/>
                <a:cs typeface="Noto Sans" panose="020B0502040504020204" pitchFamily="34" charset="0"/>
              </a:rPr>
              <a:t>low conversion</a:t>
            </a:r>
            <a:r>
              <a:rPr lang="en-US" sz="1100" i="1" dirty="0">
                <a:latin typeface="Noto Sans" panose="020B0502040504020204" pitchFamily="34" charset="0"/>
                <a:ea typeface="Noto Sans" panose="020B0502040504020204" pitchFamily="34" charset="0"/>
                <a:cs typeface="Noto Sans" panose="020B0502040504020204" pitchFamily="34" charset="0"/>
              </a:rPr>
              <a:t>, </a:t>
            </a:r>
            <a:r>
              <a:rPr lang="en-US" sz="1100" b="1" i="1" dirty="0">
                <a:latin typeface="Noto Sans" panose="020B0502040504020204" pitchFamily="34" charset="0"/>
                <a:ea typeface="Noto Sans" panose="020B0502040504020204" pitchFamily="34" charset="0"/>
                <a:cs typeface="Noto Sans" panose="020B0502040504020204" pitchFamily="34" charset="0"/>
              </a:rPr>
              <a:t>higher temperatures </a:t>
            </a:r>
            <a:r>
              <a:rPr lang="en-US" sz="1100" i="1" dirty="0">
                <a:latin typeface="Noto Sans" panose="020B0502040504020204" pitchFamily="34" charset="0"/>
                <a:ea typeface="Noto Sans" panose="020B0502040504020204" pitchFamily="34" charset="0"/>
                <a:cs typeface="Noto Sans" panose="020B0502040504020204" pitchFamily="34" charset="0"/>
              </a:rPr>
              <a:t>can be maintained </a:t>
            </a:r>
            <a:r>
              <a:rPr lang="en-US" sz="1100" b="1" i="1" dirty="0">
                <a:latin typeface="Noto Sans" panose="020B0502040504020204" pitchFamily="34" charset="0"/>
                <a:ea typeface="Noto Sans" panose="020B0502040504020204" pitchFamily="34" charset="0"/>
                <a:cs typeface="Noto Sans" panose="020B0502040504020204" pitchFamily="34" charset="0"/>
              </a:rPr>
              <a:t>to achieve higher reaction rates</a:t>
            </a:r>
            <a:r>
              <a:rPr lang="en-US" sz="1100" i="1" dirty="0">
                <a:latin typeface="Noto Sans" panose="020B0502040504020204" pitchFamily="34" charset="0"/>
                <a:ea typeface="Noto Sans" panose="020B0502040504020204" pitchFamily="34" charset="0"/>
                <a:cs typeface="Noto Sans" panose="020B0502040504020204" pitchFamily="34" charset="0"/>
              </a:rPr>
              <a:t>, </a:t>
            </a:r>
            <a:r>
              <a:rPr lang="en-US" sz="1100" b="1" i="1" dirty="0">
                <a:latin typeface="Noto Sans" panose="020B0502040504020204" pitchFamily="34" charset="0"/>
                <a:ea typeface="Noto Sans" panose="020B0502040504020204" pitchFamily="34" charset="0"/>
                <a:cs typeface="Noto Sans" panose="020B0502040504020204" pitchFamily="34" charset="0"/>
              </a:rPr>
              <a:t>as the conversions increase</a:t>
            </a:r>
            <a:r>
              <a:rPr lang="en-US" sz="1100" i="1" dirty="0">
                <a:latin typeface="Noto Sans" panose="020B0502040504020204" pitchFamily="34" charset="0"/>
                <a:ea typeface="Noto Sans" panose="020B0502040504020204" pitchFamily="34" charset="0"/>
                <a:cs typeface="Noto Sans" panose="020B0502040504020204" pitchFamily="34" charset="0"/>
              </a:rPr>
              <a:t>, the </a:t>
            </a:r>
            <a:r>
              <a:rPr lang="en-US" sz="1100" b="1" i="1" dirty="0">
                <a:latin typeface="Noto Sans" panose="020B0502040504020204" pitchFamily="34" charset="0"/>
                <a:ea typeface="Noto Sans" panose="020B0502040504020204" pitchFamily="34" charset="0"/>
                <a:cs typeface="Noto Sans" panose="020B0502040504020204" pitchFamily="34" charset="0"/>
              </a:rPr>
              <a:t>temperature has to be decreased </a:t>
            </a:r>
            <a:r>
              <a:rPr lang="en-US" sz="1100" i="1" dirty="0">
                <a:latin typeface="Noto Sans" panose="020B0502040504020204" pitchFamily="34" charset="0"/>
                <a:ea typeface="Noto Sans" panose="020B0502040504020204" pitchFamily="34" charset="0"/>
                <a:cs typeface="Noto Sans" panose="020B0502040504020204" pitchFamily="34" charset="0"/>
              </a:rPr>
              <a:t>to overcome the limitations posed by the equilibrium (rate equals zero).</a:t>
            </a:r>
          </a:p>
        </p:txBody>
      </p:sp>
      <p:sp>
        <p:nvSpPr>
          <p:cNvPr id="6" name="CasellaDiTesto 5">
            <a:extLst>
              <a:ext uri="{FF2B5EF4-FFF2-40B4-BE49-F238E27FC236}">
                <a16:creationId xmlns:a16="http://schemas.microsoft.com/office/drawing/2014/main" id="{14572E5A-A4A8-8530-C6FB-35C30F07CE40}"/>
              </a:ext>
            </a:extLst>
          </p:cNvPr>
          <p:cNvSpPr txBox="1"/>
          <p:nvPr/>
        </p:nvSpPr>
        <p:spPr>
          <a:xfrm>
            <a:off x="5871322" y="86722"/>
            <a:ext cx="3176513" cy="306467"/>
          </a:xfrm>
          <a:prstGeom prst="roundRect">
            <a:avLst/>
          </a:prstGeom>
          <a:solidFill>
            <a:srgbClr val="FFC000"/>
          </a:solidFill>
        </p:spPr>
        <p:txBody>
          <a:bodyPr wrap="square">
            <a:spAutoFit/>
          </a:bodyPr>
          <a:lstStyle/>
          <a:p>
            <a:r>
              <a:rPr lang="pt-BR" sz="1200" b="1" dirty="0">
                <a:latin typeface="Noto Sans" panose="020B0502040504020204" pitchFamily="34" charset="0"/>
                <a:ea typeface="Noto Sans" panose="020B0502040504020204" pitchFamily="34" charset="0"/>
                <a:cs typeface="Noto Sans" panose="020B0502040504020204" pitchFamily="34" charset="0"/>
              </a:rPr>
              <a:t>1/2H</a:t>
            </a:r>
            <a:r>
              <a:rPr lang="pt-BR" sz="1200" b="1" baseline="-25000" dirty="0">
                <a:latin typeface="Noto Sans" panose="020B0502040504020204" pitchFamily="34" charset="0"/>
                <a:ea typeface="Noto Sans" panose="020B0502040504020204" pitchFamily="34" charset="0"/>
                <a:cs typeface="Noto Sans" panose="020B0502040504020204" pitchFamily="34" charset="0"/>
              </a:rPr>
              <a:t>2 </a:t>
            </a:r>
            <a:r>
              <a:rPr lang="pt-BR" sz="1200" b="1" dirty="0">
                <a:latin typeface="Noto Sans" panose="020B0502040504020204" pitchFamily="34" charset="0"/>
                <a:ea typeface="Noto Sans" panose="020B0502040504020204" pitchFamily="34" charset="0"/>
                <a:cs typeface="Noto Sans" panose="020B0502040504020204" pitchFamily="34" charset="0"/>
              </a:rPr>
              <a:t>+ 3/2N</a:t>
            </a:r>
            <a:r>
              <a:rPr lang="pt-BR" sz="1200" b="1" baseline="-25000" dirty="0">
                <a:latin typeface="Noto Sans" panose="020B0502040504020204" pitchFamily="34" charset="0"/>
                <a:ea typeface="Noto Sans" panose="020B0502040504020204" pitchFamily="34" charset="0"/>
                <a:cs typeface="Noto Sans" panose="020B0502040504020204" pitchFamily="34" charset="0"/>
              </a:rPr>
              <a:t>2</a:t>
            </a:r>
            <a:r>
              <a:rPr lang="pt-BR" sz="1200" b="1" dirty="0">
                <a:latin typeface="Noto Sans" panose="020B0502040504020204" pitchFamily="34" charset="0"/>
                <a:ea typeface="Noto Sans" panose="020B0502040504020204" pitchFamily="34" charset="0"/>
                <a:cs typeface="Noto Sans" panose="020B0502040504020204" pitchFamily="34" charset="0"/>
              </a:rPr>
              <a:t> </a:t>
            </a:r>
            <a:r>
              <a:rPr lang="pt-BR" sz="1200" b="1" dirty="0">
                <a:latin typeface="Noto Sans" panose="020B0502040504020204" pitchFamily="34" charset="0"/>
                <a:ea typeface="Noto Sans" panose="020B0502040504020204" pitchFamily="34" charset="0"/>
                <a:cs typeface="Noto Sans" panose="020B0502040504020204" pitchFamily="34" charset="0"/>
                <a:sym typeface="Wingdings" panose="05000000000000000000" pitchFamily="2" charset="2"/>
              </a:rPr>
              <a:t></a:t>
            </a:r>
            <a:r>
              <a:rPr lang="pt-BR" sz="1200" b="1" dirty="0">
                <a:latin typeface="Noto Sans" panose="020B0502040504020204" pitchFamily="34" charset="0"/>
                <a:ea typeface="Noto Sans" panose="020B0502040504020204" pitchFamily="34" charset="0"/>
                <a:cs typeface="Noto Sans" panose="020B0502040504020204" pitchFamily="34" charset="0"/>
              </a:rPr>
              <a:t> NH</a:t>
            </a:r>
            <a:r>
              <a:rPr lang="pt-BR" sz="1200" b="1" baseline="-25000" dirty="0">
                <a:latin typeface="Noto Sans" panose="020B0502040504020204" pitchFamily="34" charset="0"/>
                <a:ea typeface="Noto Sans" panose="020B0502040504020204" pitchFamily="34" charset="0"/>
                <a:cs typeface="Noto Sans" panose="020B0502040504020204" pitchFamily="34" charset="0"/>
              </a:rPr>
              <a:t>3 </a:t>
            </a:r>
            <a:r>
              <a:rPr lang="pt-BR" sz="1200" b="1" dirty="0">
                <a:latin typeface="Noto Sans" panose="020B0502040504020204" pitchFamily="34" charset="0"/>
                <a:ea typeface="Noto Sans" panose="020B0502040504020204" pitchFamily="34" charset="0"/>
                <a:cs typeface="Noto Sans" panose="020B0502040504020204" pitchFamily="34" charset="0"/>
              </a:rPr>
              <a:t>, </a:t>
            </a:r>
            <a:r>
              <a:rPr lang="el-GR" sz="1200" b="1" dirty="0">
                <a:latin typeface="Noto Sans" panose="020B0502040504020204" pitchFamily="34" charset="0"/>
                <a:ea typeface="Noto Sans" panose="020B0502040504020204" pitchFamily="34" charset="0"/>
                <a:cs typeface="Noto Sans" panose="020B0502040504020204" pitchFamily="34" charset="0"/>
              </a:rPr>
              <a:t>Δ</a:t>
            </a:r>
            <a:r>
              <a:rPr lang="it-IT" sz="1200" b="1" dirty="0">
                <a:latin typeface="Noto Sans" panose="020B0502040504020204" pitchFamily="34" charset="0"/>
                <a:ea typeface="Noto Sans" panose="020B0502040504020204" pitchFamily="34" charset="0"/>
                <a:cs typeface="Noto Sans" panose="020B0502040504020204" pitchFamily="34" charset="0"/>
              </a:rPr>
              <a:t>H = </a:t>
            </a:r>
            <a:r>
              <a:rPr lang="pt-BR" sz="1200" b="1" dirty="0">
                <a:latin typeface="Noto Sans" panose="020B0502040504020204" pitchFamily="34" charset="0"/>
                <a:ea typeface="Noto Sans" panose="020B0502040504020204" pitchFamily="34" charset="0"/>
                <a:cs typeface="Noto Sans" panose="020B0502040504020204" pitchFamily="34" charset="0"/>
              </a:rPr>
              <a:t>-45.7 Kj/mol   </a:t>
            </a:r>
            <a:endParaRPr lang="it-IT" sz="1200" b="1" dirty="0">
              <a:latin typeface="Noto Sans" panose="020B0502040504020204" pitchFamily="34" charset="0"/>
              <a:ea typeface="Noto Sans" panose="020B0502040504020204" pitchFamily="34" charset="0"/>
              <a:cs typeface="Noto Sans" panose="020B0502040504020204" pitchFamily="34" charset="0"/>
            </a:endParaRPr>
          </a:p>
        </p:txBody>
      </p:sp>
      <p:pic>
        <p:nvPicPr>
          <p:cNvPr id="27" name="Immagine 26">
            <a:extLst>
              <a:ext uri="{FF2B5EF4-FFF2-40B4-BE49-F238E27FC236}">
                <a16:creationId xmlns:a16="http://schemas.microsoft.com/office/drawing/2014/main" id="{22963312-8357-21FE-8D21-000767092C28}"/>
              </a:ext>
            </a:extLst>
          </p:cNvPr>
          <p:cNvPicPr>
            <a:picLocks noChangeAspect="1"/>
          </p:cNvPicPr>
          <p:nvPr/>
        </p:nvPicPr>
        <p:blipFill>
          <a:blip r:embed="rId3"/>
          <a:stretch>
            <a:fillRect/>
          </a:stretch>
        </p:blipFill>
        <p:spPr>
          <a:xfrm>
            <a:off x="6372200" y="806062"/>
            <a:ext cx="1745819" cy="1784217"/>
          </a:xfrm>
          <a:prstGeom prst="rect">
            <a:avLst/>
          </a:prstGeom>
        </p:spPr>
      </p:pic>
      <p:pic>
        <p:nvPicPr>
          <p:cNvPr id="15" name="Immagine 14">
            <a:extLst>
              <a:ext uri="{FF2B5EF4-FFF2-40B4-BE49-F238E27FC236}">
                <a16:creationId xmlns:a16="http://schemas.microsoft.com/office/drawing/2014/main" id="{2B248079-8061-5442-0877-9A2A3053DBB5}"/>
              </a:ext>
            </a:extLst>
          </p:cNvPr>
          <p:cNvPicPr>
            <a:picLocks noChangeAspect="1"/>
          </p:cNvPicPr>
          <p:nvPr/>
        </p:nvPicPr>
        <p:blipFill>
          <a:blip r:embed="rId4"/>
          <a:stretch>
            <a:fillRect/>
          </a:stretch>
        </p:blipFill>
        <p:spPr>
          <a:xfrm>
            <a:off x="7458520" y="387451"/>
            <a:ext cx="1212820" cy="648072"/>
          </a:xfrm>
          <a:prstGeom prst="rect">
            <a:avLst/>
          </a:prstGeom>
        </p:spPr>
      </p:pic>
      <p:sp>
        <p:nvSpPr>
          <p:cNvPr id="18" name="CasellaDiTesto 17">
            <a:extLst>
              <a:ext uri="{FF2B5EF4-FFF2-40B4-BE49-F238E27FC236}">
                <a16:creationId xmlns:a16="http://schemas.microsoft.com/office/drawing/2014/main" id="{E6F39525-F8BA-7102-A912-0B1EA3788760}"/>
              </a:ext>
            </a:extLst>
          </p:cNvPr>
          <p:cNvSpPr txBox="1"/>
          <p:nvPr/>
        </p:nvSpPr>
        <p:spPr>
          <a:xfrm>
            <a:off x="5966972" y="588377"/>
            <a:ext cx="1584176" cy="246221"/>
          </a:xfrm>
          <a:prstGeom prst="rect">
            <a:avLst/>
          </a:prstGeom>
          <a:noFill/>
        </p:spPr>
        <p:txBody>
          <a:bodyPr wrap="square">
            <a:spAutoFit/>
          </a:bodyPr>
          <a:lstStyle/>
          <a:p>
            <a:r>
              <a:rPr lang="it-IT" sz="1000" dirty="0">
                <a:latin typeface="Noto Sans" panose="020B0502040504020204" pitchFamily="34" charset="0"/>
                <a:ea typeface="Noto Sans" panose="020B0502040504020204" pitchFamily="34" charset="0"/>
                <a:cs typeface="Noto Sans" panose="020B0502040504020204" pitchFamily="34" charset="0"/>
              </a:rPr>
              <a:t>Equilibrium </a:t>
            </a:r>
            <a:r>
              <a:rPr lang="it-IT" sz="1000" dirty="0" err="1">
                <a:latin typeface="Noto Sans" panose="020B0502040504020204" pitchFamily="34" charset="0"/>
                <a:ea typeface="Noto Sans" panose="020B0502040504020204" pitchFamily="34" charset="0"/>
                <a:cs typeface="Noto Sans" panose="020B0502040504020204" pitchFamily="34" charset="0"/>
              </a:rPr>
              <a:t>constant</a:t>
            </a:r>
            <a:r>
              <a:rPr lang="it-IT" sz="1000" dirty="0">
                <a:latin typeface="Noto Sans" panose="020B0502040504020204" pitchFamily="34" charset="0"/>
                <a:ea typeface="Noto Sans" panose="020B0502040504020204" pitchFamily="34" charset="0"/>
                <a:cs typeface="Noto Sans" panose="020B0502040504020204" pitchFamily="34" charset="0"/>
              </a:rPr>
              <a:t> : </a:t>
            </a:r>
          </a:p>
        </p:txBody>
      </p:sp>
      <p:sp>
        <p:nvSpPr>
          <p:cNvPr id="30" name="CasellaDiTesto 29">
            <a:extLst>
              <a:ext uri="{FF2B5EF4-FFF2-40B4-BE49-F238E27FC236}">
                <a16:creationId xmlns:a16="http://schemas.microsoft.com/office/drawing/2014/main" id="{0DF697B1-7EE8-90AD-5DFC-18428A9BF93D}"/>
              </a:ext>
            </a:extLst>
          </p:cNvPr>
          <p:cNvSpPr txBox="1"/>
          <p:nvPr/>
        </p:nvSpPr>
        <p:spPr>
          <a:xfrm>
            <a:off x="5868144" y="2581800"/>
            <a:ext cx="2925092" cy="369332"/>
          </a:xfrm>
          <a:prstGeom prst="rect">
            <a:avLst/>
          </a:prstGeom>
          <a:noFill/>
        </p:spPr>
        <p:txBody>
          <a:bodyPr wrap="square">
            <a:spAutoFit/>
          </a:bodyPr>
          <a:lstStyle/>
          <a:p>
            <a:pPr algn="ctr"/>
            <a:r>
              <a:rPr lang="en-US" sz="9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Energy profiles for ammonia synthesis: effect of catalyst on the activation energy.</a:t>
            </a:r>
            <a:endParaRPr lang="it-IT" sz="9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endParaRPr>
          </a:p>
        </p:txBody>
      </p:sp>
      <p:sp>
        <p:nvSpPr>
          <p:cNvPr id="36" name="CasellaDiTesto 35">
            <a:extLst>
              <a:ext uri="{FF2B5EF4-FFF2-40B4-BE49-F238E27FC236}">
                <a16:creationId xmlns:a16="http://schemas.microsoft.com/office/drawing/2014/main" id="{C899FF59-64B4-02CD-ADCF-63BE57FFEDDD}"/>
              </a:ext>
            </a:extLst>
          </p:cNvPr>
          <p:cNvSpPr txBox="1"/>
          <p:nvPr/>
        </p:nvSpPr>
        <p:spPr>
          <a:xfrm>
            <a:off x="5712452" y="4768463"/>
            <a:ext cx="3492136" cy="369332"/>
          </a:xfrm>
          <a:prstGeom prst="rect">
            <a:avLst/>
          </a:prstGeom>
          <a:noFill/>
        </p:spPr>
        <p:txBody>
          <a:bodyPr wrap="square">
            <a:spAutoFit/>
          </a:bodyPr>
          <a:lstStyle/>
          <a:p>
            <a:pPr algn="ctr"/>
            <a:r>
              <a:rPr lang="en-US" sz="900" dirty="0">
                <a:solidFill>
                  <a:srgbClr val="454F5B"/>
                </a:solidFill>
                <a:latin typeface="Noto Sans" panose="020B0502040504020204" pitchFamily="34" charset="0"/>
                <a:ea typeface="Noto Sans" panose="020B0502040504020204" pitchFamily="34" charset="0"/>
                <a:cs typeface="Noto Sans" panose="020B0502040504020204" pitchFamily="34" charset="0"/>
              </a:rPr>
              <a:t>Contours of constant reaction rate (Kg</a:t>
            </a:r>
            <a:r>
              <a:rPr lang="en-US" sz="900" baseline="-25000" dirty="0">
                <a:solidFill>
                  <a:srgbClr val="454F5B"/>
                </a:solidFill>
                <a:latin typeface="Noto Sans" panose="020B0502040504020204" pitchFamily="34" charset="0"/>
                <a:ea typeface="Noto Sans" panose="020B0502040504020204" pitchFamily="34" charset="0"/>
                <a:cs typeface="Noto Sans" panose="020B0502040504020204" pitchFamily="34" charset="0"/>
              </a:rPr>
              <a:t>NH3</a:t>
            </a:r>
            <a:r>
              <a:rPr lang="en-US" sz="900" dirty="0">
                <a:solidFill>
                  <a:srgbClr val="454F5B"/>
                </a:solidFill>
                <a:latin typeface="Noto Sans" panose="020B0502040504020204" pitchFamily="34" charset="0"/>
                <a:ea typeface="Noto Sans" panose="020B0502040504020204" pitchFamily="34" charset="0"/>
                <a:cs typeface="Noto Sans" panose="020B0502040504020204" pitchFamily="34" charset="0"/>
              </a:rPr>
              <a:t>/m</a:t>
            </a:r>
            <a:r>
              <a:rPr lang="en-US" sz="900" baseline="30000" dirty="0">
                <a:solidFill>
                  <a:srgbClr val="454F5B"/>
                </a:solidFill>
                <a:latin typeface="Noto Sans" panose="020B0502040504020204" pitchFamily="34" charset="0"/>
                <a:ea typeface="Noto Sans" panose="020B0502040504020204" pitchFamily="34" charset="0"/>
                <a:cs typeface="Noto Sans" panose="020B0502040504020204" pitchFamily="34" charset="0"/>
              </a:rPr>
              <a:t>3</a:t>
            </a:r>
            <a:r>
              <a:rPr lang="en-US" sz="900" dirty="0">
                <a:solidFill>
                  <a:srgbClr val="454F5B"/>
                </a:solidFill>
                <a:latin typeface="Noto Sans" panose="020B0502040504020204" pitchFamily="34" charset="0"/>
                <a:ea typeface="Noto Sans" panose="020B0502040504020204" pitchFamily="34" charset="0"/>
                <a:cs typeface="Noto Sans" panose="020B0502040504020204" pitchFamily="34" charset="0"/>
              </a:rPr>
              <a:t> catalyst/</a:t>
            </a:r>
            <a:r>
              <a:rPr lang="en-US" sz="900" dirty="0" err="1">
                <a:solidFill>
                  <a:srgbClr val="454F5B"/>
                </a:solidFill>
                <a:latin typeface="Noto Sans" panose="020B0502040504020204" pitchFamily="34" charset="0"/>
                <a:ea typeface="Noto Sans" panose="020B0502040504020204" pitchFamily="34" charset="0"/>
                <a:cs typeface="Noto Sans" panose="020B0502040504020204" pitchFamily="34" charset="0"/>
              </a:rPr>
              <a:t>hr</a:t>
            </a:r>
            <a:r>
              <a:rPr lang="en-US" sz="900" dirty="0">
                <a:solidFill>
                  <a:srgbClr val="454F5B"/>
                </a:solidFill>
                <a:latin typeface="Noto Sans" panose="020B0502040504020204" pitchFamily="34" charset="0"/>
                <a:ea typeface="Noto Sans" panose="020B0502040504020204" pitchFamily="34" charset="0"/>
                <a:cs typeface="Noto Sans" panose="020B0502040504020204" pitchFamily="34" charset="0"/>
              </a:rPr>
              <a:t>) in the conversion-temperature phase plane</a:t>
            </a:r>
            <a:endParaRPr lang="it-IT" sz="900" dirty="0">
              <a:solidFill>
                <a:srgbClr val="454F5B"/>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40" name="Immagine 39">
            <a:extLst>
              <a:ext uri="{FF2B5EF4-FFF2-40B4-BE49-F238E27FC236}">
                <a16:creationId xmlns:a16="http://schemas.microsoft.com/office/drawing/2014/main" id="{AE9C9A30-1F12-D5C6-0EE0-6AF46FF7298E}"/>
              </a:ext>
            </a:extLst>
          </p:cNvPr>
          <p:cNvPicPr>
            <a:picLocks noChangeAspect="1"/>
          </p:cNvPicPr>
          <p:nvPr/>
        </p:nvPicPr>
        <p:blipFill>
          <a:blip r:embed="rId5"/>
          <a:stretch>
            <a:fillRect/>
          </a:stretch>
        </p:blipFill>
        <p:spPr>
          <a:xfrm>
            <a:off x="6564055" y="3023209"/>
            <a:ext cx="1788929" cy="1714930"/>
          </a:xfrm>
          <a:prstGeom prst="rect">
            <a:avLst/>
          </a:prstGeom>
        </p:spPr>
      </p:pic>
    </p:spTree>
    <p:extLst>
      <p:ext uri="{BB962C8B-B14F-4D97-AF65-F5344CB8AC3E}">
        <p14:creationId xmlns:p14="http://schemas.microsoft.com/office/powerpoint/2010/main" val="959655612"/>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6DA61EE-9148-4BFA-2B51-411D08BA4172}"/>
              </a:ext>
            </a:extLst>
          </p:cNvPr>
          <p:cNvSpPr txBox="1">
            <a:spLocks/>
          </p:cNvSpPr>
          <p:nvPr/>
        </p:nvSpPr>
        <p:spPr bwMode="auto">
          <a:xfrm>
            <a:off x="463794" y="158651"/>
            <a:ext cx="5620374"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AMMONIA SYNTHESIS: THERMODYNAMIC EQUILIBRIUM</a:t>
            </a: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6</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653464"/>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55B4B874-E3A9-9609-D400-BBF34BA3EBE8}"/>
              </a:ext>
            </a:extLst>
          </p:cNvPr>
          <p:cNvSpPr txBox="1">
            <a:spLocks/>
          </p:cNvSpPr>
          <p:nvPr/>
        </p:nvSpPr>
        <p:spPr bwMode="auto">
          <a:xfrm>
            <a:off x="320258" y="597901"/>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Temperature &amp; pressure</a:t>
            </a:r>
          </a:p>
        </p:txBody>
      </p:sp>
      <p:sp>
        <p:nvSpPr>
          <p:cNvPr id="2" name="CasellaDiTesto 1">
            <a:extLst>
              <a:ext uri="{FF2B5EF4-FFF2-40B4-BE49-F238E27FC236}">
                <a16:creationId xmlns:a16="http://schemas.microsoft.com/office/drawing/2014/main" id="{90FB18A6-D8C3-654A-393D-1D67493FD4A5}"/>
              </a:ext>
            </a:extLst>
          </p:cNvPr>
          <p:cNvSpPr txBox="1"/>
          <p:nvPr/>
        </p:nvSpPr>
        <p:spPr>
          <a:xfrm>
            <a:off x="48196" y="914112"/>
            <a:ext cx="5612035" cy="2062103"/>
          </a:xfrm>
          <a:prstGeom prst="rect">
            <a:avLst/>
          </a:prstGeom>
          <a:noFill/>
        </p:spPr>
        <p:txBody>
          <a:bodyPr wrap="square">
            <a:spAutoFit/>
          </a:bodyPr>
          <a:lstStyle/>
          <a:p>
            <a:pPr algn="just"/>
            <a:r>
              <a:rPr lang="en-US" sz="1400" dirty="0">
                <a:latin typeface="Noto Sans" panose="020B0502040504020204" pitchFamily="34" charset="0"/>
                <a:ea typeface="Noto Sans" panose="020B0502040504020204" pitchFamily="34" charset="0"/>
                <a:cs typeface="Noto Sans" panose="020B0502040504020204" pitchFamily="34" charset="0"/>
              </a:rPr>
              <a:t>“T</a:t>
            </a:r>
            <a:r>
              <a:rPr lang="en-US" sz="1400" b="0" i="0" dirty="0">
                <a:effectLst/>
                <a:latin typeface="Noto Sans" panose="020B0502040504020204" pitchFamily="34" charset="0"/>
                <a:ea typeface="Noto Sans" panose="020B0502040504020204" pitchFamily="34" charset="0"/>
                <a:cs typeface="Noto Sans" panose="020B0502040504020204" pitchFamily="34" charset="0"/>
              </a:rPr>
              <a:t>he reaction cannot be performed at lower temperature because it needs high energy, and if we increase the temperature to a high level, the reverse reaction predominates. This is clearly a </a:t>
            </a:r>
            <a:r>
              <a:rPr lang="en-US" sz="1400" b="1" i="0" dirty="0">
                <a:latin typeface="Noto Sans" panose="020B0502040504020204" pitchFamily="34" charset="0"/>
                <a:ea typeface="Noto Sans" panose="020B0502040504020204" pitchFamily="34" charset="0"/>
                <a:cs typeface="Noto Sans" panose="020B0502040504020204" pitchFamily="34" charset="0"/>
              </a:rPr>
              <a:t>vicious circle</a:t>
            </a:r>
            <a:r>
              <a:rPr lang="en-US" sz="1400" b="0" i="0" dirty="0">
                <a:effectLst/>
                <a:latin typeface="Noto Sans" panose="020B0502040504020204" pitchFamily="34" charset="0"/>
                <a:ea typeface="Noto Sans" panose="020B0502040504020204" pitchFamily="34" charset="0"/>
                <a:cs typeface="Noto Sans" panose="020B0502040504020204" pitchFamily="34" charset="0"/>
              </a:rPr>
              <a:t>. This is where the role of the catalyst comes in”</a:t>
            </a:r>
          </a:p>
          <a:p>
            <a:pPr algn="just"/>
            <a:endParaRPr lang="en-US" sz="1400"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 </a:t>
            </a:r>
            <a:r>
              <a:rPr lang="en-US" sz="1100" b="1" i="1" dirty="0">
                <a:latin typeface="Noto Sans" panose="020B0502040504020204" pitchFamily="34" charset="0"/>
                <a:ea typeface="Noto Sans" panose="020B0502040504020204" pitchFamily="34" charset="0"/>
                <a:cs typeface="Noto Sans" panose="020B0502040504020204" pitchFamily="34" charset="0"/>
              </a:rPr>
              <a:t>ammonia converters today combine the catalyst section and heat exchanger </a:t>
            </a:r>
            <a:r>
              <a:rPr lang="en-US" sz="1100" i="1" dirty="0">
                <a:latin typeface="Noto Sans" panose="020B0502040504020204" pitchFamily="34" charset="0"/>
                <a:ea typeface="Noto Sans" panose="020B0502040504020204" pitchFamily="34" charset="0"/>
                <a:cs typeface="Noto Sans" panose="020B0502040504020204" pitchFamily="34" charset="0"/>
              </a:rPr>
              <a:t>to achieve desired temperature profiles to strike a balance between higher rates of reaction and constraints posed by the equilibrium considerations;</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CasellaDiTesto 5">
            <a:extLst>
              <a:ext uri="{FF2B5EF4-FFF2-40B4-BE49-F238E27FC236}">
                <a16:creationId xmlns:a16="http://schemas.microsoft.com/office/drawing/2014/main" id="{14572E5A-A4A8-8530-C6FB-35C30F07CE40}"/>
              </a:ext>
            </a:extLst>
          </p:cNvPr>
          <p:cNvSpPr txBox="1"/>
          <p:nvPr/>
        </p:nvSpPr>
        <p:spPr>
          <a:xfrm>
            <a:off x="5871322" y="86722"/>
            <a:ext cx="3176513" cy="306467"/>
          </a:xfrm>
          <a:prstGeom prst="roundRect">
            <a:avLst/>
          </a:prstGeom>
          <a:solidFill>
            <a:srgbClr val="FFC000"/>
          </a:solidFill>
        </p:spPr>
        <p:txBody>
          <a:bodyPr wrap="square">
            <a:spAutoFit/>
          </a:bodyPr>
          <a:lstStyle/>
          <a:p>
            <a:r>
              <a:rPr lang="pt-BR" sz="1200" b="1" dirty="0">
                <a:latin typeface="Noto Sans" panose="020B0502040504020204" pitchFamily="34" charset="0"/>
                <a:ea typeface="Noto Sans" panose="020B0502040504020204" pitchFamily="34" charset="0"/>
                <a:cs typeface="Noto Sans" panose="020B0502040504020204" pitchFamily="34" charset="0"/>
              </a:rPr>
              <a:t>1/2H</a:t>
            </a:r>
            <a:r>
              <a:rPr lang="pt-BR" sz="1200" b="1" baseline="-25000" dirty="0">
                <a:latin typeface="Noto Sans" panose="020B0502040504020204" pitchFamily="34" charset="0"/>
                <a:ea typeface="Noto Sans" panose="020B0502040504020204" pitchFamily="34" charset="0"/>
                <a:cs typeface="Noto Sans" panose="020B0502040504020204" pitchFamily="34" charset="0"/>
              </a:rPr>
              <a:t>2 </a:t>
            </a:r>
            <a:r>
              <a:rPr lang="pt-BR" sz="1200" b="1" dirty="0">
                <a:latin typeface="Noto Sans" panose="020B0502040504020204" pitchFamily="34" charset="0"/>
                <a:ea typeface="Noto Sans" panose="020B0502040504020204" pitchFamily="34" charset="0"/>
                <a:cs typeface="Noto Sans" panose="020B0502040504020204" pitchFamily="34" charset="0"/>
              </a:rPr>
              <a:t>+ 3/2N</a:t>
            </a:r>
            <a:r>
              <a:rPr lang="pt-BR" sz="1200" b="1" baseline="-25000" dirty="0">
                <a:latin typeface="Noto Sans" panose="020B0502040504020204" pitchFamily="34" charset="0"/>
                <a:ea typeface="Noto Sans" panose="020B0502040504020204" pitchFamily="34" charset="0"/>
                <a:cs typeface="Noto Sans" panose="020B0502040504020204" pitchFamily="34" charset="0"/>
              </a:rPr>
              <a:t>2</a:t>
            </a:r>
            <a:r>
              <a:rPr lang="pt-BR" sz="1200" b="1" dirty="0">
                <a:latin typeface="Noto Sans" panose="020B0502040504020204" pitchFamily="34" charset="0"/>
                <a:ea typeface="Noto Sans" panose="020B0502040504020204" pitchFamily="34" charset="0"/>
                <a:cs typeface="Noto Sans" panose="020B0502040504020204" pitchFamily="34" charset="0"/>
              </a:rPr>
              <a:t> </a:t>
            </a:r>
            <a:r>
              <a:rPr lang="pt-BR" sz="1200" b="1" dirty="0">
                <a:latin typeface="Noto Sans" panose="020B0502040504020204" pitchFamily="34" charset="0"/>
                <a:ea typeface="Noto Sans" panose="020B0502040504020204" pitchFamily="34" charset="0"/>
                <a:cs typeface="Noto Sans" panose="020B0502040504020204" pitchFamily="34" charset="0"/>
                <a:sym typeface="Wingdings" panose="05000000000000000000" pitchFamily="2" charset="2"/>
              </a:rPr>
              <a:t></a:t>
            </a:r>
            <a:r>
              <a:rPr lang="pt-BR" sz="1200" b="1" dirty="0">
                <a:latin typeface="Noto Sans" panose="020B0502040504020204" pitchFamily="34" charset="0"/>
                <a:ea typeface="Noto Sans" panose="020B0502040504020204" pitchFamily="34" charset="0"/>
                <a:cs typeface="Noto Sans" panose="020B0502040504020204" pitchFamily="34" charset="0"/>
              </a:rPr>
              <a:t> NH</a:t>
            </a:r>
            <a:r>
              <a:rPr lang="pt-BR" sz="1200" b="1" baseline="-25000" dirty="0">
                <a:latin typeface="Noto Sans" panose="020B0502040504020204" pitchFamily="34" charset="0"/>
                <a:ea typeface="Noto Sans" panose="020B0502040504020204" pitchFamily="34" charset="0"/>
                <a:cs typeface="Noto Sans" panose="020B0502040504020204" pitchFamily="34" charset="0"/>
              </a:rPr>
              <a:t>3 </a:t>
            </a:r>
            <a:r>
              <a:rPr lang="pt-BR" sz="1200" b="1" dirty="0">
                <a:latin typeface="Noto Sans" panose="020B0502040504020204" pitchFamily="34" charset="0"/>
                <a:ea typeface="Noto Sans" panose="020B0502040504020204" pitchFamily="34" charset="0"/>
                <a:cs typeface="Noto Sans" panose="020B0502040504020204" pitchFamily="34" charset="0"/>
              </a:rPr>
              <a:t>, </a:t>
            </a:r>
            <a:r>
              <a:rPr lang="el-GR" sz="1200" b="1" dirty="0">
                <a:latin typeface="Noto Sans" panose="020B0502040504020204" pitchFamily="34" charset="0"/>
                <a:ea typeface="Noto Sans" panose="020B0502040504020204" pitchFamily="34" charset="0"/>
                <a:cs typeface="Noto Sans" panose="020B0502040504020204" pitchFamily="34" charset="0"/>
              </a:rPr>
              <a:t>Δ</a:t>
            </a:r>
            <a:r>
              <a:rPr lang="it-IT" sz="1200" b="1" dirty="0">
                <a:latin typeface="Noto Sans" panose="020B0502040504020204" pitchFamily="34" charset="0"/>
                <a:ea typeface="Noto Sans" panose="020B0502040504020204" pitchFamily="34" charset="0"/>
                <a:cs typeface="Noto Sans" panose="020B0502040504020204" pitchFamily="34" charset="0"/>
              </a:rPr>
              <a:t>H = </a:t>
            </a:r>
            <a:r>
              <a:rPr lang="pt-BR" sz="1200" b="1" dirty="0">
                <a:latin typeface="Noto Sans" panose="020B0502040504020204" pitchFamily="34" charset="0"/>
                <a:ea typeface="Noto Sans" panose="020B0502040504020204" pitchFamily="34" charset="0"/>
                <a:cs typeface="Noto Sans" panose="020B0502040504020204" pitchFamily="34" charset="0"/>
              </a:rPr>
              <a:t>-45.7 Kj/mol   </a:t>
            </a:r>
            <a:endParaRPr lang="it-IT" sz="1200" b="1" dirty="0">
              <a:latin typeface="Noto Sans" panose="020B0502040504020204" pitchFamily="34" charset="0"/>
              <a:ea typeface="Noto Sans" panose="020B0502040504020204" pitchFamily="34" charset="0"/>
              <a:cs typeface="Noto Sans" panose="020B0502040504020204" pitchFamily="34" charset="0"/>
            </a:endParaRPr>
          </a:p>
        </p:txBody>
      </p:sp>
      <p:pic>
        <p:nvPicPr>
          <p:cNvPr id="8" name="Immagine 7">
            <a:extLst>
              <a:ext uri="{FF2B5EF4-FFF2-40B4-BE49-F238E27FC236}">
                <a16:creationId xmlns:a16="http://schemas.microsoft.com/office/drawing/2014/main" id="{BAA24EF4-EEBC-C947-D61F-CD37D53A1C70}"/>
              </a:ext>
            </a:extLst>
          </p:cNvPr>
          <p:cNvPicPr>
            <a:picLocks noChangeAspect="1"/>
          </p:cNvPicPr>
          <p:nvPr/>
        </p:nvPicPr>
        <p:blipFill>
          <a:blip r:embed="rId3"/>
          <a:stretch>
            <a:fillRect/>
          </a:stretch>
        </p:blipFill>
        <p:spPr>
          <a:xfrm>
            <a:off x="6923891" y="504726"/>
            <a:ext cx="2141548" cy="4227264"/>
          </a:xfrm>
          <a:prstGeom prst="rect">
            <a:avLst/>
          </a:prstGeom>
        </p:spPr>
      </p:pic>
      <p:pic>
        <p:nvPicPr>
          <p:cNvPr id="40" name="Immagine 39">
            <a:extLst>
              <a:ext uri="{FF2B5EF4-FFF2-40B4-BE49-F238E27FC236}">
                <a16:creationId xmlns:a16="http://schemas.microsoft.com/office/drawing/2014/main" id="{AE9C9A30-1F12-D5C6-0EE0-6AF46FF7298E}"/>
              </a:ext>
            </a:extLst>
          </p:cNvPr>
          <p:cNvPicPr>
            <a:picLocks noChangeAspect="1"/>
          </p:cNvPicPr>
          <p:nvPr/>
        </p:nvPicPr>
        <p:blipFill>
          <a:blip r:embed="rId4"/>
          <a:stretch>
            <a:fillRect/>
          </a:stretch>
        </p:blipFill>
        <p:spPr>
          <a:xfrm>
            <a:off x="5796136" y="3651870"/>
            <a:ext cx="1465530" cy="1404908"/>
          </a:xfrm>
          <a:prstGeom prst="rect">
            <a:avLst/>
          </a:prstGeom>
        </p:spPr>
      </p:pic>
      <p:sp>
        <p:nvSpPr>
          <p:cNvPr id="10" name="CasellaDiTesto 9">
            <a:extLst>
              <a:ext uri="{FF2B5EF4-FFF2-40B4-BE49-F238E27FC236}">
                <a16:creationId xmlns:a16="http://schemas.microsoft.com/office/drawing/2014/main" id="{54DC51BC-E925-2BE6-3341-BA6DC2E0ACBE}"/>
              </a:ext>
            </a:extLst>
          </p:cNvPr>
          <p:cNvSpPr txBox="1"/>
          <p:nvPr/>
        </p:nvSpPr>
        <p:spPr>
          <a:xfrm>
            <a:off x="5710844" y="676120"/>
            <a:ext cx="1296144" cy="646331"/>
          </a:xfrm>
          <a:prstGeom prst="rect">
            <a:avLst/>
          </a:prstGeom>
          <a:noFill/>
        </p:spPr>
        <p:txBody>
          <a:bodyPr wrap="square">
            <a:spAutoFit/>
          </a:bodyPr>
          <a:lstStyle/>
          <a:p>
            <a:pPr algn="ctr"/>
            <a:r>
              <a:rPr lang="en-US" sz="900" dirty="0" err="1">
                <a:solidFill>
                  <a:srgbClr val="454F5B"/>
                </a:solidFill>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Uhde</a:t>
            </a:r>
            <a:r>
              <a:rPr lang="en-US" sz="9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 Three-bed ammonia converters</a:t>
            </a:r>
          </a:p>
          <a:p>
            <a:pPr algn="ctr"/>
            <a:r>
              <a:rPr lang="en-US" sz="9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(ThyssenKrupp)</a:t>
            </a:r>
            <a:endParaRPr lang="it-IT" sz="9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endParaRPr>
          </a:p>
        </p:txBody>
      </p:sp>
      <p:pic>
        <p:nvPicPr>
          <p:cNvPr id="12" name="Immagine 11">
            <a:extLst>
              <a:ext uri="{FF2B5EF4-FFF2-40B4-BE49-F238E27FC236}">
                <a16:creationId xmlns:a16="http://schemas.microsoft.com/office/drawing/2014/main" id="{4E0FF75C-D92B-3DE7-16D6-722DAAB8024E}"/>
              </a:ext>
            </a:extLst>
          </p:cNvPr>
          <p:cNvPicPr>
            <a:picLocks noChangeAspect="1"/>
          </p:cNvPicPr>
          <p:nvPr/>
        </p:nvPicPr>
        <p:blipFill>
          <a:blip r:embed="rId5"/>
          <a:stretch>
            <a:fillRect/>
          </a:stretch>
        </p:blipFill>
        <p:spPr>
          <a:xfrm>
            <a:off x="178905" y="2903344"/>
            <a:ext cx="5393048" cy="1828646"/>
          </a:xfrm>
          <a:prstGeom prst="rect">
            <a:avLst/>
          </a:prstGeom>
        </p:spPr>
      </p:pic>
      <p:sp>
        <p:nvSpPr>
          <p:cNvPr id="14" name="CasellaDiTesto 13">
            <a:extLst>
              <a:ext uri="{FF2B5EF4-FFF2-40B4-BE49-F238E27FC236}">
                <a16:creationId xmlns:a16="http://schemas.microsoft.com/office/drawing/2014/main" id="{01D52BDC-94EE-1BA6-A550-B23711B2D270}"/>
              </a:ext>
            </a:extLst>
          </p:cNvPr>
          <p:cNvSpPr txBox="1"/>
          <p:nvPr/>
        </p:nvSpPr>
        <p:spPr>
          <a:xfrm>
            <a:off x="568213" y="4731990"/>
            <a:ext cx="4572000" cy="369332"/>
          </a:xfrm>
          <a:prstGeom prst="rect">
            <a:avLst/>
          </a:prstGeom>
          <a:noFill/>
        </p:spPr>
        <p:txBody>
          <a:bodyPr wrap="square">
            <a:spAutoFit/>
          </a:bodyPr>
          <a:lstStyle/>
          <a:p>
            <a:pPr algn="ctr"/>
            <a:r>
              <a:rPr lang="en-US" sz="900" dirty="0">
                <a:solidFill>
                  <a:srgbClr val="454F5B"/>
                </a:solidFill>
                <a:latin typeface="Noto Sans" panose="020B0502040504020204" pitchFamily="34" charset="0"/>
                <a:ea typeface="Noto Sans" panose="020B0502040504020204" pitchFamily="34" charset="0"/>
                <a:cs typeface="Noto Sans" panose="020B0502040504020204" pitchFamily="34" charset="0"/>
              </a:rPr>
              <a:t>Reactants conversion (a), temperature profiles (b) and temperature-reactants conversion trajectories (c) for the reactor system along the catalyst beds</a:t>
            </a:r>
            <a:endParaRPr lang="it-IT" sz="900" dirty="0">
              <a:solidFill>
                <a:srgbClr val="454F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6" name="CasellaDiTesto 15">
            <a:extLst>
              <a:ext uri="{FF2B5EF4-FFF2-40B4-BE49-F238E27FC236}">
                <a16:creationId xmlns:a16="http://schemas.microsoft.com/office/drawing/2014/main" id="{945BAA9F-98ED-4D2C-5C85-E03CA612CBA1}"/>
              </a:ext>
            </a:extLst>
          </p:cNvPr>
          <p:cNvSpPr txBox="1"/>
          <p:nvPr/>
        </p:nvSpPr>
        <p:spPr>
          <a:xfrm>
            <a:off x="5692333" y="1687443"/>
            <a:ext cx="1296144" cy="507831"/>
          </a:xfrm>
          <a:prstGeom prst="rect">
            <a:avLst/>
          </a:prstGeom>
          <a:noFill/>
        </p:spPr>
        <p:txBody>
          <a:bodyPr wrap="square">
            <a:spAutoFit/>
          </a:bodyPr>
          <a:lstStyle/>
          <a:p>
            <a:pPr algn="ctr"/>
            <a:r>
              <a:rPr lang="en-US" sz="9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Dual pressure process</a:t>
            </a:r>
          </a:p>
          <a:p>
            <a:pPr algn="ctr"/>
            <a:r>
              <a:rPr lang="en-US" sz="9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(100 -200bar)</a:t>
            </a:r>
            <a:endParaRPr lang="it-IT" sz="9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endParaRPr>
          </a:p>
        </p:txBody>
      </p:sp>
    </p:spTree>
    <p:extLst>
      <p:ext uri="{BB962C8B-B14F-4D97-AF65-F5344CB8AC3E}">
        <p14:creationId xmlns:p14="http://schemas.microsoft.com/office/powerpoint/2010/main" val="405733854"/>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6DA61EE-9148-4BFA-2B51-411D08BA4172}"/>
              </a:ext>
            </a:extLst>
          </p:cNvPr>
          <p:cNvSpPr txBox="1">
            <a:spLocks/>
          </p:cNvSpPr>
          <p:nvPr/>
        </p:nvSpPr>
        <p:spPr bwMode="auto">
          <a:xfrm>
            <a:off x="463794" y="158651"/>
            <a:ext cx="2380014"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IRON CATALYSTS</a:t>
            </a: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7</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653464"/>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55B4B874-E3A9-9609-D400-BBF34BA3EBE8}"/>
              </a:ext>
            </a:extLst>
          </p:cNvPr>
          <p:cNvSpPr txBox="1">
            <a:spLocks/>
          </p:cNvSpPr>
          <p:nvPr/>
        </p:nvSpPr>
        <p:spPr bwMode="auto">
          <a:xfrm>
            <a:off x="320258" y="597901"/>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The heart of large-scale ammonia plant</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 name="CasellaDiTesto 1">
            <a:extLst>
              <a:ext uri="{FF2B5EF4-FFF2-40B4-BE49-F238E27FC236}">
                <a16:creationId xmlns:a16="http://schemas.microsoft.com/office/drawing/2014/main" id="{90FB18A6-D8C3-654A-393D-1D67493FD4A5}"/>
              </a:ext>
            </a:extLst>
          </p:cNvPr>
          <p:cNvSpPr txBox="1"/>
          <p:nvPr/>
        </p:nvSpPr>
        <p:spPr>
          <a:xfrm>
            <a:off x="48196" y="818855"/>
            <a:ext cx="5612035" cy="677108"/>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a:t>
            </a:r>
            <a:r>
              <a:rPr lang="en-US" sz="1200" b="0" i="0" dirty="0">
                <a:effectLst/>
                <a:latin typeface="Noto Sans" panose="020B0502040504020204" pitchFamily="34" charset="0"/>
                <a:ea typeface="Noto Sans" panose="020B0502040504020204" pitchFamily="34" charset="0"/>
                <a:cs typeface="Noto Sans" panose="020B0502040504020204" pitchFamily="34" charset="0"/>
              </a:rPr>
              <a:t>F</a:t>
            </a:r>
            <a:r>
              <a:rPr lang="en-US" sz="1200" b="0" i="0" dirty="0">
                <a:solidFill>
                  <a:srgbClr val="000000"/>
                </a:solidFill>
                <a:effectLst/>
                <a:latin typeface="Open Sans" panose="020B0606030504020204" pitchFamily="34" charset="0"/>
              </a:rPr>
              <a:t>or a given operating pressure and desired production, it determines the operating temperature range, recycle gas flow, and refrigeration requirement</a:t>
            </a:r>
            <a:r>
              <a:rPr lang="en-US" sz="1200" dirty="0">
                <a:latin typeface="Noto Sans" panose="020B0502040504020204" pitchFamily="34" charset="0"/>
                <a:ea typeface="Noto Sans" panose="020B0502040504020204" pitchFamily="34" charset="0"/>
                <a:cs typeface="Noto Sans" panose="020B0502040504020204" pitchFamily="34" charset="0"/>
              </a:rPr>
              <a:t>”</a:t>
            </a:r>
            <a:endParaRPr lang="en-US" sz="12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1041" name="CasellaDiTesto 1040">
            <a:extLst>
              <a:ext uri="{FF2B5EF4-FFF2-40B4-BE49-F238E27FC236}">
                <a16:creationId xmlns:a16="http://schemas.microsoft.com/office/drawing/2014/main" id="{4175C75D-43D2-E14D-42E4-BF8E9BE0C12F}"/>
              </a:ext>
            </a:extLst>
          </p:cNvPr>
          <p:cNvSpPr txBox="1"/>
          <p:nvPr/>
        </p:nvSpPr>
        <p:spPr>
          <a:xfrm>
            <a:off x="49367" y="1728766"/>
            <a:ext cx="5530746" cy="1862048"/>
          </a:xfrm>
          <a:prstGeom prst="rect">
            <a:avLst/>
          </a:prstGeom>
          <a:noFill/>
        </p:spPr>
        <p:txBody>
          <a:bodyPr wrap="square">
            <a:spAutoFit/>
          </a:bodyPr>
          <a:lstStyle/>
          <a:p>
            <a:pPr marL="171450" indent="-171450" algn="just">
              <a:buFont typeface="Arial" panose="020B0604020202020204" pitchFamily="34" charset="0"/>
              <a:buChar char="•"/>
            </a:pPr>
            <a:r>
              <a:rPr lang="en-US" sz="900" b="1" i="1" dirty="0">
                <a:latin typeface="Noto Sans" panose="020B0502040504020204" pitchFamily="34" charset="0"/>
                <a:ea typeface="Noto Sans" panose="020B0502040504020204" pitchFamily="34" charset="0"/>
                <a:cs typeface="Noto Sans" panose="020B0502040504020204" pitchFamily="34" charset="0"/>
              </a:rPr>
              <a:t>High catalyst activity </a:t>
            </a:r>
            <a:r>
              <a:rPr lang="en-US" sz="900" i="1" dirty="0">
                <a:latin typeface="Noto Sans" panose="020B0502040504020204" pitchFamily="34" charset="0"/>
                <a:ea typeface="Noto Sans" panose="020B0502040504020204" pitchFamily="34" charset="0"/>
                <a:cs typeface="Noto Sans" panose="020B0502040504020204" pitchFamily="34" charset="0"/>
              </a:rPr>
              <a:t>at the lowest possible reaction temperatures so to use the favorable thermodynamic equilibrium situation - </a:t>
            </a:r>
            <a:r>
              <a:rPr lang="en-US" sz="800" i="1" dirty="0">
                <a:latin typeface="Noto Sans" panose="020B0502040504020204" pitchFamily="34" charset="0"/>
                <a:ea typeface="Noto Sans" panose="020B0502040504020204" pitchFamily="34" charset="0"/>
                <a:cs typeface="Noto Sans" panose="020B0502040504020204" pitchFamily="34" charset="0"/>
              </a:rPr>
              <a:t>Average commercial catalysts yield about 25 vol% ammonia when operating at 40 MPa (400 bar) and 480°C catalyst end temperature, which corresponds to a 535°C equilibrium temperature</a:t>
            </a:r>
            <a:r>
              <a:rPr lang="en-US" sz="800" b="0" i="1" dirty="0">
                <a:solidFill>
                  <a:srgbClr val="000000"/>
                </a:solidFill>
                <a:effectLst/>
                <a:latin typeface="Open Sans" panose="020B0606030504020204" pitchFamily="34" charset="0"/>
              </a:rPr>
              <a:t>;</a:t>
            </a:r>
          </a:p>
          <a:p>
            <a:pPr marL="171450" indent="-171450" algn="just">
              <a:buFont typeface="Arial" panose="020B0604020202020204" pitchFamily="34" charset="0"/>
              <a:buChar char="•"/>
            </a:pPr>
            <a:r>
              <a:rPr lang="en-US" sz="900" b="1" i="1" dirty="0">
                <a:solidFill>
                  <a:srgbClr val="000000"/>
                </a:solidFill>
                <a:latin typeface="Open Sans" panose="020B0606030504020204" pitchFamily="34" charset="0"/>
              </a:rPr>
              <a:t>High insensitivity</a:t>
            </a:r>
            <a:r>
              <a:rPr lang="en-US" sz="900" i="1" dirty="0">
                <a:solidFill>
                  <a:srgbClr val="000000"/>
                </a:solidFill>
                <a:latin typeface="Open Sans" panose="020B0606030504020204" pitchFamily="34" charset="0"/>
              </a:rPr>
              <a:t> or resistance to oxygen- and chlorine-containing catalyst poisons, which may be present also in the very effectively purified synthesis gas of a modern process;</a:t>
            </a:r>
          </a:p>
          <a:p>
            <a:pPr marL="171450" indent="-171450" algn="just">
              <a:buFont typeface="Arial" panose="020B0604020202020204" pitchFamily="34" charset="0"/>
              <a:buChar char="•"/>
            </a:pPr>
            <a:r>
              <a:rPr lang="en-US" sz="900" b="1" i="1" dirty="0">
                <a:solidFill>
                  <a:srgbClr val="000000"/>
                </a:solidFill>
                <a:effectLst/>
                <a:latin typeface="Open Sans" panose="020B0606030504020204" pitchFamily="34" charset="0"/>
              </a:rPr>
              <a:t>Long lifetime</a:t>
            </a:r>
            <a:r>
              <a:rPr lang="en-US" sz="900" b="0" i="1" dirty="0">
                <a:solidFill>
                  <a:srgbClr val="000000"/>
                </a:solidFill>
                <a:effectLst/>
                <a:latin typeface="Open Sans" panose="020B0606030504020204" pitchFamily="34" charset="0"/>
              </a:rPr>
              <a:t>, determined essentially by resistance to thermal degradation and to irreversible poisoning - </a:t>
            </a:r>
            <a:r>
              <a:rPr lang="en-US" sz="800" b="0" i="1" dirty="0">
                <a:solidFill>
                  <a:srgbClr val="000000"/>
                </a:solidFill>
                <a:effectLst/>
                <a:latin typeface="Open Sans" panose="020B0606030504020204" pitchFamily="34" charset="0"/>
              </a:rPr>
              <a:t>In modern single-train ammonia plants, conventional iron catalysts achieve service lifetimes up to 14 years;</a:t>
            </a:r>
          </a:p>
          <a:p>
            <a:pPr marL="171450" indent="-171450" algn="just">
              <a:buFont typeface="Arial" panose="020B0604020202020204" pitchFamily="34" charset="0"/>
              <a:buChar char="•"/>
            </a:pPr>
            <a:r>
              <a:rPr lang="en-US" sz="900" b="1" i="1" dirty="0">
                <a:solidFill>
                  <a:srgbClr val="000000"/>
                </a:solidFill>
                <a:effectLst/>
                <a:latin typeface="Open Sans" panose="020B0606030504020204" pitchFamily="34" charset="0"/>
              </a:rPr>
              <a:t>Mechanical strength</a:t>
            </a:r>
            <a:r>
              <a:rPr lang="en-US" sz="900" b="0" i="1" dirty="0">
                <a:solidFill>
                  <a:srgbClr val="000000"/>
                </a:solidFill>
                <a:effectLst/>
                <a:latin typeface="Open Sans" panose="020B0606030504020204" pitchFamily="34" charset="0"/>
              </a:rPr>
              <a:t>. Insufficient pressure and abrasion resistance may lead to an excessive increase in converter pressure drop and so to a premature plant shutdown;</a:t>
            </a:r>
          </a:p>
          <a:p>
            <a:pPr marL="171450" indent="-171450" algn="just">
              <a:buFont typeface="Arial" panose="020B0604020202020204" pitchFamily="34" charset="0"/>
              <a:buChar char="•"/>
            </a:pPr>
            <a:r>
              <a:rPr lang="en-US" sz="900" b="1" i="1" dirty="0">
                <a:solidFill>
                  <a:srgbClr val="000000"/>
                </a:solidFill>
                <a:latin typeface="Open Sans" panose="020B0606030504020204" pitchFamily="34" charset="0"/>
              </a:rPr>
              <a:t>Reliable primary raw material source</a:t>
            </a:r>
            <a:r>
              <a:rPr lang="en-US" sz="900" i="1" dirty="0">
                <a:solidFill>
                  <a:srgbClr val="000000"/>
                </a:solidFill>
                <a:latin typeface="Open Sans" panose="020B0606030504020204" pitchFamily="34" charset="0"/>
              </a:rPr>
              <a:t>. Because </a:t>
            </a:r>
            <a:r>
              <a:rPr lang="en-US" sz="900" b="0" i="1" dirty="0">
                <a:solidFill>
                  <a:srgbClr val="000000"/>
                </a:solidFill>
                <a:effectLst/>
                <a:latin typeface="Open Sans" panose="020B0606030504020204" pitchFamily="34" charset="0"/>
              </a:rPr>
              <a:t>of the high and increasing world demand for ammonia.</a:t>
            </a:r>
          </a:p>
        </p:txBody>
      </p:sp>
      <p:sp>
        <p:nvSpPr>
          <p:cNvPr id="23" name="CasellaDiTesto 22">
            <a:extLst>
              <a:ext uri="{FF2B5EF4-FFF2-40B4-BE49-F238E27FC236}">
                <a16:creationId xmlns:a16="http://schemas.microsoft.com/office/drawing/2014/main" id="{4C6A9765-D815-6BC6-11E1-7E4740E59A5C}"/>
              </a:ext>
            </a:extLst>
          </p:cNvPr>
          <p:cNvSpPr txBox="1"/>
          <p:nvPr/>
        </p:nvSpPr>
        <p:spPr>
          <a:xfrm>
            <a:off x="49366" y="1473713"/>
            <a:ext cx="6034802" cy="246221"/>
          </a:xfrm>
          <a:prstGeom prst="rect">
            <a:avLst/>
          </a:prstGeom>
          <a:noFill/>
        </p:spPr>
        <p:txBody>
          <a:bodyPr wrap="square">
            <a:spAutoFit/>
          </a:bodyPr>
          <a:lstStyle/>
          <a:p>
            <a:r>
              <a:rPr lang="en-US" sz="1000" b="1" dirty="0">
                <a:latin typeface="Noto Sans" panose="020B0502040504020204" pitchFamily="34" charset="0"/>
                <a:ea typeface="Noto Sans" panose="020B0502040504020204" pitchFamily="34" charset="0"/>
                <a:cs typeface="Noto Sans" panose="020B0502040504020204" pitchFamily="34" charset="0"/>
              </a:rPr>
              <a:t>Industrial catalysts for ammonia synthesis must satisfy the following requirements</a:t>
            </a:r>
            <a:r>
              <a:rPr lang="en-US" sz="1000" dirty="0">
                <a:solidFill>
                  <a:srgbClr val="1F1F1F"/>
                </a:solidFill>
                <a:latin typeface="ElsevierGulliver"/>
                <a:ea typeface="Noto Sans" panose="020B0502040504020204" pitchFamily="34" charset="0"/>
                <a:cs typeface="Noto Sans" panose="020B0502040504020204" pitchFamily="34" charset="0"/>
              </a:rPr>
              <a:t>:</a:t>
            </a:r>
            <a:endParaRPr lang="it-IT" sz="1000" dirty="0"/>
          </a:p>
        </p:txBody>
      </p:sp>
      <p:sp>
        <p:nvSpPr>
          <p:cNvPr id="34" name="Google Shape;972;p31">
            <a:extLst>
              <a:ext uri="{FF2B5EF4-FFF2-40B4-BE49-F238E27FC236}">
                <a16:creationId xmlns:a16="http://schemas.microsoft.com/office/drawing/2014/main" id="{A1ED5190-643E-DE2E-733A-177CFA123AA0}"/>
              </a:ext>
            </a:extLst>
          </p:cNvPr>
          <p:cNvSpPr>
            <a:spLocks noChangeAspect="1" noChangeArrowheads="1"/>
          </p:cNvSpPr>
          <p:nvPr/>
        </p:nvSpPr>
        <p:spPr bwMode="auto">
          <a:xfrm>
            <a:off x="163122" y="3665142"/>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5" name="Text Placeholder 1">
            <a:extLst>
              <a:ext uri="{FF2B5EF4-FFF2-40B4-BE49-F238E27FC236}">
                <a16:creationId xmlns:a16="http://schemas.microsoft.com/office/drawing/2014/main" id="{A53B343D-5D87-B60A-2668-1A75F27338B2}"/>
              </a:ext>
            </a:extLst>
          </p:cNvPr>
          <p:cNvSpPr txBox="1">
            <a:spLocks/>
          </p:cNvSpPr>
          <p:nvPr/>
        </p:nvSpPr>
        <p:spPr bwMode="auto">
          <a:xfrm>
            <a:off x="320258" y="3609579"/>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Early Development of Iron-Based Catalysts</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36" name="CasellaDiTesto 35">
            <a:extLst>
              <a:ext uri="{FF2B5EF4-FFF2-40B4-BE49-F238E27FC236}">
                <a16:creationId xmlns:a16="http://schemas.microsoft.com/office/drawing/2014/main" id="{3EE003B9-51A3-29D2-EE40-29C7CEBE9F13}"/>
              </a:ext>
            </a:extLst>
          </p:cNvPr>
          <p:cNvSpPr txBox="1"/>
          <p:nvPr/>
        </p:nvSpPr>
        <p:spPr>
          <a:xfrm>
            <a:off x="48196" y="3840066"/>
            <a:ext cx="5612035" cy="1461939"/>
          </a:xfrm>
          <a:prstGeom prst="rect">
            <a:avLst/>
          </a:prstGeom>
          <a:noFill/>
        </p:spPr>
        <p:txBody>
          <a:bodyPr wrap="square">
            <a:spAutoFit/>
          </a:bodyPr>
          <a:lstStyle/>
          <a:p>
            <a:pPr algn="just"/>
            <a:r>
              <a:rPr lang="en-US" sz="1200" b="0" i="0" dirty="0">
                <a:effectLst/>
                <a:latin typeface="Noto Sans" panose="020B0502040504020204" pitchFamily="34" charset="0"/>
                <a:ea typeface="Noto Sans" panose="020B0502040504020204" pitchFamily="34" charset="0"/>
                <a:cs typeface="Noto Sans" panose="020B0502040504020204" pitchFamily="34" charset="0"/>
              </a:rPr>
              <a:t>“</a:t>
            </a:r>
            <a:r>
              <a:rPr lang="en-US" sz="1200" b="0" i="0" dirty="0">
                <a:solidFill>
                  <a:srgbClr val="000000"/>
                </a:solidFill>
                <a:effectLst/>
                <a:latin typeface="Open Sans" panose="020B0606030504020204" pitchFamily="34" charset="0"/>
              </a:rPr>
              <a:t>Fused-iron catalysts are by far the most studied and widely applied of all the ammonia synthesis catalysts</a:t>
            </a:r>
            <a:r>
              <a:rPr lang="en-US" sz="1200" dirty="0">
                <a:latin typeface="Noto Sans" panose="020B0502040504020204" pitchFamily="34" charset="0"/>
                <a:ea typeface="Noto Sans" panose="020B0502040504020204" pitchFamily="34" charset="0"/>
                <a:cs typeface="Noto Sans" panose="020B0502040504020204" pitchFamily="34" charset="0"/>
              </a:rPr>
              <a:t>”</a:t>
            </a:r>
          </a:p>
          <a:p>
            <a:pPr marL="171450" indent="-171450" algn="just">
              <a:buFont typeface="Arial" panose="020B0604020202020204" pitchFamily="34" charset="0"/>
              <a:buChar char="•"/>
            </a:pPr>
            <a:r>
              <a:rPr lang="en-US" sz="900" i="1" dirty="0">
                <a:latin typeface="Noto Sans" panose="020B0502040504020204" pitchFamily="34" charset="0"/>
                <a:ea typeface="Noto Sans" panose="020B0502040504020204" pitchFamily="34" charset="0"/>
                <a:cs typeface="Noto Sans" panose="020B0502040504020204" pitchFamily="34" charset="0"/>
              </a:rPr>
              <a:t> Fused-iron catalysts are derived from three possible iron oxides, Fe</a:t>
            </a:r>
            <a:r>
              <a:rPr lang="en-US" sz="900" i="1" baseline="-25000" dirty="0">
                <a:latin typeface="Noto Sans" panose="020B0502040504020204" pitchFamily="34" charset="0"/>
                <a:ea typeface="Noto Sans" panose="020B0502040504020204" pitchFamily="34" charset="0"/>
                <a:cs typeface="Noto Sans" panose="020B0502040504020204" pitchFamily="34" charset="0"/>
              </a:rPr>
              <a:t>2</a:t>
            </a:r>
            <a:r>
              <a:rPr lang="en-US" sz="900" i="1" dirty="0">
                <a:latin typeface="Noto Sans" panose="020B0502040504020204" pitchFamily="34" charset="0"/>
                <a:ea typeface="Noto Sans" panose="020B0502040504020204" pitchFamily="34" charset="0"/>
                <a:cs typeface="Noto Sans" panose="020B0502040504020204" pitchFamily="34" charset="0"/>
              </a:rPr>
              <a:t>O</a:t>
            </a:r>
            <a:r>
              <a:rPr lang="en-US" sz="900" i="1" baseline="-25000" dirty="0">
                <a:latin typeface="Noto Sans" panose="020B0502040504020204" pitchFamily="34" charset="0"/>
                <a:ea typeface="Noto Sans" panose="020B0502040504020204" pitchFamily="34" charset="0"/>
                <a:cs typeface="Noto Sans" panose="020B0502040504020204" pitchFamily="34" charset="0"/>
              </a:rPr>
              <a:t>3</a:t>
            </a:r>
            <a:r>
              <a:rPr lang="en-US" sz="900" i="1" dirty="0">
                <a:latin typeface="Noto Sans" panose="020B0502040504020204" pitchFamily="34" charset="0"/>
                <a:ea typeface="Noto Sans" panose="020B0502040504020204" pitchFamily="34" charset="0"/>
                <a:cs typeface="Noto Sans" panose="020B0502040504020204" pitchFamily="34" charset="0"/>
              </a:rPr>
              <a:t> (hematite), Fe</a:t>
            </a:r>
            <a:r>
              <a:rPr lang="en-US" sz="900" i="1" baseline="-25000" dirty="0">
                <a:latin typeface="Noto Sans" panose="020B0502040504020204" pitchFamily="34" charset="0"/>
                <a:ea typeface="Noto Sans" panose="020B0502040504020204" pitchFamily="34" charset="0"/>
                <a:cs typeface="Noto Sans" panose="020B0502040504020204" pitchFamily="34" charset="0"/>
              </a:rPr>
              <a:t>3</a:t>
            </a:r>
            <a:r>
              <a:rPr lang="en-US" sz="900" i="1" dirty="0">
                <a:latin typeface="Noto Sans" panose="020B0502040504020204" pitchFamily="34" charset="0"/>
                <a:ea typeface="Noto Sans" panose="020B0502040504020204" pitchFamily="34" charset="0"/>
                <a:cs typeface="Noto Sans" panose="020B0502040504020204" pitchFamily="34" charset="0"/>
              </a:rPr>
              <a:t>O</a:t>
            </a:r>
            <a:r>
              <a:rPr lang="en-US" sz="900" i="1" baseline="-25000" dirty="0">
                <a:latin typeface="Noto Sans" panose="020B0502040504020204" pitchFamily="34" charset="0"/>
                <a:ea typeface="Noto Sans" panose="020B0502040504020204" pitchFamily="34" charset="0"/>
                <a:cs typeface="Noto Sans" panose="020B0502040504020204" pitchFamily="34" charset="0"/>
              </a:rPr>
              <a:t>4</a:t>
            </a:r>
            <a:r>
              <a:rPr lang="en-US" sz="900" i="1" dirty="0">
                <a:latin typeface="Noto Sans" panose="020B0502040504020204" pitchFamily="34" charset="0"/>
                <a:ea typeface="Noto Sans" panose="020B0502040504020204" pitchFamily="34" charset="0"/>
                <a:cs typeface="Noto Sans" panose="020B0502040504020204" pitchFamily="34" charset="0"/>
              </a:rPr>
              <a:t> (magnetite), and Fe</a:t>
            </a:r>
            <a:r>
              <a:rPr lang="en-US" sz="900" i="1" baseline="-25000" dirty="0">
                <a:latin typeface="Noto Sans" panose="020B0502040504020204" pitchFamily="34" charset="0"/>
                <a:ea typeface="Noto Sans" panose="020B0502040504020204" pitchFamily="34" charset="0"/>
                <a:cs typeface="Noto Sans" panose="020B0502040504020204" pitchFamily="34" charset="0"/>
              </a:rPr>
              <a:t>1−x</a:t>
            </a:r>
            <a:r>
              <a:rPr lang="en-US" sz="900" i="1" dirty="0">
                <a:latin typeface="Noto Sans" panose="020B0502040504020204" pitchFamily="34" charset="0"/>
                <a:ea typeface="Noto Sans" panose="020B0502040504020204" pitchFamily="34" charset="0"/>
                <a:cs typeface="Noto Sans" panose="020B0502040504020204" pitchFamily="34" charset="0"/>
              </a:rPr>
              <a:t>O (</a:t>
            </a:r>
            <a:r>
              <a:rPr lang="en-US" sz="900" i="1" dirty="0" err="1">
                <a:latin typeface="Noto Sans" panose="020B0502040504020204" pitchFamily="34" charset="0"/>
                <a:ea typeface="Noto Sans" panose="020B0502040504020204" pitchFamily="34" charset="0"/>
                <a:cs typeface="Noto Sans" panose="020B0502040504020204" pitchFamily="34" charset="0"/>
              </a:rPr>
              <a:t>wüstite</a:t>
            </a:r>
            <a:r>
              <a:rPr lang="en-US" sz="900" i="1" dirty="0">
                <a:latin typeface="Noto Sans" panose="020B0502040504020204" pitchFamily="34" charset="0"/>
                <a:ea typeface="Noto Sans" panose="020B0502040504020204" pitchFamily="34" charset="0"/>
                <a:cs typeface="Noto Sans" panose="020B0502040504020204" pitchFamily="34" charset="0"/>
              </a:rPr>
              <a:t>);</a:t>
            </a:r>
          </a:p>
          <a:p>
            <a:pPr marL="171450" indent="-171450" algn="just">
              <a:buFont typeface="Arial" panose="020B0604020202020204" pitchFamily="34" charset="0"/>
              <a:buChar char="•"/>
            </a:pPr>
            <a:r>
              <a:rPr lang="en-US" sz="900" i="1" dirty="0">
                <a:latin typeface="Noto Sans" panose="020B0502040504020204" pitchFamily="34" charset="0"/>
                <a:ea typeface="Noto Sans" panose="020B0502040504020204" pitchFamily="34" charset="0"/>
                <a:cs typeface="Noto Sans" panose="020B0502040504020204" pitchFamily="34" charset="0"/>
              </a:rPr>
              <a:t>The catalysts are produced in the same way today. Exact ratios of starting materials are mixed together and fused at around 1600°C. The main differences are additional promoters and the exact quantities and ratios of promoter species. The molten material is cooled and broken to the required size range.</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p:txBody>
      </p:sp>
      <p:pic>
        <p:nvPicPr>
          <p:cNvPr id="37" name="Picture 2" descr="Details are in the caption following the image">
            <a:extLst>
              <a:ext uri="{FF2B5EF4-FFF2-40B4-BE49-F238E27FC236}">
                <a16:creationId xmlns:a16="http://schemas.microsoft.com/office/drawing/2014/main" id="{313FBA18-8608-FFFE-1D2C-291BE3D5A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888" y="57146"/>
            <a:ext cx="3121892" cy="771260"/>
          </a:xfrm>
          <a:prstGeom prst="rect">
            <a:avLst/>
          </a:prstGeom>
          <a:noFill/>
          <a:extLst>
            <a:ext uri="{909E8E84-426E-40DD-AFC4-6F175D3DCCD1}">
              <a14:hiddenFill xmlns:a14="http://schemas.microsoft.com/office/drawing/2010/main">
                <a:solidFill>
                  <a:srgbClr val="FFFFFF"/>
                </a:solidFill>
              </a14:hiddenFill>
            </a:ext>
          </a:extLst>
        </p:spPr>
      </p:pic>
      <p:sp>
        <p:nvSpPr>
          <p:cNvPr id="38" name="CasellaDiTesto 37">
            <a:extLst>
              <a:ext uri="{FF2B5EF4-FFF2-40B4-BE49-F238E27FC236}">
                <a16:creationId xmlns:a16="http://schemas.microsoft.com/office/drawing/2014/main" id="{77B346AA-12BA-AF8B-E5E7-CC0921D95326}"/>
              </a:ext>
            </a:extLst>
          </p:cNvPr>
          <p:cNvSpPr txBox="1"/>
          <p:nvPr/>
        </p:nvSpPr>
        <p:spPr>
          <a:xfrm>
            <a:off x="5714415" y="788674"/>
            <a:ext cx="3168352" cy="369332"/>
          </a:xfrm>
          <a:prstGeom prst="rect">
            <a:avLst/>
          </a:prstGeom>
          <a:noFill/>
        </p:spPr>
        <p:txBody>
          <a:bodyPr wrap="square">
            <a:spAutoFit/>
          </a:bodyPr>
          <a:lstStyle/>
          <a:p>
            <a:pPr algn="ctr"/>
            <a:r>
              <a:rPr lang="en-US" sz="900" dirty="0">
                <a:solidFill>
                  <a:srgbClr val="454F5B"/>
                </a:solidFill>
                <a:latin typeface="Noto Sans" panose="020B0502040504020204" pitchFamily="34" charset="0"/>
                <a:ea typeface="Noto Sans" panose="020B0502040504020204" pitchFamily="34" charset="0"/>
                <a:cs typeface="Noto Sans" panose="020B0502040504020204" pitchFamily="34" charset="0"/>
              </a:rPr>
              <a:t>Perspective side views of Fe-oxide crystal structures. (G. S. Parkinson, Surf. Sci. Rep. 2016, 71, 272)</a:t>
            </a:r>
            <a:endParaRPr lang="it-IT" sz="900" dirty="0">
              <a:solidFill>
                <a:srgbClr val="454F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9" name="Google Shape;972;p31">
            <a:extLst>
              <a:ext uri="{FF2B5EF4-FFF2-40B4-BE49-F238E27FC236}">
                <a16:creationId xmlns:a16="http://schemas.microsoft.com/office/drawing/2014/main" id="{DBD25136-AB1E-8AAA-C99B-2680B4ABCC88}"/>
              </a:ext>
            </a:extLst>
          </p:cNvPr>
          <p:cNvSpPr>
            <a:spLocks noChangeAspect="1" noChangeArrowheads="1"/>
          </p:cNvSpPr>
          <p:nvPr/>
        </p:nvSpPr>
        <p:spPr bwMode="auto">
          <a:xfrm>
            <a:off x="5719062" y="1204414"/>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0" name="Text Placeholder 1">
            <a:extLst>
              <a:ext uri="{FF2B5EF4-FFF2-40B4-BE49-F238E27FC236}">
                <a16:creationId xmlns:a16="http://schemas.microsoft.com/office/drawing/2014/main" id="{99984277-69AF-52DB-0EDF-501B43D47BBF}"/>
              </a:ext>
            </a:extLst>
          </p:cNvPr>
          <p:cNvSpPr txBox="1">
            <a:spLocks/>
          </p:cNvSpPr>
          <p:nvPr/>
        </p:nvSpPr>
        <p:spPr bwMode="auto">
          <a:xfrm>
            <a:off x="5860757" y="1129358"/>
            <a:ext cx="317975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Promoted Fe-Based Catalysts</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41" name="CasellaDiTesto 40">
            <a:extLst>
              <a:ext uri="{FF2B5EF4-FFF2-40B4-BE49-F238E27FC236}">
                <a16:creationId xmlns:a16="http://schemas.microsoft.com/office/drawing/2014/main" id="{5B3EA813-5CC2-1751-ACA5-195A612A3AB6}"/>
              </a:ext>
            </a:extLst>
          </p:cNvPr>
          <p:cNvSpPr txBox="1"/>
          <p:nvPr/>
        </p:nvSpPr>
        <p:spPr>
          <a:xfrm>
            <a:off x="5672904" y="1371786"/>
            <a:ext cx="3389140" cy="5693866"/>
          </a:xfrm>
          <a:prstGeom prst="rect">
            <a:avLst/>
          </a:prstGeom>
          <a:noFill/>
        </p:spPr>
        <p:txBody>
          <a:bodyPr wrap="square">
            <a:spAutoFit/>
          </a:bodyPr>
          <a:lstStyle/>
          <a:p>
            <a:pPr marL="171450" indent="-171450" algn="just">
              <a:buFont typeface="Arial" panose="020B0604020202020204" pitchFamily="34" charset="0"/>
              <a:buChar char="•"/>
            </a:pPr>
            <a:r>
              <a:rPr lang="en-US" sz="900" i="1" dirty="0">
                <a:latin typeface="Noto Sans" panose="020B0502040504020204" pitchFamily="34" charset="0"/>
                <a:ea typeface="Noto Sans" panose="020B0502040504020204" pitchFamily="34" charset="0"/>
                <a:cs typeface="Noto Sans" panose="020B0502040504020204" pitchFamily="34" charset="0"/>
              </a:rPr>
              <a:t>The majority of catalyst development over the last century was devoted to the promoters of the </a:t>
            </a:r>
            <a:r>
              <a:rPr lang="en-US" sz="900" b="1" i="1" dirty="0">
                <a:latin typeface="Noto Sans" panose="020B0502040504020204" pitchFamily="34" charset="0"/>
                <a:ea typeface="Noto Sans" panose="020B0502040504020204" pitchFamily="34" charset="0"/>
                <a:cs typeface="Noto Sans" panose="020B0502040504020204" pitchFamily="34" charset="0"/>
              </a:rPr>
              <a:t>magnetite</a:t>
            </a:r>
            <a:r>
              <a:rPr lang="en-US" sz="900" i="1" dirty="0">
                <a:latin typeface="Noto Sans" panose="020B0502040504020204" pitchFamily="34" charset="0"/>
                <a:ea typeface="Noto Sans" panose="020B0502040504020204" pitchFamily="34" charset="0"/>
                <a:cs typeface="Noto Sans" panose="020B0502040504020204" pitchFamily="34" charset="0"/>
              </a:rPr>
              <a:t> catalysts that were used to increase both catalytic activity (through electronic promotion effects) and structural resistance</a:t>
            </a:r>
            <a:r>
              <a:rPr lang="en-US" sz="900" b="0" i="1" dirty="0">
                <a:solidFill>
                  <a:srgbClr val="000000"/>
                </a:solidFill>
                <a:effectLst/>
                <a:latin typeface="Open Sans" panose="020B0606030504020204" pitchFamily="34" charset="0"/>
              </a:rPr>
              <a:t>;</a:t>
            </a:r>
          </a:p>
          <a:p>
            <a:pPr marL="171450" indent="-171450" algn="just">
              <a:buFont typeface="Arial" panose="020B0604020202020204" pitchFamily="34" charset="0"/>
              <a:buChar char="•"/>
            </a:pPr>
            <a:r>
              <a:rPr lang="en-US" sz="900" i="1" dirty="0">
                <a:latin typeface="Noto Sans" panose="020B0502040504020204" pitchFamily="34" charset="0"/>
                <a:ea typeface="Noto Sans" panose="020B0502040504020204" pitchFamily="34" charset="0"/>
                <a:cs typeface="Noto Sans" panose="020B0502040504020204" pitchFamily="34" charset="0"/>
              </a:rPr>
              <a:t>In general, the catalysts contain varying quantities of oxides of </a:t>
            </a:r>
            <a:r>
              <a:rPr lang="en-US" sz="900" b="1" i="1" dirty="0">
                <a:latin typeface="Noto Sans" panose="020B0502040504020204" pitchFamily="34" charset="0"/>
                <a:ea typeface="Noto Sans" panose="020B0502040504020204" pitchFamily="34" charset="0"/>
                <a:cs typeface="Noto Sans" panose="020B0502040504020204" pitchFamily="34" charset="0"/>
              </a:rPr>
              <a:t>aluminum, potassium, calcium, magnesium, and silicon as promoters</a:t>
            </a:r>
            <a:r>
              <a:rPr lang="en-US" sz="900" i="1" dirty="0">
                <a:latin typeface="Noto Sans" panose="020B0502040504020204" pitchFamily="34" charset="0"/>
                <a:ea typeface="Noto Sans" panose="020B0502040504020204" pitchFamily="34" charset="0"/>
                <a:cs typeface="Noto Sans" panose="020B0502040504020204" pitchFamily="34" charset="0"/>
              </a:rPr>
              <a:t>;</a:t>
            </a:r>
          </a:p>
          <a:p>
            <a:pPr marL="171450" indent="-171450" algn="just">
              <a:buFont typeface="Arial" panose="020B0604020202020204" pitchFamily="34" charset="0"/>
              <a:buChar char="•"/>
            </a:pPr>
            <a:r>
              <a:rPr lang="en-US" sz="900" b="1" i="1" dirty="0">
                <a:latin typeface="Noto Sans" panose="020B0502040504020204" pitchFamily="34" charset="0"/>
                <a:ea typeface="Noto Sans" panose="020B0502040504020204" pitchFamily="34" charset="0"/>
                <a:cs typeface="Noto Sans" panose="020B0502040504020204" pitchFamily="34" charset="0"/>
              </a:rPr>
              <a:t>Potassium (K)</a:t>
            </a:r>
            <a:r>
              <a:rPr lang="en-US" sz="900" i="1" dirty="0">
                <a:latin typeface="Noto Sans" panose="020B0502040504020204" pitchFamily="34" charset="0"/>
                <a:ea typeface="Noto Sans" panose="020B0502040504020204" pitchFamily="34" charset="0"/>
                <a:cs typeface="Noto Sans" panose="020B0502040504020204" pitchFamily="34" charset="0"/>
              </a:rPr>
              <a:t>: It is believed to enhance the activity of the catalyst by promoting the dissociation of hydrogen molecules and facilitating the adsorption of nitrogen;</a:t>
            </a:r>
          </a:p>
          <a:p>
            <a:pPr marL="171450" indent="-171450" algn="just">
              <a:buFont typeface="Arial" panose="020B0604020202020204" pitchFamily="34" charset="0"/>
              <a:buChar char="•"/>
            </a:pPr>
            <a:r>
              <a:rPr lang="en-US" sz="900" b="1" i="1" dirty="0">
                <a:latin typeface="Noto Sans" panose="020B0502040504020204" pitchFamily="34" charset="0"/>
                <a:ea typeface="Noto Sans" panose="020B0502040504020204" pitchFamily="34" charset="0"/>
                <a:cs typeface="Noto Sans" panose="020B0502040504020204" pitchFamily="34" charset="0"/>
              </a:rPr>
              <a:t>Alkali and Alkaline Earth Metals</a:t>
            </a:r>
            <a:r>
              <a:rPr lang="en-US" sz="900" i="1" dirty="0">
                <a:latin typeface="Noto Sans" panose="020B0502040504020204" pitchFamily="34" charset="0"/>
                <a:ea typeface="Noto Sans" panose="020B0502040504020204" pitchFamily="34" charset="0"/>
                <a:cs typeface="Noto Sans" panose="020B0502040504020204" pitchFamily="34" charset="0"/>
              </a:rPr>
              <a:t> (e.g., K, Na, Ca): These metals are often used as promoters to modify the surface properties of the iron catalyst, improving its catalytic activity and selectivity. They can also influence the electron distribution in the catalyst, leading to enhanced performance.;</a:t>
            </a:r>
          </a:p>
          <a:p>
            <a:pPr marL="171450" indent="-171450" algn="just">
              <a:buFont typeface="Arial" panose="020B0604020202020204" pitchFamily="34" charset="0"/>
              <a:buChar char="•"/>
            </a:pPr>
            <a:r>
              <a:rPr lang="en-US" sz="900" b="1" i="1" dirty="0">
                <a:latin typeface="Noto Sans" panose="020B0502040504020204" pitchFamily="34" charset="0"/>
                <a:ea typeface="Noto Sans" panose="020B0502040504020204" pitchFamily="34" charset="0"/>
                <a:cs typeface="Noto Sans" panose="020B0502040504020204" pitchFamily="34" charset="0"/>
              </a:rPr>
              <a:t>Promoters for Electronic Structure Modification: </a:t>
            </a:r>
            <a:r>
              <a:rPr lang="en-US" sz="900" i="1" dirty="0">
                <a:latin typeface="Noto Sans" panose="020B0502040504020204" pitchFamily="34" charset="0"/>
                <a:ea typeface="Noto Sans" panose="020B0502040504020204" pitchFamily="34" charset="0"/>
                <a:cs typeface="Noto Sans" panose="020B0502040504020204" pitchFamily="34" charset="0"/>
              </a:rPr>
              <a:t>Certain elements, such as chromium (Cr) and manganese (Mn), can be used to modify the electronic structure of the iron catalyst. This modification is aimed at improving the catalytic performance and stability under reaction conditions.</a:t>
            </a:r>
          </a:p>
          <a:p>
            <a:pPr marL="171450" indent="-171450" algn="just">
              <a:buFont typeface="Arial" panose="020B0604020202020204" pitchFamily="34" charset="0"/>
              <a:buChar char="•"/>
            </a:pPr>
            <a:r>
              <a:rPr lang="en-US" sz="900" b="1" i="1" dirty="0">
                <a:latin typeface="Noto Sans" panose="020B0502040504020204" pitchFamily="34" charset="0"/>
                <a:ea typeface="Noto Sans" panose="020B0502040504020204" pitchFamily="34" charset="0"/>
                <a:cs typeface="Noto Sans" panose="020B0502040504020204" pitchFamily="34" charset="0"/>
              </a:rPr>
              <a:t>Promoters for Structural Support: </a:t>
            </a:r>
            <a:r>
              <a:rPr lang="en-US" sz="900" i="1" dirty="0">
                <a:latin typeface="Noto Sans" panose="020B0502040504020204" pitchFamily="34" charset="0"/>
                <a:ea typeface="Noto Sans" panose="020B0502040504020204" pitchFamily="34" charset="0"/>
                <a:cs typeface="Noto Sans" panose="020B0502040504020204" pitchFamily="34" charset="0"/>
              </a:rPr>
              <a:t>Silica (</a:t>
            </a:r>
            <a:r>
              <a:rPr lang="en-US" sz="900" i="1" dirty="0" err="1">
                <a:latin typeface="Noto Sans" panose="020B0502040504020204" pitchFamily="34" charset="0"/>
                <a:ea typeface="Noto Sans" panose="020B0502040504020204" pitchFamily="34" charset="0"/>
                <a:cs typeface="Noto Sans" panose="020B0502040504020204" pitchFamily="34" charset="0"/>
              </a:rPr>
              <a:t>SiO</a:t>
            </a:r>
            <a:r>
              <a:rPr lang="en-US" sz="900" i="1" dirty="0">
                <a:latin typeface="Noto Sans" panose="020B0502040504020204" pitchFamily="34" charset="0"/>
                <a:ea typeface="Noto Sans" panose="020B0502040504020204" pitchFamily="34" charset="0"/>
                <a:cs typeface="Noto Sans" panose="020B0502040504020204" pitchFamily="34" charset="0"/>
              </a:rPr>
              <a:t>₂) or alumina (</a:t>
            </a:r>
            <a:r>
              <a:rPr lang="en-US" sz="900" i="1" dirty="0" err="1">
                <a:latin typeface="Noto Sans" panose="020B0502040504020204" pitchFamily="34" charset="0"/>
                <a:ea typeface="Noto Sans" panose="020B0502040504020204" pitchFamily="34" charset="0"/>
                <a:cs typeface="Noto Sans" panose="020B0502040504020204" pitchFamily="34" charset="0"/>
              </a:rPr>
              <a:t>Al₂O</a:t>
            </a:r>
            <a:r>
              <a:rPr lang="en-US" sz="900" i="1" dirty="0">
                <a:latin typeface="Noto Sans" panose="020B0502040504020204" pitchFamily="34" charset="0"/>
                <a:ea typeface="Noto Sans" panose="020B0502040504020204" pitchFamily="34" charset="0"/>
                <a:cs typeface="Noto Sans" panose="020B0502040504020204" pitchFamily="34" charset="0"/>
              </a:rPr>
              <a:t>₃) are sometimes used as promoters to provide structural support for the iron catalyst. This can enhance the stability of the catalyst and prevent sintering or agglomeration during the reaction.</a:t>
            </a:r>
          </a:p>
          <a:p>
            <a:pPr marL="171450" indent="-171450" algn="just">
              <a:buFont typeface="Arial" panose="020B0604020202020204" pitchFamily="34" charset="0"/>
              <a:buChar char="•"/>
            </a:pPr>
            <a:endParaRPr lang="en-US" sz="8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endParaRPr lang="en-US" sz="8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endParaRPr lang="en-US" sz="8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endParaRPr lang="en-US" sz="8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endParaRPr lang="en-US" sz="8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800" i="1" dirty="0">
                <a:latin typeface="Noto Sans" panose="020B0502040504020204" pitchFamily="34" charset="0"/>
                <a:ea typeface="Noto Sans" panose="020B0502040504020204" pitchFamily="34" charset="0"/>
                <a:cs typeface="Noto Sans" panose="020B0502040504020204" pitchFamily="34" charset="0"/>
              </a:rPr>
              <a:t>Under normal operating conditions (14–45 MPa, 380–550 C, and 10,000–20,000 m</a:t>
            </a:r>
            <a:r>
              <a:rPr lang="en-US" sz="800" i="1" baseline="30000" dirty="0">
                <a:latin typeface="Noto Sans" panose="020B0502040504020204" pitchFamily="34" charset="0"/>
                <a:ea typeface="Noto Sans" panose="020B0502040504020204" pitchFamily="34" charset="0"/>
                <a:cs typeface="Noto Sans" panose="020B0502040504020204" pitchFamily="34" charset="0"/>
              </a:rPr>
              <a:t>3</a:t>
            </a:r>
            <a:r>
              <a:rPr lang="en-US" sz="800" i="1" dirty="0">
                <a:latin typeface="Noto Sans" panose="020B0502040504020204" pitchFamily="34" charset="0"/>
                <a:ea typeface="Noto Sans" panose="020B0502040504020204" pitchFamily="34" charset="0"/>
                <a:cs typeface="Noto Sans" panose="020B0502040504020204" pitchFamily="34" charset="0"/>
              </a:rPr>
              <a:t> m</a:t>
            </a:r>
            <a:r>
              <a:rPr lang="en-US" sz="800" i="1" baseline="30000" dirty="0">
                <a:latin typeface="Noto Sans" panose="020B0502040504020204" pitchFamily="34" charset="0"/>
                <a:ea typeface="Noto Sans" panose="020B0502040504020204" pitchFamily="34" charset="0"/>
                <a:cs typeface="Noto Sans" panose="020B0502040504020204" pitchFamily="34" charset="0"/>
              </a:rPr>
              <a:t>− 3 </a:t>
            </a:r>
            <a:r>
              <a:rPr lang="en-US" sz="800" i="1" dirty="0">
                <a:latin typeface="Noto Sans" panose="020B0502040504020204" pitchFamily="34" charset="0"/>
                <a:ea typeface="Noto Sans" panose="020B0502040504020204" pitchFamily="34" charset="0"/>
                <a:cs typeface="Noto Sans" panose="020B0502040504020204" pitchFamily="34" charset="0"/>
              </a:rPr>
              <a:t>h</a:t>
            </a:r>
            <a:r>
              <a:rPr lang="en-US" sz="800" i="1" baseline="30000" dirty="0">
                <a:latin typeface="Noto Sans" panose="020B0502040504020204" pitchFamily="34" charset="0"/>
                <a:ea typeface="Noto Sans" panose="020B0502040504020204" pitchFamily="34" charset="0"/>
                <a:cs typeface="Noto Sans" panose="020B0502040504020204" pitchFamily="34" charset="0"/>
              </a:rPr>
              <a:t>−1</a:t>
            </a:r>
            <a:r>
              <a:rPr lang="en-US" sz="800" i="1" dirty="0">
                <a:latin typeface="Noto Sans" panose="020B0502040504020204" pitchFamily="34" charset="0"/>
                <a:ea typeface="Noto Sans" panose="020B0502040504020204" pitchFamily="34" charset="0"/>
                <a:cs typeface="Noto Sans" panose="020B0502040504020204" pitchFamily="34" charset="0"/>
              </a:rPr>
              <a:t> (STP)), the optimal activity corresponds to </a:t>
            </a:r>
            <a:r>
              <a:rPr lang="en-US" sz="800" b="1" i="1" dirty="0">
                <a:latin typeface="Noto Sans" panose="020B0502040504020204" pitchFamily="34" charset="0"/>
                <a:ea typeface="Noto Sans" panose="020B0502040504020204" pitchFamily="34" charset="0"/>
                <a:cs typeface="Noto Sans" panose="020B0502040504020204" pitchFamily="34" charset="0"/>
              </a:rPr>
              <a:t>a composition of 2.5%–3.5% </a:t>
            </a:r>
            <a:r>
              <a:rPr lang="en-US" sz="800" b="1" i="1" dirty="0" err="1">
                <a:latin typeface="Noto Sans" panose="020B0502040504020204" pitchFamily="34" charset="0"/>
                <a:ea typeface="Noto Sans" panose="020B0502040504020204" pitchFamily="34" charset="0"/>
                <a:cs typeface="Noto Sans" panose="020B0502040504020204" pitchFamily="34" charset="0"/>
              </a:rPr>
              <a:t>CaO</a:t>
            </a:r>
            <a:r>
              <a:rPr lang="en-US" sz="800" b="1" i="1" dirty="0">
                <a:latin typeface="Noto Sans" panose="020B0502040504020204" pitchFamily="34" charset="0"/>
                <a:ea typeface="Noto Sans" panose="020B0502040504020204" pitchFamily="34" charset="0"/>
                <a:cs typeface="Noto Sans" panose="020B0502040504020204" pitchFamily="34" charset="0"/>
              </a:rPr>
              <a:t>, 2.3%–5.0% Al</a:t>
            </a:r>
            <a:r>
              <a:rPr lang="en-US" sz="800" b="1" i="1" baseline="-25000" dirty="0">
                <a:latin typeface="Noto Sans" panose="020B0502040504020204" pitchFamily="34" charset="0"/>
                <a:ea typeface="Noto Sans" panose="020B0502040504020204" pitchFamily="34" charset="0"/>
                <a:cs typeface="Noto Sans" panose="020B0502040504020204" pitchFamily="34" charset="0"/>
              </a:rPr>
              <a:t>2</a:t>
            </a:r>
            <a:r>
              <a:rPr lang="en-US" sz="800" b="1" i="1" dirty="0">
                <a:latin typeface="Noto Sans" panose="020B0502040504020204" pitchFamily="34" charset="0"/>
                <a:ea typeface="Noto Sans" panose="020B0502040504020204" pitchFamily="34" charset="0"/>
                <a:cs typeface="Noto Sans" panose="020B0502040504020204" pitchFamily="34" charset="0"/>
              </a:rPr>
              <a:t>O</a:t>
            </a:r>
            <a:r>
              <a:rPr lang="en-US" sz="800" b="1" i="1" baseline="-25000" dirty="0">
                <a:latin typeface="Noto Sans" panose="020B0502040504020204" pitchFamily="34" charset="0"/>
                <a:ea typeface="Noto Sans" panose="020B0502040504020204" pitchFamily="34" charset="0"/>
                <a:cs typeface="Noto Sans" panose="020B0502040504020204" pitchFamily="34" charset="0"/>
              </a:rPr>
              <a:t>3</a:t>
            </a:r>
            <a:r>
              <a:rPr lang="en-US" sz="800" b="1" i="1" dirty="0">
                <a:latin typeface="Noto Sans" panose="020B0502040504020204" pitchFamily="34" charset="0"/>
                <a:ea typeface="Noto Sans" panose="020B0502040504020204" pitchFamily="34" charset="0"/>
                <a:cs typeface="Noto Sans" panose="020B0502040504020204" pitchFamily="34" charset="0"/>
              </a:rPr>
              <a:t>, 0.8%–1.2% K</a:t>
            </a:r>
            <a:r>
              <a:rPr lang="en-US" sz="800" b="1" i="1" baseline="-25000" dirty="0">
                <a:latin typeface="Noto Sans" panose="020B0502040504020204" pitchFamily="34" charset="0"/>
                <a:ea typeface="Noto Sans" panose="020B0502040504020204" pitchFamily="34" charset="0"/>
                <a:cs typeface="Noto Sans" panose="020B0502040504020204" pitchFamily="34" charset="0"/>
              </a:rPr>
              <a:t>2</a:t>
            </a:r>
            <a:r>
              <a:rPr lang="en-US" sz="800" b="1" i="1" dirty="0">
                <a:latin typeface="Noto Sans" panose="020B0502040504020204" pitchFamily="34" charset="0"/>
                <a:ea typeface="Noto Sans" panose="020B0502040504020204" pitchFamily="34" charset="0"/>
                <a:cs typeface="Noto Sans" panose="020B0502040504020204" pitchFamily="34" charset="0"/>
              </a:rPr>
              <a:t>O, and 0–1.2% SiO</a:t>
            </a:r>
            <a:r>
              <a:rPr lang="en-US" sz="800" b="1" i="1" baseline="-25000" dirty="0">
                <a:latin typeface="Noto Sans" panose="020B0502040504020204" pitchFamily="34" charset="0"/>
                <a:ea typeface="Noto Sans" panose="020B0502040504020204" pitchFamily="34" charset="0"/>
                <a:cs typeface="Noto Sans" panose="020B0502040504020204" pitchFamily="34" charset="0"/>
              </a:rPr>
              <a:t>2</a:t>
            </a:r>
            <a:r>
              <a:rPr lang="en-US" sz="800" i="1" dirty="0">
                <a:latin typeface="Noto Sans" panose="020B0502040504020204" pitchFamily="34" charset="0"/>
                <a:ea typeface="Noto Sans" panose="020B0502040504020204" pitchFamily="34" charset="0"/>
                <a:cs typeface="Noto Sans" panose="020B0502040504020204" pitchFamily="34" charset="0"/>
              </a:rPr>
              <a:t>.</a:t>
            </a:r>
          </a:p>
          <a:p>
            <a:pPr marL="171450" indent="-171450" algn="just">
              <a:buFont typeface="Arial" panose="020B0604020202020204" pitchFamily="34" charset="0"/>
              <a:buChar char="•"/>
            </a:pPr>
            <a:r>
              <a:rPr lang="en-US" sz="800" i="1" dirty="0">
                <a:latin typeface="Noto Sans" panose="020B0502040504020204" pitchFamily="34" charset="0"/>
                <a:ea typeface="Noto Sans" panose="020B0502040504020204" pitchFamily="34" charset="0"/>
                <a:cs typeface="Noto Sans" panose="020B0502040504020204" pitchFamily="34" charset="0"/>
              </a:rPr>
              <a:t>Less active but more poison- and temperature-resistant catalysts containing up to </a:t>
            </a:r>
            <a:r>
              <a:rPr lang="en-US" sz="800" b="1" i="1" dirty="0">
                <a:latin typeface="Noto Sans" panose="020B0502040504020204" pitchFamily="34" charset="0"/>
                <a:ea typeface="Noto Sans" panose="020B0502040504020204" pitchFamily="34" charset="0"/>
                <a:cs typeface="Noto Sans" panose="020B0502040504020204" pitchFamily="34" charset="0"/>
              </a:rPr>
              <a:t>3.6% magnesium oxide </a:t>
            </a:r>
            <a:r>
              <a:rPr lang="en-US" sz="800" i="1" dirty="0">
                <a:latin typeface="Noto Sans" panose="020B0502040504020204" pitchFamily="34" charset="0"/>
                <a:ea typeface="Noto Sans" panose="020B0502040504020204" pitchFamily="34" charset="0"/>
                <a:cs typeface="Noto Sans" panose="020B0502040504020204" pitchFamily="34" charset="0"/>
              </a:rPr>
              <a:t>were recommended for older plants, for example, classical </a:t>
            </a:r>
            <a:r>
              <a:rPr lang="en-US" sz="800" i="1" dirty="0" err="1">
                <a:latin typeface="Noto Sans" panose="020B0502040504020204" pitchFamily="34" charset="0"/>
                <a:ea typeface="Noto Sans" panose="020B0502040504020204" pitchFamily="34" charset="0"/>
                <a:cs typeface="Noto Sans" panose="020B0502040504020204" pitchFamily="34" charset="0"/>
              </a:rPr>
              <a:t>Casale</a:t>
            </a:r>
            <a:r>
              <a:rPr lang="en-US" sz="800" i="1" dirty="0">
                <a:latin typeface="Noto Sans" panose="020B0502040504020204" pitchFamily="34" charset="0"/>
                <a:ea typeface="Noto Sans" panose="020B0502040504020204" pitchFamily="34" charset="0"/>
                <a:cs typeface="Noto Sans" panose="020B0502040504020204" pitchFamily="34" charset="0"/>
              </a:rPr>
              <a:t> plants, which operated at up to </a:t>
            </a:r>
            <a:r>
              <a:rPr lang="en-US" sz="800" b="1" i="1" dirty="0">
                <a:latin typeface="Noto Sans" panose="020B0502040504020204" pitchFamily="34" charset="0"/>
                <a:ea typeface="Noto Sans" panose="020B0502040504020204" pitchFamily="34" charset="0"/>
                <a:cs typeface="Noto Sans" panose="020B0502040504020204" pitchFamily="34" charset="0"/>
              </a:rPr>
              <a:t>80 MPa (800 bar) </a:t>
            </a:r>
            <a:r>
              <a:rPr lang="en-US" sz="800" i="1" dirty="0">
                <a:latin typeface="Noto Sans" panose="020B0502040504020204" pitchFamily="34" charset="0"/>
                <a:ea typeface="Noto Sans" panose="020B0502040504020204" pitchFamily="34" charset="0"/>
                <a:cs typeface="Noto Sans" panose="020B0502040504020204" pitchFamily="34" charset="0"/>
              </a:rPr>
              <a:t>pressure and in which catalyst end temperature reached </a:t>
            </a:r>
            <a:r>
              <a:rPr lang="en-US" sz="800" b="1" i="1" dirty="0">
                <a:latin typeface="Noto Sans" panose="020B0502040504020204" pitchFamily="34" charset="0"/>
                <a:ea typeface="Noto Sans" panose="020B0502040504020204" pitchFamily="34" charset="0"/>
                <a:cs typeface="Noto Sans" panose="020B0502040504020204" pitchFamily="34" charset="0"/>
              </a:rPr>
              <a:t>650°C</a:t>
            </a:r>
            <a:r>
              <a:rPr lang="en-US" sz="800" i="1" dirty="0">
                <a:latin typeface="Noto Sans" panose="020B0502040504020204" pitchFamily="34" charset="0"/>
                <a:ea typeface="Noto Sans" panose="020B0502040504020204" pitchFamily="34" charset="0"/>
                <a:cs typeface="Noto Sans" panose="020B0502040504020204" pitchFamily="34" charset="0"/>
              </a:rPr>
              <a:t>. </a:t>
            </a:r>
          </a:p>
          <a:p>
            <a:pPr marL="171450" indent="-171450" algn="just">
              <a:buFont typeface="Arial" panose="020B0604020202020204" pitchFamily="34" charset="0"/>
              <a:buChar char="•"/>
            </a:pPr>
            <a:endParaRPr lang="en-US" sz="900" i="1"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867438160"/>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6DA61EE-9148-4BFA-2B51-411D08BA4172}"/>
              </a:ext>
            </a:extLst>
          </p:cNvPr>
          <p:cNvSpPr txBox="1">
            <a:spLocks/>
          </p:cNvSpPr>
          <p:nvPr/>
        </p:nvSpPr>
        <p:spPr bwMode="auto">
          <a:xfrm>
            <a:off x="463794" y="158651"/>
            <a:ext cx="2380014"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IRON CATALYSTS</a:t>
            </a: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7</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653464"/>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55B4B874-E3A9-9609-D400-BBF34BA3EBE8}"/>
              </a:ext>
            </a:extLst>
          </p:cNvPr>
          <p:cNvSpPr txBox="1">
            <a:spLocks/>
          </p:cNvSpPr>
          <p:nvPr/>
        </p:nvSpPr>
        <p:spPr bwMode="auto">
          <a:xfrm>
            <a:off x="320258" y="597901"/>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Promoted Fe-Based Catalysts</a:t>
            </a:r>
          </a:p>
        </p:txBody>
      </p:sp>
      <p:sp>
        <p:nvSpPr>
          <p:cNvPr id="2" name="CasellaDiTesto 1">
            <a:extLst>
              <a:ext uri="{FF2B5EF4-FFF2-40B4-BE49-F238E27FC236}">
                <a16:creationId xmlns:a16="http://schemas.microsoft.com/office/drawing/2014/main" id="{90FB18A6-D8C3-654A-393D-1D67493FD4A5}"/>
              </a:ext>
            </a:extLst>
          </p:cNvPr>
          <p:cNvSpPr txBox="1"/>
          <p:nvPr/>
        </p:nvSpPr>
        <p:spPr>
          <a:xfrm>
            <a:off x="48196" y="804573"/>
            <a:ext cx="5612035" cy="677108"/>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a:t>
            </a:r>
            <a:r>
              <a:rPr lang="en-US" sz="1200" b="0" i="0" dirty="0">
                <a:solidFill>
                  <a:srgbClr val="000000"/>
                </a:solidFill>
                <a:effectLst/>
                <a:latin typeface="Open Sans" panose="020B0606030504020204" pitchFamily="34" charset="0"/>
              </a:rPr>
              <a:t>Different promoter combinations and catalyst formulations have been explored to optimize ammonia synthesis for improved efficiency, selectivity, and sustainability</a:t>
            </a:r>
            <a:r>
              <a:rPr lang="en-US" sz="1200" dirty="0">
                <a:latin typeface="Noto Sans" panose="020B0502040504020204" pitchFamily="34" charset="0"/>
                <a:ea typeface="Noto Sans" panose="020B0502040504020204" pitchFamily="34" charset="0"/>
                <a:cs typeface="Noto Sans" panose="020B0502040504020204" pitchFamily="34" charset="0"/>
              </a:rPr>
              <a:t>”</a:t>
            </a:r>
          </a:p>
        </p:txBody>
      </p:sp>
      <p:pic>
        <p:nvPicPr>
          <p:cNvPr id="4098" name="Picture 2" descr="Details are in the caption following the image">
            <a:extLst>
              <a:ext uri="{FF2B5EF4-FFF2-40B4-BE49-F238E27FC236}">
                <a16:creationId xmlns:a16="http://schemas.microsoft.com/office/drawing/2014/main" id="{DCF61EA5-B1AA-8997-FF93-14CF00ED7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575" y="92979"/>
            <a:ext cx="3333319" cy="823493"/>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D0386739-0AEF-64FE-A4B4-FD114EA6DEA6}"/>
              </a:ext>
            </a:extLst>
          </p:cNvPr>
          <p:cNvSpPr txBox="1"/>
          <p:nvPr/>
        </p:nvSpPr>
        <p:spPr>
          <a:xfrm>
            <a:off x="5829058" y="1059582"/>
            <a:ext cx="3168352" cy="369332"/>
          </a:xfrm>
          <a:prstGeom prst="rect">
            <a:avLst/>
          </a:prstGeom>
          <a:noFill/>
        </p:spPr>
        <p:txBody>
          <a:bodyPr wrap="square">
            <a:spAutoFit/>
          </a:bodyPr>
          <a:lstStyle/>
          <a:p>
            <a:pPr algn="ctr"/>
            <a:r>
              <a:rPr lang="en-US" sz="900" dirty="0">
                <a:solidFill>
                  <a:srgbClr val="454F5B"/>
                </a:solidFill>
                <a:latin typeface="Noto Sans" panose="020B0502040504020204" pitchFamily="34" charset="0"/>
                <a:ea typeface="Noto Sans" panose="020B0502040504020204" pitchFamily="34" charset="0"/>
                <a:cs typeface="Noto Sans" panose="020B0502040504020204" pitchFamily="34" charset="0"/>
              </a:rPr>
              <a:t>Perspective side views of Fe-oxide crystal structures. (G. S. Parkinson, Surf. Sci. Rep. 2016, 71, 272)</a:t>
            </a:r>
            <a:endParaRPr lang="it-IT" sz="900" dirty="0">
              <a:solidFill>
                <a:srgbClr val="454F5B"/>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9" name="Immagine 18">
            <a:extLst>
              <a:ext uri="{FF2B5EF4-FFF2-40B4-BE49-F238E27FC236}">
                <a16:creationId xmlns:a16="http://schemas.microsoft.com/office/drawing/2014/main" id="{22809991-43D2-57D0-B9E2-41E9771A7238}"/>
              </a:ext>
            </a:extLst>
          </p:cNvPr>
          <p:cNvPicPr>
            <a:picLocks noChangeAspect="1"/>
          </p:cNvPicPr>
          <p:nvPr/>
        </p:nvPicPr>
        <p:blipFill>
          <a:blip r:embed="rId4"/>
          <a:stretch>
            <a:fillRect/>
          </a:stretch>
        </p:blipFill>
        <p:spPr>
          <a:xfrm>
            <a:off x="167107" y="1431850"/>
            <a:ext cx="3744416" cy="3581448"/>
          </a:xfrm>
          <a:prstGeom prst="rect">
            <a:avLst/>
          </a:prstGeom>
        </p:spPr>
      </p:pic>
      <p:sp>
        <p:nvSpPr>
          <p:cNvPr id="21" name="CasellaDiTesto 20">
            <a:extLst>
              <a:ext uri="{FF2B5EF4-FFF2-40B4-BE49-F238E27FC236}">
                <a16:creationId xmlns:a16="http://schemas.microsoft.com/office/drawing/2014/main" id="{68BDA600-3607-5586-29D8-AD7B04D2AD5E}"/>
              </a:ext>
            </a:extLst>
          </p:cNvPr>
          <p:cNvSpPr txBox="1"/>
          <p:nvPr/>
        </p:nvSpPr>
        <p:spPr>
          <a:xfrm>
            <a:off x="899592" y="4984849"/>
            <a:ext cx="1368152" cy="169277"/>
          </a:xfrm>
          <a:prstGeom prst="rect">
            <a:avLst/>
          </a:prstGeom>
          <a:noFill/>
        </p:spPr>
        <p:txBody>
          <a:bodyPr wrap="square">
            <a:spAutoFit/>
          </a:bodyPr>
          <a:lstStyle/>
          <a:p>
            <a:r>
              <a:rPr lang="it-IT" sz="500" dirty="0"/>
              <a:t>https://doi.org/10.1002/aesr.202000043</a:t>
            </a:r>
          </a:p>
        </p:txBody>
      </p:sp>
      <p:sp>
        <p:nvSpPr>
          <p:cNvPr id="6" name="CasellaDiTesto 5">
            <a:extLst>
              <a:ext uri="{FF2B5EF4-FFF2-40B4-BE49-F238E27FC236}">
                <a16:creationId xmlns:a16="http://schemas.microsoft.com/office/drawing/2014/main" id="{A431AA45-DC8A-496C-99C0-A1DB8E29549E}"/>
              </a:ext>
            </a:extLst>
          </p:cNvPr>
          <p:cNvSpPr txBox="1"/>
          <p:nvPr/>
        </p:nvSpPr>
        <p:spPr>
          <a:xfrm>
            <a:off x="5686673" y="1465600"/>
            <a:ext cx="3436282" cy="2600712"/>
          </a:xfrm>
          <a:prstGeom prst="rect">
            <a:avLst/>
          </a:prstGeom>
          <a:noFill/>
        </p:spPr>
        <p:txBody>
          <a:bodyPr wrap="square">
            <a:spAutoFit/>
          </a:bodyPr>
          <a:lstStyle/>
          <a:p>
            <a:pPr marL="171450" indent="-171450" algn="just">
              <a:buFont typeface="Arial" panose="020B0604020202020204" pitchFamily="34" charset="0"/>
              <a:buChar char="•"/>
            </a:pPr>
            <a:r>
              <a:rPr lang="en-US" sz="900" i="1" dirty="0">
                <a:latin typeface="Noto Sans" panose="020B0502040504020204" pitchFamily="34" charset="0"/>
                <a:ea typeface="Noto Sans" panose="020B0502040504020204" pitchFamily="34" charset="0"/>
                <a:cs typeface="Noto Sans" panose="020B0502040504020204" pitchFamily="34" charset="0"/>
              </a:rPr>
              <a:t>Under normal operating conditions (14–45 MPa, 380–550 C, and 10,000–20,000 m</a:t>
            </a:r>
            <a:r>
              <a:rPr lang="en-US" sz="900" i="1" baseline="30000" dirty="0">
                <a:latin typeface="Noto Sans" panose="020B0502040504020204" pitchFamily="34" charset="0"/>
                <a:ea typeface="Noto Sans" panose="020B0502040504020204" pitchFamily="34" charset="0"/>
                <a:cs typeface="Noto Sans" panose="020B0502040504020204" pitchFamily="34" charset="0"/>
              </a:rPr>
              <a:t>3</a:t>
            </a:r>
            <a:r>
              <a:rPr lang="en-US" sz="900" i="1" dirty="0">
                <a:latin typeface="Noto Sans" panose="020B0502040504020204" pitchFamily="34" charset="0"/>
                <a:ea typeface="Noto Sans" panose="020B0502040504020204" pitchFamily="34" charset="0"/>
                <a:cs typeface="Noto Sans" panose="020B0502040504020204" pitchFamily="34" charset="0"/>
              </a:rPr>
              <a:t> m</a:t>
            </a:r>
            <a:r>
              <a:rPr lang="en-US" sz="900" i="1" baseline="30000" dirty="0">
                <a:latin typeface="Noto Sans" panose="020B0502040504020204" pitchFamily="34" charset="0"/>
                <a:ea typeface="Noto Sans" panose="020B0502040504020204" pitchFamily="34" charset="0"/>
                <a:cs typeface="Noto Sans" panose="020B0502040504020204" pitchFamily="34" charset="0"/>
              </a:rPr>
              <a:t>− 3 </a:t>
            </a:r>
            <a:r>
              <a:rPr lang="en-US" sz="900" i="1" dirty="0">
                <a:latin typeface="Noto Sans" panose="020B0502040504020204" pitchFamily="34" charset="0"/>
                <a:ea typeface="Noto Sans" panose="020B0502040504020204" pitchFamily="34" charset="0"/>
                <a:cs typeface="Noto Sans" panose="020B0502040504020204" pitchFamily="34" charset="0"/>
              </a:rPr>
              <a:t>h</a:t>
            </a:r>
            <a:r>
              <a:rPr lang="en-US" sz="900" i="1" baseline="30000" dirty="0">
                <a:latin typeface="Noto Sans" panose="020B0502040504020204" pitchFamily="34" charset="0"/>
                <a:ea typeface="Noto Sans" panose="020B0502040504020204" pitchFamily="34" charset="0"/>
                <a:cs typeface="Noto Sans" panose="020B0502040504020204" pitchFamily="34" charset="0"/>
              </a:rPr>
              <a:t>−1</a:t>
            </a:r>
            <a:r>
              <a:rPr lang="en-US" sz="900" i="1" dirty="0">
                <a:latin typeface="Noto Sans" panose="020B0502040504020204" pitchFamily="34" charset="0"/>
                <a:ea typeface="Noto Sans" panose="020B0502040504020204" pitchFamily="34" charset="0"/>
                <a:cs typeface="Noto Sans" panose="020B0502040504020204" pitchFamily="34" charset="0"/>
              </a:rPr>
              <a:t> (STP)), the optimal activity corresponds to </a:t>
            </a:r>
            <a:r>
              <a:rPr lang="en-US" sz="900" b="1" i="1" dirty="0">
                <a:latin typeface="Noto Sans" panose="020B0502040504020204" pitchFamily="34" charset="0"/>
                <a:ea typeface="Noto Sans" panose="020B0502040504020204" pitchFamily="34" charset="0"/>
                <a:cs typeface="Noto Sans" panose="020B0502040504020204" pitchFamily="34" charset="0"/>
              </a:rPr>
              <a:t>a composition of 2.5%–3.5% </a:t>
            </a:r>
            <a:r>
              <a:rPr lang="en-US" sz="900" b="1" i="1" dirty="0" err="1">
                <a:latin typeface="Noto Sans" panose="020B0502040504020204" pitchFamily="34" charset="0"/>
                <a:ea typeface="Noto Sans" panose="020B0502040504020204" pitchFamily="34" charset="0"/>
                <a:cs typeface="Noto Sans" panose="020B0502040504020204" pitchFamily="34" charset="0"/>
              </a:rPr>
              <a:t>CaO</a:t>
            </a:r>
            <a:r>
              <a:rPr lang="en-US" sz="900" b="1" i="1" dirty="0">
                <a:latin typeface="Noto Sans" panose="020B0502040504020204" pitchFamily="34" charset="0"/>
                <a:ea typeface="Noto Sans" panose="020B0502040504020204" pitchFamily="34" charset="0"/>
                <a:cs typeface="Noto Sans" panose="020B0502040504020204" pitchFamily="34" charset="0"/>
              </a:rPr>
              <a:t>, 2.3%–5.0% Al</a:t>
            </a:r>
            <a:r>
              <a:rPr lang="en-US" sz="900" b="1" i="1" baseline="-25000" dirty="0">
                <a:latin typeface="Noto Sans" panose="020B0502040504020204" pitchFamily="34" charset="0"/>
                <a:ea typeface="Noto Sans" panose="020B0502040504020204" pitchFamily="34" charset="0"/>
                <a:cs typeface="Noto Sans" panose="020B0502040504020204" pitchFamily="34" charset="0"/>
              </a:rPr>
              <a:t>2</a:t>
            </a:r>
            <a:r>
              <a:rPr lang="en-US" sz="900" b="1" i="1" dirty="0">
                <a:latin typeface="Noto Sans" panose="020B0502040504020204" pitchFamily="34" charset="0"/>
                <a:ea typeface="Noto Sans" panose="020B0502040504020204" pitchFamily="34" charset="0"/>
                <a:cs typeface="Noto Sans" panose="020B0502040504020204" pitchFamily="34" charset="0"/>
              </a:rPr>
              <a:t>O</a:t>
            </a:r>
            <a:r>
              <a:rPr lang="en-US" sz="900" b="1" i="1" baseline="-25000" dirty="0">
                <a:latin typeface="Noto Sans" panose="020B0502040504020204" pitchFamily="34" charset="0"/>
                <a:ea typeface="Noto Sans" panose="020B0502040504020204" pitchFamily="34" charset="0"/>
                <a:cs typeface="Noto Sans" panose="020B0502040504020204" pitchFamily="34" charset="0"/>
              </a:rPr>
              <a:t>3</a:t>
            </a:r>
            <a:r>
              <a:rPr lang="en-US" sz="900" b="1" i="1" dirty="0">
                <a:latin typeface="Noto Sans" panose="020B0502040504020204" pitchFamily="34" charset="0"/>
                <a:ea typeface="Noto Sans" panose="020B0502040504020204" pitchFamily="34" charset="0"/>
                <a:cs typeface="Noto Sans" panose="020B0502040504020204" pitchFamily="34" charset="0"/>
              </a:rPr>
              <a:t>, 0.8%–1.2% K</a:t>
            </a:r>
            <a:r>
              <a:rPr lang="en-US" sz="900" b="1" i="1" baseline="-25000" dirty="0">
                <a:latin typeface="Noto Sans" panose="020B0502040504020204" pitchFamily="34" charset="0"/>
                <a:ea typeface="Noto Sans" panose="020B0502040504020204" pitchFamily="34" charset="0"/>
                <a:cs typeface="Noto Sans" panose="020B0502040504020204" pitchFamily="34" charset="0"/>
              </a:rPr>
              <a:t>2</a:t>
            </a:r>
            <a:r>
              <a:rPr lang="en-US" sz="900" b="1" i="1" dirty="0">
                <a:latin typeface="Noto Sans" panose="020B0502040504020204" pitchFamily="34" charset="0"/>
                <a:ea typeface="Noto Sans" panose="020B0502040504020204" pitchFamily="34" charset="0"/>
                <a:cs typeface="Noto Sans" panose="020B0502040504020204" pitchFamily="34" charset="0"/>
              </a:rPr>
              <a:t>O, and 0–1.2% SiO</a:t>
            </a:r>
            <a:r>
              <a:rPr lang="en-US" sz="900" b="1" i="1" baseline="-25000" dirty="0">
                <a:latin typeface="Noto Sans" panose="020B0502040504020204" pitchFamily="34" charset="0"/>
                <a:ea typeface="Noto Sans" panose="020B0502040504020204" pitchFamily="34" charset="0"/>
                <a:cs typeface="Noto Sans" panose="020B0502040504020204" pitchFamily="34" charset="0"/>
              </a:rPr>
              <a:t>2</a:t>
            </a:r>
            <a:r>
              <a:rPr lang="en-US" sz="900" i="1" dirty="0">
                <a:latin typeface="Noto Sans" panose="020B0502040504020204" pitchFamily="34" charset="0"/>
                <a:ea typeface="Noto Sans" panose="020B0502040504020204" pitchFamily="34" charset="0"/>
                <a:cs typeface="Noto Sans" panose="020B0502040504020204" pitchFamily="34" charset="0"/>
              </a:rPr>
              <a:t>.</a:t>
            </a:r>
          </a:p>
          <a:p>
            <a:pPr marL="171450" indent="-171450" algn="just">
              <a:buFont typeface="Arial" panose="020B0604020202020204" pitchFamily="34" charset="0"/>
              <a:buChar char="•"/>
            </a:pPr>
            <a:endParaRPr lang="en-US" sz="9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900" i="1" dirty="0">
                <a:latin typeface="Noto Sans" panose="020B0502040504020204" pitchFamily="34" charset="0"/>
                <a:ea typeface="Noto Sans" panose="020B0502040504020204" pitchFamily="34" charset="0"/>
                <a:cs typeface="Noto Sans" panose="020B0502040504020204" pitchFamily="34" charset="0"/>
              </a:rPr>
              <a:t>Less active but more poison- and temperature-resistant catalysts containing up to </a:t>
            </a:r>
            <a:r>
              <a:rPr lang="en-US" sz="900" b="1" i="1" dirty="0">
                <a:latin typeface="Noto Sans" panose="020B0502040504020204" pitchFamily="34" charset="0"/>
                <a:ea typeface="Noto Sans" panose="020B0502040504020204" pitchFamily="34" charset="0"/>
                <a:cs typeface="Noto Sans" panose="020B0502040504020204" pitchFamily="34" charset="0"/>
              </a:rPr>
              <a:t>3.6% magnesium oxide </a:t>
            </a:r>
            <a:r>
              <a:rPr lang="en-US" sz="900" i="1" dirty="0">
                <a:latin typeface="Noto Sans" panose="020B0502040504020204" pitchFamily="34" charset="0"/>
                <a:ea typeface="Noto Sans" panose="020B0502040504020204" pitchFamily="34" charset="0"/>
                <a:cs typeface="Noto Sans" panose="020B0502040504020204" pitchFamily="34" charset="0"/>
              </a:rPr>
              <a:t>were recommended for older plants, for example, classical </a:t>
            </a:r>
            <a:r>
              <a:rPr lang="en-US" sz="900" i="1" dirty="0" err="1">
                <a:latin typeface="Noto Sans" panose="020B0502040504020204" pitchFamily="34" charset="0"/>
                <a:ea typeface="Noto Sans" panose="020B0502040504020204" pitchFamily="34" charset="0"/>
                <a:cs typeface="Noto Sans" panose="020B0502040504020204" pitchFamily="34" charset="0"/>
              </a:rPr>
              <a:t>Casale</a:t>
            </a:r>
            <a:r>
              <a:rPr lang="en-US" sz="900" i="1" dirty="0">
                <a:latin typeface="Noto Sans" panose="020B0502040504020204" pitchFamily="34" charset="0"/>
                <a:ea typeface="Noto Sans" panose="020B0502040504020204" pitchFamily="34" charset="0"/>
                <a:cs typeface="Noto Sans" panose="020B0502040504020204" pitchFamily="34" charset="0"/>
              </a:rPr>
              <a:t> plants, which operated at up to </a:t>
            </a:r>
            <a:r>
              <a:rPr lang="en-US" sz="900" b="1" i="1" dirty="0">
                <a:latin typeface="Noto Sans" panose="020B0502040504020204" pitchFamily="34" charset="0"/>
                <a:ea typeface="Noto Sans" panose="020B0502040504020204" pitchFamily="34" charset="0"/>
                <a:cs typeface="Noto Sans" panose="020B0502040504020204" pitchFamily="34" charset="0"/>
              </a:rPr>
              <a:t>80 MPa (800 bar) </a:t>
            </a:r>
            <a:r>
              <a:rPr lang="en-US" sz="900" i="1" dirty="0">
                <a:latin typeface="Noto Sans" panose="020B0502040504020204" pitchFamily="34" charset="0"/>
                <a:ea typeface="Noto Sans" panose="020B0502040504020204" pitchFamily="34" charset="0"/>
                <a:cs typeface="Noto Sans" panose="020B0502040504020204" pitchFamily="34" charset="0"/>
              </a:rPr>
              <a:t>pressure and in which catalyst end temperature reached </a:t>
            </a:r>
            <a:r>
              <a:rPr lang="en-US" sz="900" b="1" i="1" dirty="0">
                <a:latin typeface="Noto Sans" panose="020B0502040504020204" pitchFamily="34" charset="0"/>
                <a:ea typeface="Noto Sans" panose="020B0502040504020204" pitchFamily="34" charset="0"/>
                <a:cs typeface="Noto Sans" panose="020B0502040504020204" pitchFamily="34" charset="0"/>
              </a:rPr>
              <a:t>650°C</a:t>
            </a:r>
            <a:r>
              <a:rPr lang="en-US" sz="900" i="1" dirty="0">
                <a:latin typeface="Noto Sans" panose="020B0502040504020204" pitchFamily="34" charset="0"/>
                <a:ea typeface="Noto Sans" panose="020B0502040504020204" pitchFamily="34" charset="0"/>
                <a:cs typeface="Noto Sans" panose="020B0502040504020204" pitchFamily="34" charset="0"/>
              </a:rPr>
              <a:t>. </a:t>
            </a:r>
          </a:p>
          <a:p>
            <a:pPr marL="171450" indent="-171450" algn="just">
              <a:buFont typeface="Arial" panose="020B0604020202020204" pitchFamily="34" charset="0"/>
              <a:buChar char="•"/>
            </a:pPr>
            <a:endParaRPr lang="en-US" sz="9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900" i="1" dirty="0">
                <a:latin typeface="Noto Sans" panose="020B0502040504020204" pitchFamily="34" charset="0"/>
                <a:ea typeface="Noto Sans" panose="020B0502040504020204" pitchFamily="34" charset="0"/>
                <a:cs typeface="Noto Sans" panose="020B0502040504020204" pitchFamily="34" charset="0"/>
              </a:rPr>
              <a:t>Comparing the results is challenging because the operating conditions are quite different. Generally, the Al</a:t>
            </a:r>
            <a:r>
              <a:rPr lang="en-US" sz="900" i="1" baseline="-25000" dirty="0">
                <a:latin typeface="Noto Sans" panose="020B0502040504020204" pitchFamily="34" charset="0"/>
                <a:ea typeface="Noto Sans" panose="020B0502040504020204" pitchFamily="34" charset="0"/>
                <a:cs typeface="Noto Sans" panose="020B0502040504020204" pitchFamily="34" charset="0"/>
              </a:rPr>
              <a:t>2</a:t>
            </a:r>
            <a:r>
              <a:rPr lang="en-US" sz="900" i="1" dirty="0">
                <a:latin typeface="Noto Sans" panose="020B0502040504020204" pitchFamily="34" charset="0"/>
                <a:ea typeface="Noto Sans" panose="020B0502040504020204" pitchFamily="34" charset="0"/>
                <a:cs typeface="Noto Sans" panose="020B0502040504020204" pitchFamily="34" charset="0"/>
              </a:rPr>
              <a:t>O</a:t>
            </a:r>
            <a:r>
              <a:rPr lang="en-US" sz="900" i="1" baseline="-25000" dirty="0">
                <a:latin typeface="Noto Sans" panose="020B0502040504020204" pitchFamily="34" charset="0"/>
                <a:ea typeface="Noto Sans" panose="020B0502040504020204" pitchFamily="34" charset="0"/>
                <a:cs typeface="Noto Sans" panose="020B0502040504020204" pitchFamily="34" charset="0"/>
              </a:rPr>
              <a:t>3</a:t>
            </a:r>
            <a:r>
              <a:rPr lang="en-US" sz="900" i="1" dirty="0">
                <a:latin typeface="Noto Sans" panose="020B0502040504020204" pitchFamily="34" charset="0"/>
                <a:ea typeface="Noto Sans" panose="020B0502040504020204" pitchFamily="34" charset="0"/>
                <a:cs typeface="Noto Sans" panose="020B0502040504020204" pitchFamily="34" charset="0"/>
              </a:rPr>
              <a:t>, K</a:t>
            </a:r>
            <a:r>
              <a:rPr lang="en-US" sz="900" i="1" baseline="-25000" dirty="0">
                <a:latin typeface="Noto Sans" panose="020B0502040504020204" pitchFamily="34" charset="0"/>
                <a:ea typeface="Noto Sans" panose="020B0502040504020204" pitchFamily="34" charset="0"/>
                <a:cs typeface="Noto Sans" panose="020B0502040504020204" pitchFamily="34" charset="0"/>
              </a:rPr>
              <a:t>2</a:t>
            </a:r>
            <a:r>
              <a:rPr lang="en-US" sz="900" i="1" dirty="0">
                <a:latin typeface="Noto Sans" panose="020B0502040504020204" pitchFamily="34" charset="0"/>
                <a:ea typeface="Noto Sans" panose="020B0502040504020204" pitchFamily="34" charset="0"/>
                <a:cs typeface="Noto Sans" panose="020B0502040504020204" pitchFamily="34" charset="0"/>
              </a:rPr>
              <a:t>O, </a:t>
            </a:r>
            <a:r>
              <a:rPr lang="en-US" sz="900" i="1" dirty="0" err="1">
                <a:latin typeface="Noto Sans" panose="020B0502040504020204" pitchFamily="34" charset="0"/>
                <a:ea typeface="Noto Sans" panose="020B0502040504020204" pitchFamily="34" charset="0"/>
                <a:cs typeface="Noto Sans" panose="020B0502040504020204" pitchFamily="34" charset="0"/>
              </a:rPr>
              <a:t>CaO</a:t>
            </a:r>
            <a:r>
              <a:rPr lang="en-US" sz="900" i="1" dirty="0">
                <a:latin typeface="Noto Sans" panose="020B0502040504020204" pitchFamily="34" charset="0"/>
                <a:ea typeface="Noto Sans" panose="020B0502040504020204" pitchFamily="34" charset="0"/>
                <a:cs typeface="Noto Sans" panose="020B0502040504020204" pitchFamily="34" charset="0"/>
              </a:rPr>
              <a:t>, and SiO</a:t>
            </a:r>
            <a:r>
              <a:rPr lang="en-US" sz="900" i="1" baseline="-25000" dirty="0">
                <a:latin typeface="Noto Sans" panose="020B0502040504020204" pitchFamily="34" charset="0"/>
                <a:ea typeface="Noto Sans" panose="020B0502040504020204" pitchFamily="34" charset="0"/>
                <a:cs typeface="Noto Sans" panose="020B0502040504020204" pitchFamily="34" charset="0"/>
              </a:rPr>
              <a:t>2</a:t>
            </a:r>
            <a:r>
              <a:rPr lang="en-US" sz="900" i="1" dirty="0">
                <a:latin typeface="Noto Sans" panose="020B0502040504020204" pitchFamily="34" charset="0"/>
                <a:ea typeface="Noto Sans" panose="020B0502040504020204" pitchFamily="34" charset="0"/>
                <a:cs typeface="Noto Sans" panose="020B0502040504020204" pitchFamily="34" charset="0"/>
              </a:rPr>
              <a:t>-promoted iron catalysts exhibit high activity with an </a:t>
            </a:r>
            <a:r>
              <a:rPr lang="en-US" sz="900" b="1" i="1" dirty="0">
                <a:latin typeface="Noto Sans" panose="020B0502040504020204" pitchFamily="34" charset="0"/>
                <a:ea typeface="Noto Sans" panose="020B0502040504020204" pitchFamily="34" charset="0"/>
                <a:cs typeface="Noto Sans" panose="020B0502040504020204" pitchFamily="34" charset="0"/>
              </a:rPr>
              <a:t>ammonia concentration of 15–20%</a:t>
            </a:r>
            <a:r>
              <a:rPr lang="en-US" sz="900" i="1" dirty="0">
                <a:latin typeface="Noto Sans" panose="020B0502040504020204" pitchFamily="34" charset="0"/>
                <a:ea typeface="Noto Sans" panose="020B0502040504020204" pitchFamily="34" charset="0"/>
                <a:cs typeface="Noto Sans" panose="020B0502040504020204" pitchFamily="34" charset="0"/>
              </a:rPr>
              <a:t> at the convertor outlet achieved for space velocities of </a:t>
            </a:r>
            <a:r>
              <a:rPr lang="en-US" sz="900" b="1" i="1" dirty="0">
                <a:latin typeface="Noto Sans" panose="020B0502040504020204" pitchFamily="34" charset="0"/>
                <a:ea typeface="Noto Sans" panose="020B0502040504020204" pitchFamily="34" charset="0"/>
                <a:cs typeface="Noto Sans" panose="020B0502040504020204" pitchFamily="34" charset="0"/>
              </a:rPr>
              <a:t>30 000 –10 000 h</a:t>
            </a:r>
            <a:r>
              <a:rPr lang="en-US" sz="900" b="1" i="1" baseline="30000" dirty="0">
                <a:latin typeface="Noto Sans" panose="020B0502040504020204" pitchFamily="34" charset="0"/>
                <a:ea typeface="Noto Sans" panose="020B0502040504020204" pitchFamily="34" charset="0"/>
                <a:cs typeface="Noto Sans" panose="020B0502040504020204" pitchFamily="34" charset="0"/>
              </a:rPr>
              <a:t>−1</a:t>
            </a:r>
            <a:r>
              <a:rPr lang="en-US" sz="900" b="1" i="1" dirty="0">
                <a:latin typeface="Noto Sans" panose="020B0502040504020204" pitchFamily="34" charset="0"/>
                <a:ea typeface="Noto Sans" panose="020B0502040504020204" pitchFamily="34" charset="0"/>
                <a:cs typeface="Noto Sans" panose="020B0502040504020204" pitchFamily="34" charset="0"/>
              </a:rPr>
              <a:t> at 425 °C and 150 bar</a:t>
            </a:r>
            <a:r>
              <a:rPr lang="en-US" sz="900" i="1" dirty="0">
                <a:latin typeface="Noto Sans" panose="020B0502040504020204" pitchFamily="34" charset="0"/>
                <a:ea typeface="Noto Sans" panose="020B0502040504020204" pitchFamily="34" charset="0"/>
                <a:cs typeface="Noto Sans" panose="020B0502040504020204" pitchFamily="34" charset="0"/>
              </a:rPr>
              <a:t>;</a:t>
            </a:r>
            <a:endParaRPr lang="it-IT" sz="9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endParaRPr lang="en-US" sz="1000" i="1" dirty="0">
              <a:latin typeface="Noto Sans" panose="020B0502040504020204" pitchFamily="34" charset="0"/>
              <a:ea typeface="Noto Sans" panose="020B0502040504020204" pitchFamily="34" charset="0"/>
              <a:cs typeface="Noto Sans" panose="020B0502040504020204" pitchFamily="34" charset="0"/>
            </a:endParaRPr>
          </a:p>
        </p:txBody>
      </p:sp>
      <p:pic>
        <p:nvPicPr>
          <p:cNvPr id="11" name="Immagine 10">
            <a:extLst>
              <a:ext uri="{FF2B5EF4-FFF2-40B4-BE49-F238E27FC236}">
                <a16:creationId xmlns:a16="http://schemas.microsoft.com/office/drawing/2014/main" id="{289FF169-9BA6-EC6F-E222-42E1FBECE800}"/>
              </a:ext>
            </a:extLst>
          </p:cNvPr>
          <p:cNvPicPr>
            <a:picLocks noChangeAspect="1"/>
          </p:cNvPicPr>
          <p:nvPr/>
        </p:nvPicPr>
        <p:blipFill rotWithShape="1">
          <a:blip r:embed="rId5"/>
          <a:srcRect r="5574"/>
          <a:stretch/>
        </p:blipFill>
        <p:spPr>
          <a:xfrm>
            <a:off x="5731014" y="4102998"/>
            <a:ext cx="3393221" cy="849102"/>
          </a:xfrm>
          <a:prstGeom prst="rect">
            <a:avLst/>
          </a:prstGeom>
        </p:spPr>
      </p:pic>
      <p:pic>
        <p:nvPicPr>
          <p:cNvPr id="13" name="Immagine 12">
            <a:extLst>
              <a:ext uri="{FF2B5EF4-FFF2-40B4-BE49-F238E27FC236}">
                <a16:creationId xmlns:a16="http://schemas.microsoft.com/office/drawing/2014/main" id="{17E5DD51-BF29-7196-AF2C-6920285BACC3}"/>
              </a:ext>
            </a:extLst>
          </p:cNvPr>
          <p:cNvPicPr>
            <a:picLocks noChangeAspect="1"/>
          </p:cNvPicPr>
          <p:nvPr/>
        </p:nvPicPr>
        <p:blipFill rotWithShape="1">
          <a:blip r:embed="rId6"/>
          <a:srcRect l="4060" r="25822"/>
          <a:stretch/>
        </p:blipFill>
        <p:spPr>
          <a:xfrm>
            <a:off x="3994874" y="3400724"/>
            <a:ext cx="1604400" cy="1157633"/>
          </a:xfrm>
          <a:prstGeom prst="rect">
            <a:avLst/>
          </a:prstGeom>
        </p:spPr>
      </p:pic>
      <p:sp>
        <p:nvSpPr>
          <p:cNvPr id="17" name="CasellaDiTesto 16">
            <a:extLst>
              <a:ext uri="{FF2B5EF4-FFF2-40B4-BE49-F238E27FC236}">
                <a16:creationId xmlns:a16="http://schemas.microsoft.com/office/drawing/2014/main" id="{1BD6E925-EA0D-9D35-C776-C8A7F6E56D41}"/>
              </a:ext>
            </a:extLst>
          </p:cNvPr>
          <p:cNvSpPr txBox="1"/>
          <p:nvPr/>
        </p:nvSpPr>
        <p:spPr>
          <a:xfrm>
            <a:off x="4427984" y="4998691"/>
            <a:ext cx="2141984" cy="169277"/>
          </a:xfrm>
          <a:prstGeom prst="rect">
            <a:avLst/>
          </a:prstGeom>
          <a:noFill/>
        </p:spPr>
        <p:txBody>
          <a:bodyPr wrap="square">
            <a:spAutoFit/>
          </a:bodyPr>
          <a:lstStyle/>
          <a:p>
            <a:r>
              <a:rPr lang="en-US" sz="500" dirty="0"/>
              <a:t>JOURNAL OF RARE EARTHS, Vol. 26, No. 5, Oct. 2008, p. 711</a:t>
            </a:r>
            <a:endParaRPr lang="it-IT" sz="500" dirty="0"/>
          </a:p>
        </p:txBody>
      </p:sp>
      <p:sp>
        <p:nvSpPr>
          <p:cNvPr id="18" name="CasellaDiTesto 17">
            <a:extLst>
              <a:ext uri="{FF2B5EF4-FFF2-40B4-BE49-F238E27FC236}">
                <a16:creationId xmlns:a16="http://schemas.microsoft.com/office/drawing/2014/main" id="{D2FF7D13-32BB-91E7-3D9F-E74A02262E55}"/>
              </a:ext>
            </a:extLst>
          </p:cNvPr>
          <p:cNvSpPr txBox="1"/>
          <p:nvPr/>
        </p:nvSpPr>
        <p:spPr>
          <a:xfrm>
            <a:off x="3892184" y="4558357"/>
            <a:ext cx="1809780" cy="461665"/>
          </a:xfrm>
          <a:prstGeom prst="rect">
            <a:avLst/>
          </a:prstGeom>
          <a:noFill/>
        </p:spPr>
        <p:txBody>
          <a:bodyPr wrap="square">
            <a:spAutoFit/>
          </a:bodyPr>
          <a:lstStyle/>
          <a:p>
            <a:pPr algn="just"/>
            <a:r>
              <a:rPr lang="en-US" sz="800" dirty="0">
                <a:solidFill>
                  <a:srgbClr val="454F5B"/>
                </a:solidFill>
                <a:latin typeface="Noto Sans" panose="020B0502040504020204" pitchFamily="34" charset="0"/>
                <a:ea typeface="Noto Sans" panose="020B0502040504020204" pitchFamily="34" charset="0"/>
                <a:cs typeface="Noto Sans" panose="020B0502040504020204" pitchFamily="34" charset="0"/>
              </a:rPr>
              <a:t>NH</a:t>
            </a:r>
            <a:r>
              <a:rPr lang="en-US" sz="800" baseline="-25000" dirty="0">
                <a:solidFill>
                  <a:srgbClr val="454F5B"/>
                </a:solidFill>
                <a:latin typeface="Noto Sans" panose="020B0502040504020204" pitchFamily="34" charset="0"/>
                <a:ea typeface="Noto Sans" panose="020B0502040504020204" pitchFamily="34" charset="0"/>
                <a:cs typeface="Noto Sans" panose="020B0502040504020204" pitchFamily="34" charset="0"/>
              </a:rPr>
              <a:t>3</a:t>
            </a:r>
            <a:r>
              <a:rPr lang="en-US" sz="800" dirty="0">
                <a:solidFill>
                  <a:srgbClr val="454F5B"/>
                </a:solidFill>
                <a:latin typeface="Noto Sans" panose="020B0502040504020204" pitchFamily="34" charset="0"/>
                <a:ea typeface="Noto Sans" panose="020B0502040504020204" pitchFamily="34" charset="0"/>
                <a:cs typeface="Noto Sans" panose="020B0502040504020204" pitchFamily="34" charset="0"/>
              </a:rPr>
              <a:t> concentration (%) of various iron catalysts at different reaction conditions</a:t>
            </a:r>
            <a:endParaRPr lang="it-IT" sz="800" dirty="0">
              <a:solidFill>
                <a:srgbClr val="454F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2" name="CasellaDiTesto 21">
            <a:extLst>
              <a:ext uri="{FF2B5EF4-FFF2-40B4-BE49-F238E27FC236}">
                <a16:creationId xmlns:a16="http://schemas.microsoft.com/office/drawing/2014/main" id="{C35CA737-82A6-C669-D4DE-8FE1F4F48726}"/>
              </a:ext>
            </a:extLst>
          </p:cNvPr>
          <p:cNvSpPr txBox="1"/>
          <p:nvPr/>
        </p:nvSpPr>
        <p:spPr>
          <a:xfrm>
            <a:off x="5660231" y="3897459"/>
            <a:ext cx="2944217" cy="215444"/>
          </a:xfrm>
          <a:prstGeom prst="rect">
            <a:avLst/>
          </a:prstGeom>
          <a:noFill/>
        </p:spPr>
        <p:txBody>
          <a:bodyPr wrap="square">
            <a:spAutoFit/>
          </a:bodyPr>
          <a:lstStyle/>
          <a:p>
            <a:r>
              <a:rPr lang="en-US" sz="800" dirty="0">
                <a:solidFill>
                  <a:srgbClr val="454F5B"/>
                </a:solidFill>
                <a:latin typeface="Noto Sans" panose="020B0502040504020204" pitchFamily="34" charset="0"/>
                <a:ea typeface="Noto Sans" panose="020B0502040504020204" pitchFamily="34" charset="0"/>
              </a:rPr>
              <a:t>Compositions (wt.%) of various Iron promoted catalysts</a:t>
            </a:r>
            <a:endParaRPr lang="it-IT" sz="800" dirty="0">
              <a:solidFill>
                <a:srgbClr val="454F5B"/>
              </a:solidFill>
              <a:latin typeface="Noto Sans" panose="020B0502040504020204" pitchFamily="34" charset="0"/>
              <a:ea typeface="Noto Sans" panose="020B0502040504020204" pitchFamily="34" charset="0"/>
            </a:endParaRPr>
          </a:p>
        </p:txBody>
      </p:sp>
      <p:pic>
        <p:nvPicPr>
          <p:cNvPr id="23" name="Picture 73">
            <a:extLst>
              <a:ext uri="{FF2B5EF4-FFF2-40B4-BE49-F238E27FC236}">
                <a16:creationId xmlns:a16="http://schemas.microsoft.com/office/drawing/2014/main" id="{6CB58BE5-2355-3C33-BB44-A4E435E973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909" t="16422" r="16145" b="11884"/>
          <a:stretch>
            <a:fillRect/>
          </a:stretch>
        </p:blipFill>
        <p:spPr bwMode="auto">
          <a:xfrm>
            <a:off x="4332243" y="2037488"/>
            <a:ext cx="933710" cy="129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magine 24">
            <a:extLst>
              <a:ext uri="{FF2B5EF4-FFF2-40B4-BE49-F238E27FC236}">
                <a16:creationId xmlns:a16="http://schemas.microsoft.com/office/drawing/2014/main" id="{D0D0DAD3-E92D-8E65-F322-A066ED4F64CE}"/>
              </a:ext>
            </a:extLst>
          </p:cNvPr>
          <p:cNvPicPr>
            <a:picLocks noChangeAspect="1"/>
          </p:cNvPicPr>
          <p:nvPr/>
        </p:nvPicPr>
        <p:blipFill>
          <a:blip r:embed="rId8"/>
          <a:stretch>
            <a:fillRect/>
          </a:stretch>
        </p:blipFill>
        <p:spPr>
          <a:xfrm>
            <a:off x="4030434" y="1423363"/>
            <a:ext cx="1685681" cy="503767"/>
          </a:xfrm>
          <a:prstGeom prst="rect">
            <a:avLst/>
          </a:prstGeom>
        </p:spPr>
      </p:pic>
    </p:spTree>
    <p:extLst>
      <p:ext uri="{BB962C8B-B14F-4D97-AF65-F5344CB8AC3E}">
        <p14:creationId xmlns:p14="http://schemas.microsoft.com/office/powerpoint/2010/main" val="2380130830"/>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7F59D617-4462-24B6-D556-21CF67B7EA1C}"/>
              </a:ext>
            </a:extLst>
          </p:cNvPr>
          <p:cNvPicPr>
            <a:picLocks noChangeAspect="1"/>
          </p:cNvPicPr>
          <p:nvPr/>
        </p:nvPicPr>
        <p:blipFill>
          <a:blip r:embed="rId3"/>
          <a:stretch>
            <a:fillRect/>
          </a:stretch>
        </p:blipFill>
        <p:spPr>
          <a:xfrm rot="16200000">
            <a:off x="4302847" y="1943684"/>
            <a:ext cx="1273719" cy="1136801"/>
          </a:xfrm>
          <a:prstGeom prst="rect">
            <a:avLst/>
          </a:prstGeom>
        </p:spPr>
      </p:pic>
      <p:sp>
        <p:nvSpPr>
          <p:cNvPr id="3" name="Text Placeholder 1">
            <a:extLst>
              <a:ext uri="{FF2B5EF4-FFF2-40B4-BE49-F238E27FC236}">
                <a16:creationId xmlns:a16="http://schemas.microsoft.com/office/drawing/2014/main" id="{A6DA61EE-9148-4BFA-2B51-411D08BA4172}"/>
              </a:ext>
            </a:extLst>
          </p:cNvPr>
          <p:cNvSpPr txBox="1">
            <a:spLocks/>
          </p:cNvSpPr>
          <p:nvPr/>
        </p:nvSpPr>
        <p:spPr bwMode="auto">
          <a:xfrm>
            <a:off x="463794" y="158651"/>
            <a:ext cx="2380014"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IRON CATALYSTS</a:t>
            </a: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7</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610597"/>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55B4B874-E3A9-9609-D400-BBF34BA3EBE8}"/>
              </a:ext>
            </a:extLst>
          </p:cNvPr>
          <p:cNvSpPr txBox="1">
            <a:spLocks/>
          </p:cNvSpPr>
          <p:nvPr/>
        </p:nvSpPr>
        <p:spPr bwMode="auto">
          <a:xfrm>
            <a:off x="320258" y="555034"/>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Catalyst size and shape</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 name="CasellaDiTesto 1">
            <a:extLst>
              <a:ext uri="{FF2B5EF4-FFF2-40B4-BE49-F238E27FC236}">
                <a16:creationId xmlns:a16="http://schemas.microsoft.com/office/drawing/2014/main" id="{90FB18A6-D8C3-654A-393D-1D67493FD4A5}"/>
              </a:ext>
            </a:extLst>
          </p:cNvPr>
          <p:cNvSpPr txBox="1"/>
          <p:nvPr/>
        </p:nvSpPr>
        <p:spPr>
          <a:xfrm>
            <a:off x="48196" y="828378"/>
            <a:ext cx="5612035" cy="646331"/>
          </a:xfrm>
          <a:prstGeom prst="rect">
            <a:avLst/>
          </a:prstGeom>
          <a:noFill/>
        </p:spPr>
        <p:txBody>
          <a:bodyPr wrap="square">
            <a:spAutoFit/>
          </a:bodyPr>
          <a:lstStyle/>
          <a:p>
            <a:pPr algn="just"/>
            <a:r>
              <a:rPr lang="en-US" sz="1200" b="0" i="0" dirty="0">
                <a:effectLst/>
                <a:latin typeface="Noto Sans" panose="020B0502040504020204" pitchFamily="34" charset="0"/>
                <a:ea typeface="Noto Sans" panose="020B0502040504020204" pitchFamily="34" charset="0"/>
                <a:cs typeface="Noto Sans" panose="020B0502040504020204" pitchFamily="34" charset="0"/>
              </a:rPr>
              <a:t>“The choice of particle size and shape of commercial ammonia catalysts is determined mainly by two factors: (1) Catalyst performance (2) Pressure drop</a:t>
            </a:r>
            <a:r>
              <a:rPr lang="en-US" sz="1200" dirty="0">
                <a:latin typeface="Noto Sans" panose="020B0502040504020204" pitchFamily="34" charset="0"/>
                <a:ea typeface="Noto Sans" panose="020B0502040504020204" pitchFamily="34" charset="0"/>
                <a:cs typeface="Noto Sans" panose="020B0502040504020204" pitchFamily="34" charset="0"/>
              </a:rPr>
              <a:t>”</a:t>
            </a:r>
            <a:endParaRPr lang="en-US" sz="12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1041" name="CasellaDiTesto 1040">
            <a:extLst>
              <a:ext uri="{FF2B5EF4-FFF2-40B4-BE49-F238E27FC236}">
                <a16:creationId xmlns:a16="http://schemas.microsoft.com/office/drawing/2014/main" id="{4175C75D-43D2-E14D-42E4-BF8E9BE0C12F}"/>
              </a:ext>
            </a:extLst>
          </p:cNvPr>
          <p:cNvSpPr txBox="1"/>
          <p:nvPr/>
        </p:nvSpPr>
        <p:spPr>
          <a:xfrm>
            <a:off x="49367" y="1401771"/>
            <a:ext cx="5530746" cy="492443"/>
          </a:xfrm>
          <a:prstGeom prst="rect">
            <a:avLst/>
          </a:prstGeom>
          <a:noFill/>
        </p:spPr>
        <p:txBody>
          <a:bodyPr wrap="square">
            <a:spAutoFit/>
          </a:bodyPr>
          <a:lstStyle/>
          <a:p>
            <a:pPr marL="171450" indent="-171450" algn="just">
              <a:buFont typeface="Arial" panose="020B0604020202020204" pitchFamily="34" charset="0"/>
              <a:buChar char="•"/>
            </a:pPr>
            <a:r>
              <a:rPr lang="en-US" sz="900" i="1" dirty="0">
                <a:latin typeface="Noto Sans" panose="020B0502040504020204" pitchFamily="34" charset="0"/>
                <a:ea typeface="Noto Sans" panose="020B0502040504020204" pitchFamily="34" charset="0"/>
                <a:cs typeface="Noto Sans" panose="020B0502040504020204" pitchFamily="34" charset="0"/>
              </a:rPr>
              <a:t>For processes operating at pressures of 25–45 MPa (250–450 bar) and at space velocities of 8000–20,000 m</a:t>
            </a:r>
            <a:r>
              <a:rPr lang="en-US" sz="900" i="1" baseline="30000" dirty="0">
                <a:latin typeface="Noto Sans" panose="020B0502040504020204" pitchFamily="34" charset="0"/>
                <a:ea typeface="Noto Sans" panose="020B0502040504020204" pitchFamily="34" charset="0"/>
                <a:cs typeface="Noto Sans" panose="020B0502040504020204" pitchFamily="34" charset="0"/>
              </a:rPr>
              <a:t>3</a:t>
            </a:r>
            <a:r>
              <a:rPr lang="en-US" sz="900" i="1" dirty="0">
                <a:latin typeface="Noto Sans" panose="020B0502040504020204" pitchFamily="34" charset="0"/>
                <a:ea typeface="Noto Sans" panose="020B0502040504020204" pitchFamily="34" charset="0"/>
                <a:cs typeface="Noto Sans" panose="020B0502040504020204" pitchFamily="34" charset="0"/>
              </a:rPr>
              <a:t> m</a:t>
            </a:r>
            <a:r>
              <a:rPr lang="en-US" sz="900" i="1" baseline="30000" dirty="0">
                <a:latin typeface="Noto Sans" panose="020B0502040504020204" pitchFamily="34" charset="0"/>
                <a:ea typeface="Noto Sans" panose="020B0502040504020204" pitchFamily="34" charset="0"/>
                <a:cs typeface="Noto Sans" panose="020B0502040504020204" pitchFamily="34" charset="0"/>
              </a:rPr>
              <a:t>− 3 </a:t>
            </a:r>
            <a:r>
              <a:rPr lang="en-US" sz="900" i="1" dirty="0">
                <a:latin typeface="Noto Sans" panose="020B0502040504020204" pitchFamily="34" charset="0"/>
                <a:ea typeface="Noto Sans" panose="020B0502040504020204" pitchFamily="34" charset="0"/>
                <a:cs typeface="Noto Sans" panose="020B0502040504020204" pitchFamily="34" charset="0"/>
              </a:rPr>
              <a:t>h</a:t>
            </a:r>
            <a:r>
              <a:rPr lang="en-US" sz="900" i="1" baseline="30000" dirty="0">
                <a:latin typeface="Noto Sans" panose="020B0502040504020204" pitchFamily="34" charset="0"/>
                <a:ea typeface="Noto Sans" panose="020B0502040504020204" pitchFamily="34" charset="0"/>
                <a:cs typeface="Noto Sans" panose="020B0502040504020204" pitchFamily="34" charset="0"/>
              </a:rPr>
              <a:t>− 1</a:t>
            </a:r>
            <a:r>
              <a:rPr lang="en-US" sz="900" i="1" dirty="0">
                <a:latin typeface="Noto Sans" panose="020B0502040504020204" pitchFamily="34" charset="0"/>
                <a:ea typeface="Noto Sans" panose="020B0502040504020204" pitchFamily="34" charset="0"/>
                <a:cs typeface="Noto Sans" panose="020B0502040504020204" pitchFamily="34" charset="0"/>
              </a:rPr>
              <a:t> (STP), </a:t>
            </a:r>
            <a:r>
              <a:rPr lang="en-US" sz="900" b="1" i="1" dirty="0">
                <a:latin typeface="Noto Sans" panose="020B0502040504020204" pitchFamily="34" charset="0"/>
                <a:ea typeface="Noto Sans" panose="020B0502040504020204" pitchFamily="34" charset="0"/>
                <a:cs typeface="Noto Sans" panose="020B0502040504020204" pitchFamily="34" charset="0"/>
              </a:rPr>
              <a:t>a grain size of 6–10 mm is preferred</a:t>
            </a:r>
            <a:r>
              <a:rPr lang="en-US" sz="900" i="1" dirty="0">
                <a:latin typeface="Noto Sans" panose="020B0502040504020204" pitchFamily="34" charset="0"/>
                <a:ea typeface="Noto Sans" panose="020B0502040504020204" pitchFamily="34" charset="0"/>
                <a:cs typeface="Noto Sans" panose="020B0502040504020204" pitchFamily="34" charset="0"/>
              </a:rPr>
              <a:t>;</a:t>
            </a:r>
          </a:p>
          <a:p>
            <a:pPr marL="171450" indent="-171450" algn="just">
              <a:buFont typeface="Arial" panose="020B0604020202020204" pitchFamily="34" charset="0"/>
              <a:buChar char="•"/>
            </a:pPr>
            <a:endParaRPr lang="en-US" sz="800" b="0" i="1" dirty="0">
              <a:solidFill>
                <a:srgbClr val="000000"/>
              </a:solidFill>
              <a:effectLst/>
              <a:latin typeface="Open Sans" panose="020B0606030504020204" pitchFamily="34" charset="0"/>
            </a:endParaRPr>
          </a:p>
        </p:txBody>
      </p:sp>
      <p:sp>
        <p:nvSpPr>
          <p:cNvPr id="25" name="CasellaDiTesto 24">
            <a:extLst>
              <a:ext uri="{FF2B5EF4-FFF2-40B4-BE49-F238E27FC236}">
                <a16:creationId xmlns:a16="http://schemas.microsoft.com/office/drawing/2014/main" id="{A648E1C9-F6E7-E4E0-1B25-983D50883ED1}"/>
              </a:ext>
            </a:extLst>
          </p:cNvPr>
          <p:cNvSpPr txBox="1"/>
          <p:nvPr/>
        </p:nvSpPr>
        <p:spPr>
          <a:xfrm>
            <a:off x="5598134" y="428441"/>
            <a:ext cx="3492178" cy="584775"/>
          </a:xfrm>
          <a:prstGeom prst="rect">
            <a:avLst/>
          </a:prstGeom>
          <a:noFill/>
        </p:spPr>
        <p:txBody>
          <a:bodyPr wrap="square">
            <a:spAutoFit/>
          </a:bodyPr>
          <a:lstStyle/>
          <a:p>
            <a:pPr marL="171450" indent="-171450" algn="just">
              <a:buFont typeface="Arial" panose="020B0604020202020204" pitchFamily="34" charset="0"/>
              <a:buChar char="•"/>
            </a:pPr>
            <a:r>
              <a:rPr lang="en-US" sz="800" i="1" dirty="0">
                <a:latin typeface="Noto Sans" panose="020B0502040504020204" pitchFamily="34" charset="0"/>
                <a:ea typeface="Noto Sans" panose="020B0502040504020204" pitchFamily="34" charset="0"/>
                <a:cs typeface="Noto Sans" panose="020B0502040504020204" pitchFamily="34" charset="0"/>
              </a:rPr>
              <a:t>The generally accepted mechanism for ammonia synthesis on Fe is known from experiment, and it is a </a:t>
            </a:r>
            <a:r>
              <a:rPr lang="en-US" sz="800" b="1" i="1" dirty="0">
                <a:latin typeface="Noto Sans" panose="020B0502040504020204" pitchFamily="34" charset="0"/>
                <a:ea typeface="Noto Sans" panose="020B0502040504020204" pitchFamily="34" charset="0"/>
                <a:cs typeface="Noto Sans" panose="020B0502040504020204" pitchFamily="34" charset="0"/>
              </a:rPr>
              <a:t>Langmuir–Hinshelwood mechanism</a:t>
            </a:r>
            <a:r>
              <a:rPr lang="en-US" sz="800" i="1" dirty="0">
                <a:latin typeface="Noto Sans" panose="020B0502040504020204" pitchFamily="34" charset="0"/>
                <a:ea typeface="Noto Sans" panose="020B0502040504020204" pitchFamily="34" charset="0"/>
                <a:cs typeface="Noto Sans" panose="020B0502040504020204" pitchFamily="34" charset="0"/>
              </a:rPr>
              <a:t> in which the first step is also the rate-determining step (RDS).</a:t>
            </a:r>
          </a:p>
        </p:txBody>
      </p:sp>
      <p:pic>
        <p:nvPicPr>
          <p:cNvPr id="31" name="Immagine 30">
            <a:extLst>
              <a:ext uri="{FF2B5EF4-FFF2-40B4-BE49-F238E27FC236}">
                <a16:creationId xmlns:a16="http://schemas.microsoft.com/office/drawing/2014/main" id="{2632CC96-345C-AE5F-75A9-C155E7B3CA61}"/>
              </a:ext>
            </a:extLst>
          </p:cNvPr>
          <p:cNvPicPr>
            <a:picLocks noChangeAspect="1"/>
          </p:cNvPicPr>
          <p:nvPr/>
        </p:nvPicPr>
        <p:blipFill>
          <a:blip r:embed="rId4"/>
          <a:stretch>
            <a:fillRect/>
          </a:stretch>
        </p:blipFill>
        <p:spPr>
          <a:xfrm>
            <a:off x="5940152" y="4318036"/>
            <a:ext cx="3053512" cy="397023"/>
          </a:xfrm>
          <a:prstGeom prst="rect">
            <a:avLst/>
          </a:prstGeom>
        </p:spPr>
      </p:pic>
      <p:sp>
        <p:nvSpPr>
          <p:cNvPr id="33" name="CasellaDiTesto 32">
            <a:extLst>
              <a:ext uri="{FF2B5EF4-FFF2-40B4-BE49-F238E27FC236}">
                <a16:creationId xmlns:a16="http://schemas.microsoft.com/office/drawing/2014/main" id="{9F8480E2-E73F-6FA4-366B-B19B18C723A8}"/>
              </a:ext>
            </a:extLst>
          </p:cNvPr>
          <p:cNvSpPr txBox="1"/>
          <p:nvPr/>
        </p:nvSpPr>
        <p:spPr>
          <a:xfrm>
            <a:off x="5711935" y="26082"/>
            <a:ext cx="3378376" cy="400110"/>
          </a:xfrm>
          <a:prstGeom prst="rect">
            <a:avLst/>
          </a:prstGeom>
          <a:noFill/>
        </p:spPr>
        <p:txBody>
          <a:bodyPr wrap="square">
            <a:spAutoFit/>
          </a:bodyPr>
          <a:lstStyle/>
          <a:p>
            <a:pPr algn="just"/>
            <a:r>
              <a:rPr lang="en-US" sz="1000" b="1" i="0" dirty="0">
                <a:solidFill>
                  <a:srgbClr val="1F1F1F"/>
                </a:solidFill>
                <a:effectLst/>
                <a:latin typeface="Noto Sans" panose="020B0502040504020204" pitchFamily="34" charset="0"/>
                <a:ea typeface="Noto Sans" panose="020B0502040504020204" pitchFamily="34" charset="0"/>
                <a:cs typeface="Noto Sans" panose="020B0502040504020204" pitchFamily="34" charset="0"/>
              </a:rPr>
              <a:t>Mechanism of ammonia synthesis in the pressure range of industrial interest</a:t>
            </a:r>
            <a:endParaRPr lang="it-IT" sz="1000" b="1"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Google Shape;972;p31">
            <a:extLst>
              <a:ext uri="{FF2B5EF4-FFF2-40B4-BE49-F238E27FC236}">
                <a16:creationId xmlns:a16="http://schemas.microsoft.com/office/drawing/2014/main" id="{7A92F54C-84E3-9F49-E8C8-B3CC4FC5EED3}"/>
              </a:ext>
            </a:extLst>
          </p:cNvPr>
          <p:cNvSpPr>
            <a:spLocks noChangeAspect="1" noChangeArrowheads="1"/>
          </p:cNvSpPr>
          <p:nvPr/>
        </p:nvSpPr>
        <p:spPr bwMode="auto">
          <a:xfrm>
            <a:off x="238400" y="3204509"/>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 name="Text Placeholder 1">
            <a:extLst>
              <a:ext uri="{FF2B5EF4-FFF2-40B4-BE49-F238E27FC236}">
                <a16:creationId xmlns:a16="http://schemas.microsoft.com/office/drawing/2014/main" id="{7A236067-4B04-3F99-50D0-30FA687C55B0}"/>
              </a:ext>
            </a:extLst>
          </p:cNvPr>
          <p:cNvSpPr txBox="1">
            <a:spLocks/>
          </p:cNvSpPr>
          <p:nvPr/>
        </p:nvSpPr>
        <p:spPr bwMode="auto">
          <a:xfrm>
            <a:off x="395536" y="3148946"/>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Catalyst Reduction</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14" name="CasellaDiTesto 13">
            <a:extLst>
              <a:ext uri="{FF2B5EF4-FFF2-40B4-BE49-F238E27FC236}">
                <a16:creationId xmlns:a16="http://schemas.microsoft.com/office/drawing/2014/main" id="{06A87140-E881-A69A-FB2B-2BC667C4C9F3}"/>
              </a:ext>
            </a:extLst>
          </p:cNvPr>
          <p:cNvSpPr txBox="1"/>
          <p:nvPr/>
        </p:nvSpPr>
        <p:spPr>
          <a:xfrm>
            <a:off x="66216" y="3392329"/>
            <a:ext cx="5612035" cy="461665"/>
          </a:xfrm>
          <a:prstGeom prst="rect">
            <a:avLst/>
          </a:prstGeom>
          <a:noFill/>
        </p:spPr>
        <p:txBody>
          <a:bodyPr wrap="square">
            <a:spAutoFit/>
          </a:bodyPr>
          <a:lstStyle/>
          <a:p>
            <a:pPr algn="just"/>
            <a:r>
              <a:rPr lang="en-US" sz="1200" b="0" i="0" dirty="0">
                <a:effectLst/>
                <a:latin typeface="Noto Sans" panose="020B0502040504020204" pitchFamily="34" charset="0"/>
                <a:ea typeface="Noto Sans" panose="020B0502040504020204" pitchFamily="34" charset="0"/>
                <a:cs typeface="Noto Sans" panose="020B0502040504020204" pitchFamily="34" charset="0"/>
              </a:rPr>
              <a:t>“To ensure maximum effectiveness of the catalyst, a defined reduction procedure must be followed</a:t>
            </a:r>
            <a:r>
              <a:rPr lang="en-US" sz="1200" dirty="0">
                <a:latin typeface="Noto Sans" panose="020B0502040504020204" pitchFamily="34" charset="0"/>
                <a:ea typeface="Noto Sans" panose="020B0502040504020204" pitchFamily="34" charset="0"/>
                <a:cs typeface="Noto Sans" panose="020B0502040504020204" pitchFamily="34" charset="0"/>
              </a:rPr>
              <a:t>”</a:t>
            </a:r>
            <a:endParaRPr lang="en-US" sz="12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15" name="CasellaDiTesto 14">
            <a:extLst>
              <a:ext uri="{FF2B5EF4-FFF2-40B4-BE49-F238E27FC236}">
                <a16:creationId xmlns:a16="http://schemas.microsoft.com/office/drawing/2014/main" id="{08FC3574-8B2C-6B2B-BD1C-FAB68D678C7B}"/>
              </a:ext>
            </a:extLst>
          </p:cNvPr>
          <p:cNvSpPr txBox="1"/>
          <p:nvPr/>
        </p:nvSpPr>
        <p:spPr>
          <a:xfrm>
            <a:off x="67387" y="3816037"/>
            <a:ext cx="5530746" cy="1061829"/>
          </a:xfrm>
          <a:prstGeom prst="rect">
            <a:avLst/>
          </a:prstGeom>
          <a:noFill/>
        </p:spPr>
        <p:txBody>
          <a:bodyPr wrap="square">
            <a:spAutoFit/>
          </a:bodyPr>
          <a:lstStyle/>
          <a:p>
            <a:pPr marL="171450" indent="-171450" algn="just">
              <a:buFont typeface="Arial" panose="020B0604020202020204" pitchFamily="34" charset="0"/>
              <a:buChar char="•"/>
            </a:pPr>
            <a:r>
              <a:rPr lang="en-US" sz="900" i="1" dirty="0">
                <a:latin typeface="Noto Sans" panose="020B0502040504020204" pitchFamily="34" charset="0"/>
                <a:ea typeface="Noto Sans" panose="020B0502040504020204" pitchFamily="34" charset="0"/>
                <a:cs typeface="Noto Sans" panose="020B0502040504020204" pitchFamily="34" charset="0"/>
              </a:rPr>
              <a:t>The reduction should be carried out at </a:t>
            </a:r>
            <a:r>
              <a:rPr lang="en-US" sz="900" b="1" i="1" dirty="0">
                <a:latin typeface="Noto Sans" panose="020B0502040504020204" pitchFamily="34" charset="0"/>
                <a:ea typeface="Noto Sans" panose="020B0502040504020204" pitchFamily="34" charset="0"/>
                <a:cs typeface="Noto Sans" panose="020B0502040504020204" pitchFamily="34" charset="0"/>
              </a:rPr>
              <a:t>high gas velocities (about 5000–15,000 m</a:t>
            </a:r>
            <a:r>
              <a:rPr lang="en-US" sz="900" b="1" i="1" baseline="30000" dirty="0">
                <a:latin typeface="Noto Sans" panose="020B0502040504020204" pitchFamily="34" charset="0"/>
                <a:ea typeface="Noto Sans" panose="020B0502040504020204" pitchFamily="34" charset="0"/>
                <a:cs typeface="Noto Sans" panose="020B0502040504020204" pitchFamily="34" charset="0"/>
              </a:rPr>
              <a:t>3</a:t>
            </a:r>
            <a:r>
              <a:rPr lang="en-US" sz="900" b="1" i="1" dirty="0">
                <a:latin typeface="Noto Sans" panose="020B0502040504020204" pitchFamily="34" charset="0"/>
                <a:ea typeface="Noto Sans" panose="020B0502040504020204" pitchFamily="34" charset="0"/>
                <a:cs typeface="Noto Sans" panose="020B0502040504020204" pitchFamily="34" charset="0"/>
              </a:rPr>
              <a:t> m</a:t>
            </a:r>
            <a:r>
              <a:rPr lang="en-US" sz="900" b="1" i="1" baseline="30000" dirty="0">
                <a:latin typeface="Noto Sans" panose="020B0502040504020204" pitchFamily="34" charset="0"/>
                <a:ea typeface="Noto Sans" panose="020B0502040504020204" pitchFamily="34" charset="0"/>
                <a:cs typeface="Noto Sans" panose="020B0502040504020204" pitchFamily="34" charset="0"/>
              </a:rPr>
              <a:t>− 3</a:t>
            </a:r>
            <a:r>
              <a:rPr lang="en-US" sz="900" b="1" i="1" dirty="0">
                <a:latin typeface="Noto Sans" panose="020B0502040504020204" pitchFamily="34" charset="0"/>
                <a:ea typeface="Noto Sans" panose="020B0502040504020204" pitchFamily="34" charset="0"/>
                <a:cs typeface="Noto Sans" panose="020B0502040504020204" pitchFamily="34" charset="0"/>
              </a:rPr>
              <a:t> h</a:t>
            </a:r>
            <a:r>
              <a:rPr lang="en-US" sz="900" b="1" i="1" baseline="30000" dirty="0">
                <a:latin typeface="Noto Sans" panose="020B0502040504020204" pitchFamily="34" charset="0"/>
                <a:ea typeface="Noto Sans" panose="020B0502040504020204" pitchFamily="34" charset="0"/>
                <a:cs typeface="Noto Sans" panose="020B0502040504020204" pitchFamily="34" charset="0"/>
              </a:rPr>
              <a:t>− 1</a:t>
            </a:r>
            <a:r>
              <a:rPr lang="en-US" sz="900" b="1" i="1" dirty="0">
                <a:latin typeface="Noto Sans" panose="020B0502040504020204" pitchFamily="34" charset="0"/>
                <a:ea typeface="Noto Sans" panose="020B0502040504020204" pitchFamily="34" charset="0"/>
                <a:cs typeface="Noto Sans" panose="020B0502040504020204" pitchFamily="34" charset="0"/>
              </a:rPr>
              <a:t> (STP)), </a:t>
            </a:r>
            <a:r>
              <a:rPr lang="en-US" sz="900" i="1" dirty="0">
                <a:latin typeface="Noto Sans" panose="020B0502040504020204" pitchFamily="34" charset="0"/>
                <a:ea typeface="Noto Sans" panose="020B0502040504020204" pitchFamily="34" charset="0"/>
                <a:cs typeface="Noto Sans" panose="020B0502040504020204" pitchFamily="34" charset="0"/>
              </a:rPr>
              <a:t>at the lowest temperatures sufficient for complete reduction and at </a:t>
            </a:r>
            <a:r>
              <a:rPr lang="en-US" sz="900" b="1" i="1" dirty="0">
                <a:latin typeface="Noto Sans" panose="020B0502040504020204" pitchFamily="34" charset="0"/>
                <a:ea typeface="Noto Sans" panose="020B0502040504020204" pitchFamily="34" charset="0"/>
                <a:cs typeface="Noto Sans" panose="020B0502040504020204" pitchFamily="34" charset="0"/>
              </a:rPr>
              <a:t>not too high pressures </a:t>
            </a:r>
            <a:r>
              <a:rPr lang="en-US" sz="900" i="1" dirty="0">
                <a:latin typeface="Noto Sans" panose="020B0502040504020204" pitchFamily="34" charset="0"/>
                <a:ea typeface="Noto Sans" panose="020B0502040504020204" pitchFamily="34" charset="0"/>
                <a:cs typeface="Noto Sans" panose="020B0502040504020204" pitchFamily="34" charset="0"/>
              </a:rPr>
              <a:t>(7–12 MPa in low-pressure and 25–30 MPa in high-pressure plants), assuring a better control of the exothermic formation of ammonia during the reduction;</a:t>
            </a:r>
          </a:p>
          <a:p>
            <a:pPr marL="171450" indent="-171450" algn="just">
              <a:buFont typeface="Arial" panose="020B0604020202020204" pitchFamily="34" charset="0"/>
              <a:buChar char="•"/>
            </a:pPr>
            <a:endParaRPr lang="en-US" sz="9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900" i="1" dirty="0">
                <a:latin typeface="Noto Sans" panose="020B0502040504020204" pitchFamily="34" charset="0"/>
                <a:ea typeface="Noto Sans" panose="020B0502040504020204" pitchFamily="34" charset="0"/>
                <a:cs typeface="Noto Sans" panose="020B0502040504020204" pitchFamily="34" charset="0"/>
              </a:rPr>
              <a:t>High temperature and high water vapor partial pressure markedly </a:t>
            </a:r>
            <a:r>
              <a:rPr lang="en-US" sz="900" b="1" i="1" dirty="0">
                <a:latin typeface="Noto Sans" panose="020B0502040504020204" pitchFamily="34" charset="0"/>
                <a:ea typeface="Noto Sans" panose="020B0502040504020204" pitchFamily="34" charset="0"/>
                <a:cs typeface="Noto Sans" panose="020B0502040504020204" pitchFamily="34" charset="0"/>
              </a:rPr>
              <a:t>accelerate premature catalyst aging by recrystallization</a:t>
            </a:r>
            <a:r>
              <a:rPr lang="en-US" sz="900" i="1" dirty="0">
                <a:latin typeface="Noto Sans" panose="020B0502040504020204" pitchFamily="34" charset="0"/>
                <a:ea typeface="Noto Sans" panose="020B0502040504020204" pitchFamily="34" charset="0"/>
                <a:cs typeface="Noto Sans" panose="020B0502040504020204" pitchFamily="34" charset="0"/>
              </a:rPr>
              <a:t>.</a:t>
            </a:r>
          </a:p>
        </p:txBody>
      </p:sp>
      <p:pic>
        <p:nvPicPr>
          <p:cNvPr id="19" name="Immagine 18">
            <a:extLst>
              <a:ext uri="{FF2B5EF4-FFF2-40B4-BE49-F238E27FC236}">
                <a16:creationId xmlns:a16="http://schemas.microsoft.com/office/drawing/2014/main" id="{BBA54D3A-4300-36FA-184A-B50E9F429E87}"/>
              </a:ext>
            </a:extLst>
          </p:cNvPr>
          <p:cNvPicPr>
            <a:picLocks noChangeAspect="1"/>
          </p:cNvPicPr>
          <p:nvPr/>
        </p:nvPicPr>
        <p:blipFill>
          <a:blip r:embed="rId3"/>
          <a:stretch>
            <a:fillRect/>
          </a:stretch>
        </p:blipFill>
        <p:spPr>
          <a:xfrm rot="16200000">
            <a:off x="3316395" y="1946931"/>
            <a:ext cx="1273719" cy="1136802"/>
          </a:xfrm>
          <a:prstGeom prst="rect">
            <a:avLst/>
          </a:prstGeom>
        </p:spPr>
      </p:pic>
      <p:sp>
        <p:nvSpPr>
          <p:cNvPr id="21" name="CasellaDiTesto 20">
            <a:extLst>
              <a:ext uri="{FF2B5EF4-FFF2-40B4-BE49-F238E27FC236}">
                <a16:creationId xmlns:a16="http://schemas.microsoft.com/office/drawing/2014/main" id="{B3C02679-FA61-38C8-FF5A-4F7410FD9AB8}"/>
              </a:ext>
            </a:extLst>
          </p:cNvPr>
          <p:cNvSpPr txBox="1"/>
          <p:nvPr/>
        </p:nvSpPr>
        <p:spPr>
          <a:xfrm>
            <a:off x="30606" y="1743475"/>
            <a:ext cx="3245249" cy="1184940"/>
          </a:xfrm>
          <a:prstGeom prst="rect">
            <a:avLst/>
          </a:prstGeom>
          <a:noFill/>
        </p:spPr>
        <p:txBody>
          <a:bodyPr wrap="square">
            <a:spAutoFit/>
          </a:bodyPr>
          <a:lstStyle/>
          <a:p>
            <a:pPr marL="171450" indent="-171450" algn="just">
              <a:buFont typeface="Arial" panose="020B0604020202020204" pitchFamily="34" charset="0"/>
              <a:buChar char="•"/>
            </a:pPr>
            <a:endParaRPr lang="en-US" sz="800" b="0" i="1" dirty="0">
              <a:solidFill>
                <a:srgbClr val="000000"/>
              </a:solidFill>
              <a:effectLst/>
              <a:latin typeface="Open Sans" panose="020B0606030504020204" pitchFamily="34" charset="0"/>
            </a:endParaRPr>
          </a:p>
          <a:p>
            <a:pPr marL="171450" indent="-171450" algn="just">
              <a:buFont typeface="Arial" panose="020B0604020202020204" pitchFamily="34" charset="0"/>
              <a:buChar char="•"/>
            </a:pPr>
            <a:r>
              <a:rPr lang="en-US" sz="900" b="1" i="1" dirty="0">
                <a:solidFill>
                  <a:srgbClr val="000000"/>
                </a:solidFill>
                <a:latin typeface="Open Sans" panose="020B0606030504020204" pitchFamily="34" charset="0"/>
              </a:rPr>
              <a:t>Large grain size retards transport of the ammonia from the particle interior into the bulk gas stream</a:t>
            </a:r>
            <a:r>
              <a:rPr lang="en-US" sz="900" i="1" dirty="0">
                <a:solidFill>
                  <a:srgbClr val="000000"/>
                </a:solidFill>
                <a:latin typeface="Open Sans" panose="020B0606030504020204" pitchFamily="34" charset="0"/>
              </a:rPr>
              <a:t>, because this proceeds only by slow diffusion through the pore system, so decreasing the reaction rate. At the high reaction rate typical for the converter inlet layer, only a surface layer of the catalyst grains, about 1–2 mm thick, participates in the reaction;</a:t>
            </a:r>
          </a:p>
        </p:txBody>
      </p:sp>
      <p:pic>
        <p:nvPicPr>
          <p:cNvPr id="24" name="Immagine 23">
            <a:extLst>
              <a:ext uri="{FF2B5EF4-FFF2-40B4-BE49-F238E27FC236}">
                <a16:creationId xmlns:a16="http://schemas.microsoft.com/office/drawing/2014/main" id="{E56B6009-222E-5D29-C064-585C7D64D27E}"/>
              </a:ext>
            </a:extLst>
          </p:cNvPr>
          <p:cNvPicPr>
            <a:picLocks noChangeAspect="1"/>
          </p:cNvPicPr>
          <p:nvPr/>
        </p:nvPicPr>
        <p:blipFill>
          <a:blip r:embed="rId5"/>
          <a:stretch>
            <a:fillRect/>
          </a:stretch>
        </p:blipFill>
        <p:spPr>
          <a:xfrm>
            <a:off x="6191639" y="1013216"/>
            <a:ext cx="2418967" cy="1903524"/>
          </a:xfrm>
          <a:prstGeom prst="rect">
            <a:avLst/>
          </a:prstGeom>
        </p:spPr>
      </p:pic>
      <p:sp>
        <p:nvSpPr>
          <p:cNvPr id="26" name="CasellaDiTesto 25">
            <a:extLst>
              <a:ext uri="{FF2B5EF4-FFF2-40B4-BE49-F238E27FC236}">
                <a16:creationId xmlns:a16="http://schemas.microsoft.com/office/drawing/2014/main" id="{EDAD7115-5598-CCCB-8DF5-D77AF4F9B1CF}"/>
              </a:ext>
            </a:extLst>
          </p:cNvPr>
          <p:cNvSpPr txBox="1"/>
          <p:nvPr/>
        </p:nvSpPr>
        <p:spPr>
          <a:xfrm>
            <a:off x="5622127" y="3162338"/>
            <a:ext cx="3433081" cy="1200329"/>
          </a:xfrm>
          <a:prstGeom prst="rect">
            <a:avLst/>
          </a:prstGeom>
          <a:noFill/>
        </p:spPr>
        <p:txBody>
          <a:bodyPr wrap="square">
            <a:spAutoFit/>
          </a:bodyPr>
          <a:lstStyle/>
          <a:p>
            <a:pPr marL="171450" indent="-171450" algn="just">
              <a:buFont typeface="Arial" panose="020B0604020202020204" pitchFamily="34" charset="0"/>
              <a:buChar char="•"/>
            </a:pPr>
            <a:r>
              <a:rPr lang="en-US" sz="800" i="1" dirty="0">
                <a:latin typeface="Noto Sans" panose="020B0502040504020204" pitchFamily="34" charset="0"/>
                <a:ea typeface="Noto Sans" panose="020B0502040504020204" pitchFamily="34" charset="0"/>
                <a:cs typeface="Noto Sans" panose="020B0502040504020204" pitchFamily="34" charset="0"/>
              </a:rPr>
              <a:t>The mechanism proceeds via the </a:t>
            </a:r>
            <a:r>
              <a:rPr lang="en-US" sz="800" b="1" i="1" dirty="0">
                <a:latin typeface="Noto Sans" panose="020B0502040504020204" pitchFamily="34" charset="0"/>
                <a:ea typeface="Noto Sans" panose="020B0502040504020204" pitchFamily="34" charset="0"/>
                <a:cs typeface="Noto Sans" panose="020B0502040504020204" pitchFamily="34" charset="0"/>
              </a:rPr>
              <a:t>adsorption of dinitrogen onto the catalyst surface.</a:t>
            </a:r>
            <a:r>
              <a:rPr lang="en-US" sz="800" i="1" dirty="0">
                <a:latin typeface="Noto Sans" panose="020B0502040504020204" pitchFamily="34" charset="0"/>
                <a:ea typeface="Noto Sans" panose="020B0502040504020204" pitchFamily="34" charset="0"/>
                <a:cs typeface="Noto Sans" panose="020B0502040504020204" pitchFamily="34" charset="0"/>
              </a:rPr>
              <a:t> This is followed by </a:t>
            </a:r>
            <a:r>
              <a:rPr lang="en-US" sz="800" b="1" i="1" dirty="0">
                <a:latin typeface="Noto Sans" panose="020B0502040504020204" pitchFamily="34" charset="0"/>
                <a:ea typeface="Noto Sans" panose="020B0502040504020204" pitchFamily="34" charset="0"/>
                <a:cs typeface="Noto Sans" panose="020B0502040504020204" pitchFamily="34" charset="0"/>
              </a:rPr>
              <a:t>dissociation to adsorbed nitrogen atoms, which is the rate determining step</a:t>
            </a:r>
            <a:r>
              <a:rPr lang="en-US" sz="800" i="1" dirty="0">
                <a:latin typeface="Noto Sans" panose="020B0502040504020204" pitchFamily="34" charset="0"/>
                <a:ea typeface="Noto Sans" panose="020B0502040504020204" pitchFamily="34" charset="0"/>
                <a:cs typeface="Noto Sans" panose="020B0502040504020204" pitchFamily="34" charset="0"/>
              </a:rPr>
              <a:t>. </a:t>
            </a:r>
            <a:r>
              <a:rPr lang="en-US" sz="800" b="1" i="1" dirty="0">
                <a:latin typeface="Noto Sans" panose="020B0502040504020204" pitchFamily="34" charset="0"/>
                <a:ea typeface="Noto Sans" panose="020B0502040504020204" pitchFamily="34" charset="0"/>
                <a:cs typeface="Noto Sans" panose="020B0502040504020204" pitchFamily="34" charset="0"/>
              </a:rPr>
              <a:t>Direct dissociative adsorption of H</a:t>
            </a:r>
            <a:r>
              <a:rPr lang="en-US" sz="800" b="1" i="1" baseline="-25000" dirty="0">
                <a:latin typeface="Noto Sans" panose="020B0502040504020204" pitchFamily="34" charset="0"/>
                <a:ea typeface="Noto Sans" panose="020B0502040504020204" pitchFamily="34" charset="0"/>
                <a:cs typeface="Noto Sans" panose="020B0502040504020204" pitchFamily="34" charset="0"/>
              </a:rPr>
              <a:t>2</a:t>
            </a:r>
            <a:r>
              <a:rPr lang="en-US" sz="800" b="1" i="1" dirty="0">
                <a:latin typeface="Noto Sans" panose="020B0502040504020204" pitchFamily="34" charset="0"/>
                <a:ea typeface="Noto Sans" panose="020B0502040504020204" pitchFamily="34" charset="0"/>
                <a:cs typeface="Noto Sans" panose="020B0502040504020204" pitchFamily="34" charset="0"/>
              </a:rPr>
              <a:t> to hydrogen atoms </a:t>
            </a:r>
            <a:r>
              <a:rPr lang="en-US" sz="800" i="1" dirty="0">
                <a:latin typeface="Noto Sans" panose="020B0502040504020204" pitchFamily="34" charset="0"/>
                <a:ea typeface="Noto Sans" panose="020B0502040504020204" pitchFamily="34" charset="0"/>
                <a:cs typeface="Noto Sans" panose="020B0502040504020204" pitchFamily="34" charset="0"/>
              </a:rPr>
              <a:t>proceeds, followed by the stepwise </a:t>
            </a:r>
            <a:r>
              <a:rPr lang="en-US" sz="800" b="1" i="1" dirty="0">
                <a:latin typeface="Noto Sans" panose="020B0502040504020204" pitchFamily="34" charset="0"/>
                <a:ea typeface="Noto Sans" panose="020B0502040504020204" pitchFamily="34" charset="0"/>
                <a:cs typeface="Noto Sans" panose="020B0502040504020204" pitchFamily="34" charset="0"/>
              </a:rPr>
              <a:t>addition of hydrogen atoms to the nitrogen atoms to sequentially form adsorbed NH, NH</a:t>
            </a:r>
            <a:r>
              <a:rPr lang="en-US" sz="800" b="1" i="1" baseline="-25000" dirty="0">
                <a:latin typeface="Noto Sans" panose="020B0502040504020204" pitchFamily="34" charset="0"/>
                <a:ea typeface="Noto Sans" panose="020B0502040504020204" pitchFamily="34" charset="0"/>
                <a:cs typeface="Noto Sans" panose="020B0502040504020204" pitchFamily="34" charset="0"/>
              </a:rPr>
              <a:t>2</a:t>
            </a:r>
            <a:r>
              <a:rPr lang="en-US" sz="800" b="1" i="1" dirty="0">
                <a:latin typeface="Noto Sans" panose="020B0502040504020204" pitchFamily="34" charset="0"/>
                <a:ea typeface="Noto Sans" panose="020B0502040504020204" pitchFamily="34" charset="0"/>
                <a:cs typeface="Noto Sans" panose="020B0502040504020204" pitchFamily="34" charset="0"/>
              </a:rPr>
              <a:t> and NH</a:t>
            </a:r>
            <a:r>
              <a:rPr lang="en-US" sz="800" b="1" i="1" baseline="-25000" dirty="0">
                <a:latin typeface="Noto Sans" panose="020B0502040504020204" pitchFamily="34" charset="0"/>
                <a:ea typeface="Noto Sans" panose="020B0502040504020204" pitchFamily="34" charset="0"/>
                <a:cs typeface="Noto Sans" panose="020B0502040504020204" pitchFamily="34" charset="0"/>
              </a:rPr>
              <a:t>3</a:t>
            </a:r>
            <a:r>
              <a:rPr lang="en-US" sz="800" b="1" i="1" dirty="0">
                <a:latin typeface="Noto Sans" panose="020B0502040504020204" pitchFamily="34" charset="0"/>
                <a:ea typeface="Noto Sans" panose="020B0502040504020204" pitchFamily="34" charset="0"/>
                <a:cs typeface="Noto Sans" panose="020B0502040504020204" pitchFamily="34" charset="0"/>
              </a:rPr>
              <a:t> species, and finally desorption of the NH</a:t>
            </a:r>
            <a:r>
              <a:rPr lang="en-US" sz="800" b="1" i="1" baseline="-25000" dirty="0">
                <a:latin typeface="Noto Sans" panose="020B0502040504020204" pitchFamily="34" charset="0"/>
                <a:ea typeface="Noto Sans" panose="020B0502040504020204" pitchFamily="34" charset="0"/>
                <a:cs typeface="Noto Sans" panose="020B0502040504020204" pitchFamily="34" charset="0"/>
              </a:rPr>
              <a:t>3</a:t>
            </a:r>
            <a:r>
              <a:rPr lang="en-US" sz="800" b="1" i="1" dirty="0">
                <a:latin typeface="Noto Sans" panose="020B0502040504020204" pitchFamily="34" charset="0"/>
                <a:ea typeface="Noto Sans" panose="020B0502040504020204" pitchFamily="34" charset="0"/>
                <a:cs typeface="Noto Sans" panose="020B0502040504020204" pitchFamily="34" charset="0"/>
              </a:rPr>
              <a:t> product</a:t>
            </a:r>
            <a:r>
              <a:rPr lang="en-US" sz="800" i="1" dirty="0">
                <a:latin typeface="Noto Sans" panose="020B0502040504020204" pitchFamily="34" charset="0"/>
                <a:ea typeface="Noto Sans" panose="020B0502040504020204" pitchFamily="34" charset="0"/>
                <a:cs typeface="Noto Sans" panose="020B0502040504020204" pitchFamily="34" charset="0"/>
              </a:rPr>
              <a:t>.</a:t>
            </a:r>
          </a:p>
          <a:p>
            <a:pPr algn="just"/>
            <a:endParaRPr lang="en-US" sz="8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endParaRPr lang="en-US" sz="800" i="1"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329326975"/>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6DA61EE-9148-4BFA-2B51-411D08BA4172}"/>
              </a:ext>
            </a:extLst>
          </p:cNvPr>
          <p:cNvSpPr txBox="1">
            <a:spLocks noGrp="1" noRot="1" noMove="1" noResize="1" noEditPoints="1" noAdjustHandles="1" noChangeArrowheads="1" noChangeShapeType="1"/>
          </p:cNvSpPr>
          <p:nvPr/>
        </p:nvSpPr>
        <p:spPr bwMode="auto">
          <a:xfrm>
            <a:off x="463794" y="158651"/>
            <a:ext cx="324411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RUTHENIUM-BASED CATALYSTS</a:t>
            </a: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7</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653464"/>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55B4B874-E3A9-9609-D400-BBF34BA3EBE8}"/>
              </a:ext>
            </a:extLst>
          </p:cNvPr>
          <p:cNvSpPr txBox="1">
            <a:spLocks/>
          </p:cNvSpPr>
          <p:nvPr/>
        </p:nvSpPr>
        <p:spPr bwMode="auto">
          <a:xfrm>
            <a:off x="320258" y="597901"/>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Supported Ru Catalysts</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 name="CasellaDiTesto 1">
            <a:extLst>
              <a:ext uri="{FF2B5EF4-FFF2-40B4-BE49-F238E27FC236}">
                <a16:creationId xmlns:a16="http://schemas.microsoft.com/office/drawing/2014/main" id="{90FB18A6-D8C3-654A-393D-1D67493FD4A5}"/>
              </a:ext>
            </a:extLst>
          </p:cNvPr>
          <p:cNvSpPr txBox="1"/>
          <p:nvPr/>
        </p:nvSpPr>
        <p:spPr>
          <a:xfrm>
            <a:off x="48196" y="804573"/>
            <a:ext cx="5612035" cy="646331"/>
          </a:xfrm>
          <a:prstGeom prst="rect">
            <a:avLst/>
          </a:prstGeom>
          <a:noFill/>
        </p:spPr>
        <p:txBody>
          <a:bodyPr wrap="square">
            <a:spAutoFit/>
          </a:bodyPr>
          <a:lstStyle/>
          <a:p>
            <a:pPr algn="just"/>
            <a:r>
              <a:rPr lang="en-US" sz="1200" b="0" i="0" dirty="0">
                <a:effectLst/>
                <a:latin typeface="Noto Sans" panose="020B0502040504020204" pitchFamily="34" charset="0"/>
                <a:ea typeface="Noto Sans" panose="020B0502040504020204" pitchFamily="34" charset="0"/>
                <a:cs typeface="Noto Sans" panose="020B0502040504020204" pitchFamily="34" charset="0"/>
              </a:rPr>
              <a:t>“</a:t>
            </a:r>
            <a:r>
              <a:rPr lang="en-US" sz="1200" dirty="0">
                <a:solidFill>
                  <a:srgbClr val="000000"/>
                </a:solidFill>
                <a:latin typeface="Open Sans" panose="020B0606030504020204" pitchFamily="34" charset="0"/>
                <a:ea typeface="Noto Sans" panose="020B0502040504020204" pitchFamily="34" charset="0"/>
                <a:cs typeface="Noto Sans" panose="020B0502040504020204" pitchFamily="34" charset="0"/>
              </a:rPr>
              <a:t>S</a:t>
            </a:r>
            <a:r>
              <a:rPr lang="en-US" sz="1200" b="0" i="0" dirty="0">
                <a:solidFill>
                  <a:srgbClr val="000000"/>
                </a:solidFill>
                <a:effectLst/>
                <a:latin typeface="Open Sans" panose="020B0606030504020204" pitchFamily="34" charset="0"/>
              </a:rPr>
              <a:t>upported ruthenium catalysts are the second most common ammonia synthesis catalyst and the only other to be used industrially for ammonia synthesis.</a:t>
            </a:r>
            <a:r>
              <a:rPr lang="en-US" sz="1200" dirty="0">
                <a:latin typeface="Noto Sans" panose="020B0502040504020204" pitchFamily="34" charset="0"/>
                <a:ea typeface="Noto Sans" panose="020B0502040504020204" pitchFamily="34" charset="0"/>
                <a:cs typeface="Noto Sans" panose="020B0502040504020204" pitchFamily="34" charset="0"/>
              </a:rPr>
              <a:t>”</a:t>
            </a:r>
          </a:p>
        </p:txBody>
      </p:sp>
      <p:sp>
        <p:nvSpPr>
          <p:cNvPr id="1041" name="CasellaDiTesto 1040">
            <a:extLst>
              <a:ext uri="{FF2B5EF4-FFF2-40B4-BE49-F238E27FC236}">
                <a16:creationId xmlns:a16="http://schemas.microsoft.com/office/drawing/2014/main" id="{4175C75D-43D2-E14D-42E4-BF8E9BE0C12F}"/>
              </a:ext>
            </a:extLst>
          </p:cNvPr>
          <p:cNvSpPr txBox="1"/>
          <p:nvPr/>
        </p:nvSpPr>
        <p:spPr>
          <a:xfrm>
            <a:off x="25438" y="1470139"/>
            <a:ext cx="5612035" cy="2292935"/>
          </a:xfrm>
          <a:prstGeom prst="rect">
            <a:avLst/>
          </a:prstGeom>
          <a:noFill/>
        </p:spPr>
        <p:txBody>
          <a:bodyPr wrap="square">
            <a:spAutoFit/>
          </a:bodyPr>
          <a:lstStyle/>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 discovery and optimization of these </a:t>
            </a:r>
            <a:r>
              <a:rPr lang="en-US" sz="1100" b="1" i="1" dirty="0">
                <a:latin typeface="Noto Sans" panose="020B0502040504020204" pitchFamily="34" charset="0"/>
                <a:ea typeface="Noto Sans" panose="020B0502040504020204" pitchFamily="34" charset="0"/>
                <a:cs typeface="Noto Sans" panose="020B0502040504020204" pitchFamily="34" charset="0"/>
              </a:rPr>
              <a:t>2nd-generation catalysts </a:t>
            </a:r>
            <a:r>
              <a:rPr lang="en-US" sz="1100" i="1" dirty="0">
                <a:latin typeface="Noto Sans" panose="020B0502040504020204" pitchFamily="34" charset="0"/>
                <a:ea typeface="Noto Sans" panose="020B0502040504020204" pitchFamily="34" charset="0"/>
                <a:cs typeface="Noto Sans" panose="020B0502040504020204" pitchFamily="34" charset="0"/>
              </a:rPr>
              <a:t>(i.e., ruthenium over carbon normally promoted with Cs or Ba) led to a new industrial process for the production of ammonia called the </a:t>
            </a:r>
            <a:r>
              <a:rPr lang="en-US" sz="1100" b="1" i="1" dirty="0">
                <a:latin typeface="Noto Sans" panose="020B0502040504020204" pitchFamily="34" charset="0"/>
                <a:ea typeface="Noto Sans" panose="020B0502040504020204" pitchFamily="34" charset="0"/>
                <a:cs typeface="Noto Sans" panose="020B0502040504020204" pitchFamily="34" charset="0"/>
              </a:rPr>
              <a:t>Kellogg Advanced Ammonia Process </a:t>
            </a:r>
            <a:r>
              <a:rPr lang="en-US" sz="1100" i="1" dirty="0">
                <a:latin typeface="Noto Sans" panose="020B0502040504020204" pitchFamily="34" charset="0"/>
                <a:ea typeface="Noto Sans" panose="020B0502040504020204" pitchFamily="34" charset="0"/>
                <a:cs typeface="Noto Sans" panose="020B0502040504020204" pitchFamily="34" charset="0"/>
              </a:rPr>
              <a:t>(KAAP), in which it is possible to obtain yields </a:t>
            </a:r>
            <a:r>
              <a:rPr lang="en-US" sz="1100" b="1" i="1" dirty="0">
                <a:latin typeface="Noto Sans" panose="020B0502040504020204" pitchFamily="34" charset="0"/>
                <a:ea typeface="Noto Sans" panose="020B0502040504020204" pitchFamily="34" charset="0"/>
                <a:cs typeface="Noto Sans" panose="020B0502040504020204" pitchFamily="34" charset="0"/>
              </a:rPr>
              <a:t>of 40–50%, at lower temperatures </a:t>
            </a:r>
            <a:r>
              <a:rPr lang="en-US" sz="1100" i="1" dirty="0">
                <a:latin typeface="Noto Sans" panose="020B0502040504020204" pitchFamily="34" charset="0"/>
                <a:ea typeface="Noto Sans" panose="020B0502040504020204" pitchFamily="34" charset="0"/>
                <a:cs typeface="Noto Sans" panose="020B0502040504020204" pitchFamily="34" charset="0"/>
              </a:rPr>
              <a:t>(370–400 °C) and pressures (50–100 bar) as compared to the conventional Haber–Bosch process using iron oxides as the catalyst;</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b="1" i="1" dirty="0">
                <a:latin typeface="Noto Sans" panose="020B0502040504020204" pitchFamily="34" charset="0"/>
                <a:ea typeface="Noto Sans" panose="020B0502040504020204" pitchFamily="34" charset="0"/>
                <a:cs typeface="Noto Sans" panose="020B0502040504020204" pitchFamily="34" charset="0"/>
              </a:rPr>
              <a:t>Ruthenium is a more active catalyst for ammonia synthesis than iron</a:t>
            </a:r>
            <a:r>
              <a:rPr lang="en-US" sz="1100" i="1" dirty="0">
                <a:latin typeface="Noto Sans" panose="020B0502040504020204" pitchFamily="34" charset="0"/>
                <a:ea typeface="Noto Sans" panose="020B0502040504020204" pitchFamily="34" charset="0"/>
                <a:cs typeface="Noto Sans" panose="020B0502040504020204" pitchFamily="34" charset="0"/>
              </a:rPr>
              <a:t>, but ruthenium is </a:t>
            </a:r>
            <a:r>
              <a:rPr lang="en-US" sz="1100" b="1" i="1" dirty="0">
                <a:latin typeface="Noto Sans" panose="020B0502040504020204" pitchFamily="34" charset="0"/>
                <a:ea typeface="Noto Sans" panose="020B0502040504020204" pitchFamily="34" charset="0"/>
                <a:cs typeface="Noto Sans" panose="020B0502040504020204" pitchFamily="34" charset="0"/>
              </a:rPr>
              <a:t>more expensive</a:t>
            </a:r>
            <a:r>
              <a:rPr lang="en-US" sz="1100" i="1" dirty="0">
                <a:latin typeface="Noto Sans" panose="020B0502040504020204" pitchFamily="34" charset="0"/>
                <a:ea typeface="Noto Sans" panose="020B0502040504020204" pitchFamily="34" charset="0"/>
                <a:cs typeface="Noto Sans" panose="020B0502040504020204" pitchFamily="34" charset="0"/>
              </a:rPr>
              <a:t>, and it has a shorter lifetime than the Fe catalyst. Several strategies for the design of new catalyst based on Ru have been evaluated in order to increase the activity and stability of these kind of catalysts, with the objective of minimizing the amount of noble metal in the catalyst;</a:t>
            </a:r>
            <a:endParaRPr lang="it-IT"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21" name="CasellaDiTesto 20">
            <a:extLst>
              <a:ext uri="{FF2B5EF4-FFF2-40B4-BE49-F238E27FC236}">
                <a16:creationId xmlns:a16="http://schemas.microsoft.com/office/drawing/2014/main" id="{68BDA600-3607-5586-29D8-AD7B04D2AD5E}"/>
              </a:ext>
            </a:extLst>
          </p:cNvPr>
          <p:cNvSpPr txBox="1"/>
          <p:nvPr/>
        </p:nvSpPr>
        <p:spPr>
          <a:xfrm>
            <a:off x="5733131" y="4970925"/>
            <a:ext cx="2304256" cy="169277"/>
          </a:xfrm>
          <a:prstGeom prst="rect">
            <a:avLst/>
          </a:prstGeom>
          <a:noFill/>
        </p:spPr>
        <p:txBody>
          <a:bodyPr wrap="square">
            <a:spAutoFit/>
          </a:bodyPr>
          <a:lstStyle/>
          <a:p>
            <a:r>
              <a:rPr lang="it-IT" sz="500" dirty="0"/>
              <a:t>https://doi.org/10.1002/aesr.202000043</a:t>
            </a:r>
          </a:p>
        </p:txBody>
      </p:sp>
      <p:pic>
        <p:nvPicPr>
          <p:cNvPr id="6" name="Immagine 5">
            <a:extLst>
              <a:ext uri="{FF2B5EF4-FFF2-40B4-BE49-F238E27FC236}">
                <a16:creationId xmlns:a16="http://schemas.microsoft.com/office/drawing/2014/main" id="{F326EA0B-88AF-49CA-80DD-DA85FF740904}"/>
              </a:ext>
            </a:extLst>
          </p:cNvPr>
          <p:cNvPicPr>
            <a:picLocks noChangeAspect="1"/>
          </p:cNvPicPr>
          <p:nvPr/>
        </p:nvPicPr>
        <p:blipFill>
          <a:blip r:embed="rId3"/>
          <a:stretch>
            <a:fillRect/>
          </a:stretch>
        </p:blipFill>
        <p:spPr>
          <a:xfrm>
            <a:off x="5706303" y="616542"/>
            <a:ext cx="3412259" cy="1207058"/>
          </a:xfrm>
          <a:prstGeom prst="rect">
            <a:avLst/>
          </a:prstGeom>
        </p:spPr>
      </p:pic>
      <p:sp>
        <p:nvSpPr>
          <p:cNvPr id="11" name="CasellaDiTesto 10">
            <a:extLst>
              <a:ext uri="{FF2B5EF4-FFF2-40B4-BE49-F238E27FC236}">
                <a16:creationId xmlns:a16="http://schemas.microsoft.com/office/drawing/2014/main" id="{B45D849E-E696-8BB5-29C9-7C6E122E87DB}"/>
              </a:ext>
            </a:extLst>
          </p:cNvPr>
          <p:cNvSpPr txBox="1"/>
          <p:nvPr/>
        </p:nvSpPr>
        <p:spPr>
          <a:xfrm>
            <a:off x="5637473" y="96544"/>
            <a:ext cx="3506527" cy="507831"/>
          </a:xfrm>
          <a:prstGeom prst="rect">
            <a:avLst/>
          </a:prstGeom>
          <a:noFill/>
        </p:spPr>
        <p:txBody>
          <a:bodyPr wrap="square">
            <a:spAutoFit/>
          </a:bodyPr>
          <a:lstStyle/>
          <a:p>
            <a:pPr algn="just"/>
            <a:r>
              <a:rPr lang="en-US" sz="900" b="1" dirty="0">
                <a:latin typeface="Noto Sans" panose="020B0502040504020204" pitchFamily="34" charset="0"/>
                <a:ea typeface="Noto Sans" panose="020B0502040504020204" pitchFamily="34" charset="0"/>
                <a:cs typeface="Noto Sans" panose="020B0502040504020204" pitchFamily="34" charset="0"/>
              </a:rPr>
              <a:t>Comparison of SMR-Based Ammonia Synthesis Processes with Commercial Iron-Based and Ruthenium Based Catalysts.</a:t>
            </a:r>
          </a:p>
        </p:txBody>
      </p:sp>
      <p:pic>
        <p:nvPicPr>
          <p:cNvPr id="15" name="Immagine 14">
            <a:extLst>
              <a:ext uri="{FF2B5EF4-FFF2-40B4-BE49-F238E27FC236}">
                <a16:creationId xmlns:a16="http://schemas.microsoft.com/office/drawing/2014/main" id="{3294BFE5-76C4-D8FE-4B2A-52FA1813FF91}"/>
              </a:ext>
            </a:extLst>
          </p:cNvPr>
          <p:cNvPicPr>
            <a:picLocks noChangeAspect="1"/>
          </p:cNvPicPr>
          <p:nvPr/>
        </p:nvPicPr>
        <p:blipFill>
          <a:blip r:embed="rId4"/>
          <a:stretch>
            <a:fillRect/>
          </a:stretch>
        </p:blipFill>
        <p:spPr>
          <a:xfrm>
            <a:off x="5717464" y="2032494"/>
            <a:ext cx="3426536" cy="2304256"/>
          </a:xfrm>
          <a:prstGeom prst="rect">
            <a:avLst/>
          </a:prstGeom>
        </p:spPr>
      </p:pic>
      <p:sp>
        <p:nvSpPr>
          <p:cNvPr id="18" name="CasellaDiTesto 17">
            <a:extLst>
              <a:ext uri="{FF2B5EF4-FFF2-40B4-BE49-F238E27FC236}">
                <a16:creationId xmlns:a16="http://schemas.microsoft.com/office/drawing/2014/main" id="{16BBDAF2-E6A6-B802-38DD-1B191A84B581}"/>
              </a:ext>
            </a:extLst>
          </p:cNvPr>
          <p:cNvSpPr txBox="1"/>
          <p:nvPr/>
        </p:nvSpPr>
        <p:spPr>
          <a:xfrm>
            <a:off x="5868144" y="4486349"/>
            <a:ext cx="3171900" cy="246221"/>
          </a:xfrm>
          <a:prstGeom prst="rect">
            <a:avLst/>
          </a:prstGeom>
          <a:noFill/>
        </p:spPr>
        <p:txBody>
          <a:bodyPr wrap="square">
            <a:spAutoFit/>
          </a:bodyPr>
          <a:lstStyle/>
          <a:p>
            <a:r>
              <a:rPr lang="en-US" sz="1000" b="1" i="1" dirty="0">
                <a:effectLst/>
                <a:latin typeface="Noto Sans" panose="020B0502040504020204" pitchFamily="34" charset="0"/>
                <a:ea typeface="Noto Sans" panose="020B0502040504020204" pitchFamily="34" charset="0"/>
                <a:cs typeface="Noto Sans" panose="020B0502040504020204" pitchFamily="34" charset="0"/>
              </a:rPr>
              <a:t>Scheme of KBR (Kellogg Brown and Root) process</a:t>
            </a:r>
            <a:endParaRPr lang="it-IT" sz="1000" b="1" i="1" dirty="0">
              <a:latin typeface="Noto Sans" panose="020B0502040504020204" pitchFamily="34" charset="0"/>
              <a:ea typeface="Noto Sans" panose="020B0502040504020204" pitchFamily="34" charset="0"/>
              <a:cs typeface="Noto Sans" panose="020B0502040504020204" pitchFamily="34" charset="0"/>
            </a:endParaRPr>
          </a:p>
        </p:txBody>
      </p:sp>
      <p:pic>
        <p:nvPicPr>
          <p:cNvPr id="8194" name="Picture 2" descr="Volcano' plot for ammonia synthesis, from Ref. [20]. | Download Scientific  Diagram">
            <a:extLst>
              <a:ext uri="{FF2B5EF4-FFF2-40B4-BE49-F238E27FC236}">
                <a16:creationId xmlns:a16="http://schemas.microsoft.com/office/drawing/2014/main" id="{5032FE69-D317-61B0-EE54-5309BFAF6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3599752"/>
            <a:ext cx="2070146" cy="1478350"/>
          </a:xfrm>
          <a:prstGeom prst="rect">
            <a:avLst/>
          </a:prstGeom>
          <a:noFill/>
          <a:extLst>
            <a:ext uri="{909E8E84-426E-40DD-AFC4-6F175D3DCCD1}">
              <a14:hiddenFill xmlns:a14="http://schemas.microsoft.com/office/drawing/2010/main">
                <a:solidFill>
                  <a:srgbClr val="FFFFFF"/>
                </a:solidFill>
              </a14:hiddenFill>
            </a:ext>
          </a:extLst>
        </p:spPr>
      </p:pic>
      <p:sp>
        <p:nvSpPr>
          <p:cNvPr id="22" name="CasellaDiTesto 21">
            <a:extLst>
              <a:ext uri="{FF2B5EF4-FFF2-40B4-BE49-F238E27FC236}">
                <a16:creationId xmlns:a16="http://schemas.microsoft.com/office/drawing/2014/main" id="{957D3375-A20E-D5BD-B276-57E8CF7D4D69}"/>
              </a:ext>
            </a:extLst>
          </p:cNvPr>
          <p:cNvSpPr txBox="1"/>
          <p:nvPr/>
        </p:nvSpPr>
        <p:spPr>
          <a:xfrm>
            <a:off x="163122" y="4102546"/>
            <a:ext cx="2808312" cy="646331"/>
          </a:xfrm>
          <a:prstGeom prst="rect">
            <a:avLst/>
          </a:prstGeom>
          <a:noFill/>
        </p:spPr>
        <p:txBody>
          <a:bodyPr wrap="square">
            <a:spAutoFit/>
          </a:bodyPr>
          <a:lstStyle/>
          <a:p>
            <a:pPr algn="just"/>
            <a:r>
              <a:rPr lang="it-IT" sz="900" b="0" i="1"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Volcano activity curve for </a:t>
            </a:r>
            <a:r>
              <a:rPr lang="it-IT" sz="900" b="0" i="1" dirty="0" err="1">
                <a:solidFill>
                  <a:srgbClr val="262626"/>
                </a:solidFill>
                <a:effectLst/>
                <a:latin typeface="Noto Sans" panose="020B0502040504020204" pitchFamily="34" charset="0"/>
                <a:ea typeface="Noto Sans" panose="020B0502040504020204" pitchFamily="34" charset="0"/>
                <a:cs typeface="Noto Sans" panose="020B0502040504020204" pitchFamily="34" charset="0"/>
              </a:rPr>
              <a:t>ammonia</a:t>
            </a:r>
            <a:r>
              <a:rPr lang="it-IT" sz="900" b="0" i="1"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a:t>
            </a:r>
            <a:r>
              <a:rPr lang="it-IT" sz="900" b="0" i="1" dirty="0" err="1">
                <a:solidFill>
                  <a:srgbClr val="262626"/>
                </a:solidFill>
                <a:effectLst/>
                <a:latin typeface="Noto Sans" panose="020B0502040504020204" pitchFamily="34" charset="0"/>
                <a:ea typeface="Noto Sans" panose="020B0502040504020204" pitchFamily="34" charset="0"/>
                <a:cs typeface="Noto Sans" panose="020B0502040504020204" pitchFamily="34" charset="0"/>
              </a:rPr>
              <a:t>synthesis</a:t>
            </a:r>
            <a:r>
              <a:rPr lang="it-IT" sz="900" b="0" i="1"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a:t>
            </a:r>
            <a:r>
              <a:rPr lang="it-IT" sz="900" b="0" i="1" dirty="0" err="1">
                <a:solidFill>
                  <a:srgbClr val="262626"/>
                </a:solidFill>
                <a:effectLst/>
                <a:latin typeface="Noto Sans" panose="020B0502040504020204" pitchFamily="34" charset="0"/>
                <a:ea typeface="Noto Sans" panose="020B0502040504020204" pitchFamily="34" charset="0"/>
                <a:cs typeface="Noto Sans" panose="020B0502040504020204" pitchFamily="34" charset="0"/>
              </a:rPr>
              <a:t>Ammonia</a:t>
            </a:r>
            <a:r>
              <a:rPr lang="it-IT" sz="900" b="0" i="1"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a:t>
            </a:r>
            <a:r>
              <a:rPr lang="it-IT" sz="900" b="0" i="1" dirty="0" err="1">
                <a:solidFill>
                  <a:srgbClr val="262626"/>
                </a:solidFill>
                <a:effectLst/>
                <a:latin typeface="Noto Sans" panose="020B0502040504020204" pitchFamily="34" charset="0"/>
                <a:ea typeface="Noto Sans" panose="020B0502040504020204" pitchFamily="34" charset="0"/>
                <a:cs typeface="Noto Sans" panose="020B0502040504020204" pitchFamily="34" charset="0"/>
              </a:rPr>
              <a:t>synthesis</a:t>
            </a:r>
            <a:r>
              <a:rPr lang="it-IT" sz="900" b="0" i="1"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rate </a:t>
            </a:r>
            <a:r>
              <a:rPr lang="it-IT" sz="900" b="0" i="1" dirty="0" err="1">
                <a:solidFill>
                  <a:srgbClr val="262626"/>
                </a:solidFill>
                <a:effectLst/>
                <a:latin typeface="Noto Sans" panose="020B0502040504020204" pitchFamily="34" charset="0"/>
                <a:ea typeface="Noto Sans" panose="020B0502040504020204" pitchFamily="34" charset="0"/>
                <a:cs typeface="Noto Sans" panose="020B0502040504020204" pitchFamily="34" charset="0"/>
              </a:rPr>
              <a:t>as</a:t>
            </a:r>
            <a:r>
              <a:rPr lang="it-IT" sz="900" b="0" i="1"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a </a:t>
            </a:r>
            <a:r>
              <a:rPr lang="it-IT" sz="900" b="0" i="1" dirty="0" err="1">
                <a:solidFill>
                  <a:srgbClr val="262626"/>
                </a:solidFill>
                <a:effectLst/>
                <a:latin typeface="Noto Sans" panose="020B0502040504020204" pitchFamily="34" charset="0"/>
                <a:ea typeface="Noto Sans" panose="020B0502040504020204" pitchFamily="34" charset="0"/>
                <a:cs typeface="Noto Sans" panose="020B0502040504020204" pitchFamily="34" charset="0"/>
              </a:rPr>
              <a:t>function</a:t>
            </a:r>
            <a:r>
              <a:rPr lang="it-IT" sz="900" b="0" i="1"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of the </a:t>
            </a:r>
            <a:r>
              <a:rPr lang="it-IT" sz="900" b="0" i="1" dirty="0" err="1">
                <a:solidFill>
                  <a:srgbClr val="262626"/>
                </a:solidFill>
                <a:effectLst/>
                <a:latin typeface="Noto Sans" panose="020B0502040504020204" pitchFamily="34" charset="0"/>
                <a:ea typeface="Noto Sans" panose="020B0502040504020204" pitchFamily="34" charset="0"/>
                <a:cs typeface="Noto Sans" panose="020B0502040504020204" pitchFamily="34" charset="0"/>
              </a:rPr>
              <a:t>nitrogen</a:t>
            </a:r>
            <a:r>
              <a:rPr lang="it-IT" sz="900" b="0" i="1"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a:t>
            </a:r>
            <a:r>
              <a:rPr lang="it-IT" sz="900" b="0" i="1" dirty="0" err="1">
                <a:solidFill>
                  <a:srgbClr val="262626"/>
                </a:solidFill>
                <a:effectLst/>
                <a:latin typeface="Noto Sans" panose="020B0502040504020204" pitchFamily="34" charset="0"/>
                <a:ea typeface="Noto Sans" panose="020B0502040504020204" pitchFamily="34" charset="0"/>
                <a:cs typeface="Noto Sans" panose="020B0502040504020204" pitchFamily="34" charset="0"/>
              </a:rPr>
              <a:t>adsorption</a:t>
            </a:r>
            <a:r>
              <a:rPr lang="it-IT" sz="900" b="0" i="1"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energy over </a:t>
            </a:r>
            <a:r>
              <a:rPr lang="it-IT" sz="900" b="0" i="1" dirty="0" err="1">
                <a:solidFill>
                  <a:srgbClr val="262626"/>
                </a:solidFill>
                <a:effectLst/>
                <a:latin typeface="Noto Sans" panose="020B0502040504020204" pitchFamily="34" charset="0"/>
                <a:ea typeface="Noto Sans" panose="020B0502040504020204" pitchFamily="34" charset="0"/>
                <a:cs typeface="Noto Sans" panose="020B0502040504020204" pitchFamily="34" charset="0"/>
              </a:rPr>
              <a:t>different</a:t>
            </a:r>
            <a:r>
              <a:rPr lang="it-IT" sz="900" b="0" i="1"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a:t>
            </a:r>
            <a:r>
              <a:rPr lang="it-IT" sz="900" b="0" i="1" dirty="0" err="1">
                <a:solidFill>
                  <a:srgbClr val="262626"/>
                </a:solidFill>
                <a:effectLst/>
                <a:latin typeface="Noto Sans" panose="020B0502040504020204" pitchFamily="34" charset="0"/>
                <a:ea typeface="Noto Sans" panose="020B0502040504020204" pitchFamily="34" charset="0"/>
                <a:cs typeface="Noto Sans" panose="020B0502040504020204" pitchFamily="34" charset="0"/>
              </a:rPr>
              <a:t>transition</a:t>
            </a:r>
            <a:r>
              <a:rPr lang="it-IT" sz="900" b="0" i="1"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metal </a:t>
            </a:r>
            <a:r>
              <a:rPr lang="it-IT" sz="900" b="0" i="1" dirty="0" err="1">
                <a:solidFill>
                  <a:srgbClr val="262626"/>
                </a:solidFill>
                <a:effectLst/>
                <a:latin typeface="Noto Sans" panose="020B0502040504020204" pitchFamily="34" charset="0"/>
                <a:ea typeface="Noto Sans" panose="020B0502040504020204" pitchFamily="34" charset="0"/>
                <a:cs typeface="Noto Sans" panose="020B0502040504020204" pitchFamily="34" charset="0"/>
              </a:rPr>
              <a:t>catalysts</a:t>
            </a:r>
            <a:r>
              <a:rPr lang="it-IT" sz="900" b="0" i="1"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Copyright 2015, Elsevier.</a:t>
            </a:r>
            <a:endParaRPr lang="it-IT" sz="900" i="1"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32946723"/>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6DA61EE-9148-4BFA-2B51-411D08BA4172}"/>
              </a:ext>
            </a:extLst>
          </p:cNvPr>
          <p:cNvSpPr txBox="1">
            <a:spLocks noGrp="1" noRot="1" noMove="1" noResize="1" noEditPoints="1" noAdjustHandles="1" noChangeArrowheads="1" noChangeShapeType="1"/>
          </p:cNvSpPr>
          <p:nvPr/>
        </p:nvSpPr>
        <p:spPr bwMode="auto">
          <a:xfrm>
            <a:off x="463794" y="158651"/>
            <a:ext cx="324411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RUTHENIUM-BASED CATALYSTS</a:t>
            </a: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7</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629792"/>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55B4B874-E3A9-9609-D400-BBF34BA3EBE8}"/>
              </a:ext>
            </a:extLst>
          </p:cNvPr>
          <p:cNvSpPr txBox="1">
            <a:spLocks/>
          </p:cNvSpPr>
          <p:nvPr/>
        </p:nvSpPr>
        <p:spPr bwMode="auto">
          <a:xfrm>
            <a:off x="320258" y="574229"/>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Supported Ru Catalysts</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 name="CasellaDiTesto 1">
            <a:extLst>
              <a:ext uri="{FF2B5EF4-FFF2-40B4-BE49-F238E27FC236}">
                <a16:creationId xmlns:a16="http://schemas.microsoft.com/office/drawing/2014/main" id="{90FB18A6-D8C3-654A-393D-1D67493FD4A5}"/>
              </a:ext>
            </a:extLst>
          </p:cNvPr>
          <p:cNvSpPr txBox="1"/>
          <p:nvPr/>
        </p:nvSpPr>
        <p:spPr>
          <a:xfrm>
            <a:off x="57936" y="885949"/>
            <a:ext cx="5655790" cy="461665"/>
          </a:xfrm>
          <a:prstGeom prst="rect">
            <a:avLst/>
          </a:prstGeom>
          <a:noFill/>
        </p:spPr>
        <p:txBody>
          <a:bodyPr wrap="square">
            <a:spAutoFit/>
          </a:bodyPr>
          <a:lstStyle/>
          <a:p>
            <a:pPr algn="just"/>
            <a:r>
              <a:rPr lang="en-US" sz="1200" b="0" i="0" dirty="0">
                <a:effectLst/>
                <a:latin typeface="Noto Sans" panose="020B0502040504020204" pitchFamily="34" charset="0"/>
                <a:ea typeface="Noto Sans" panose="020B0502040504020204" pitchFamily="34" charset="0"/>
                <a:cs typeface="Noto Sans" panose="020B0502040504020204" pitchFamily="34" charset="0"/>
              </a:rPr>
              <a:t>“</a:t>
            </a:r>
            <a:r>
              <a:rPr lang="en-US" sz="1200" dirty="0">
                <a:solidFill>
                  <a:srgbClr val="000000"/>
                </a:solidFill>
                <a:latin typeface="Open Sans" panose="020B0606030504020204" pitchFamily="34" charset="0"/>
                <a:ea typeface="Noto Sans" panose="020B0502040504020204" pitchFamily="34" charset="0"/>
                <a:cs typeface="Noto Sans" panose="020B0502040504020204" pitchFamily="34" charset="0"/>
              </a:rPr>
              <a:t>S</a:t>
            </a:r>
            <a:r>
              <a:rPr lang="en-US" sz="1200" b="0" i="0" dirty="0">
                <a:solidFill>
                  <a:srgbClr val="000000"/>
                </a:solidFill>
                <a:effectLst/>
                <a:latin typeface="Open Sans" panose="020B0606030504020204" pitchFamily="34" charset="0"/>
              </a:rPr>
              <a:t>upported ruthenium catalysts are the second most common NH</a:t>
            </a:r>
            <a:r>
              <a:rPr lang="en-US" sz="1200" b="0" i="0" baseline="-25000" dirty="0">
                <a:solidFill>
                  <a:srgbClr val="000000"/>
                </a:solidFill>
                <a:effectLst/>
                <a:latin typeface="Open Sans" panose="020B0606030504020204" pitchFamily="34" charset="0"/>
              </a:rPr>
              <a:t>3</a:t>
            </a:r>
            <a:r>
              <a:rPr lang="en-US" sz="1200" b="0" i="0" dirty="0">
                <a:solidFill>
                  <a:srgbClr val="000000"/>
                </a:solidFill>
                <a:effectLst/>
                <a:latin typeface="Open Sans" panose="020B0606030504020204" pitchFamily="34" charset="0"/>
              </a:rPr>
              <a:t> synthesis catalyst and the only other to be used industrially for NH</a:t>
            </a:r>
            <a:r>
              <a:rPr lang="en-US" sz="1200" b="0" i="0" baseline="-25000" dirty="0">
                <a:solidFill>
                  <a:srgbClr val="000000"/>
                </a:solidFill>
                <a:effectLst/>
                <a:latin typeface="Open Sans" panose="020B0606030504020204" pitchFamily="34" charset="0"/>
              </a:rPr>
              <a:t>3</a:t>
            </a:r>
            <a:r>
              <a:rPr lang="en-US" sz="1200" b="0" i="0" dirty="0">
                <a:solidFill>
                  <a:srgbClr val="000000"/>
                </a:solidFill>
                <a:effectLst/>
                <a:latin typeface="Open Sans" panose="020B0606030504020204" pitchFamily="34" charset="0"/>
              </a:rPr>
              <a:t> synthesis</a:t>
            </a:r>
            <a:r>
              <a:rPr lang="en-US" sz="1200" dirty="0">
                <a:latin typeface="Noto Sans" panose="020B0502040504020204" pitchFamily="34" charset="0"/>
                <a:ea typeface="Noto Sans" panose="020B0502040504020204" pitchFamily="34" charset="0"/>
                <a:cs typeface="Noto Sans" panose="020B0502040504020204" pitchFamily="34" charset="0"/>
              </a:rPr>
              <a:t>”</a:t>
            </a:r>
          </a:p>
        </p:txBody>
      </p:sp>
      <p:sp>
        <p:nvSpPr>
          <p:cNvPr id="1041" name="CasellaDiTesto 1040">
            <a:extLst>
              <a:ext uri="{FF2B5EF4-FFF2-40B4-BE49-F238E27FC236}">
                <a16:creationId xmlns:a16="http://schemas.microsoft.com/office/drawing/2014/main" id="{4175C75D-43D2-E14D-42E4-BF8E9BE0C12F}"/>
              </a:ext>
            </a:extLst>
          </p:cNvPr>
          <p:cNvSpPr txBox="1"/>
          <p:nvPr/>
        </p:nvSpPr>
        <p:spPr>
          <a:xfrm>
            <a:off x="46382" y="1771734"/>
            <a:ext cx="5612035" cy="1938992"/>
          </a:xfrm>
          <a:prstGeom prst="rect">
            <a:avLst/>
          </a:prstGeom>
          <a:noFill/>
        </p:spPr>
        <p:txBody>
          <a:bodyPr wrap="square">
            <a:spAutoFit/>
          </a:bodyPr>
          <a:lstStyle/>
          <a:p>
            <a:pPr marL="171450" indent="-171450" algn="just">
              <a:buFont typeface="Arial" panose="020B0604020202020204" pitchFamily="34" charset="0"/>
              <a:buChar char="•"/>
            </a:pPr>
            <a:r>
              <a:rPr lang="en-US" sz="1000" b="0" i="1" dirty="0">
                <a:solidFill>
                  <a:srgbClr val="000000"/>
                </a:solidFill>
                <a:effectLst/>
                <a:latin typeface="Open Sans" panose="020B0606030504020204" pitchFamily="34" charset="0"/>
              </a:rPr>
              <a:t> The </a:t>
            </a:r>
            <a:r>
              <a:rPr lang="en-US" sz="1000" b="1" i="1" dirty="0">
                <a:solidFill>
                  <a:srgbClr val="000000"/>
                </a:solidFill>
                <a:effectLst/>
                <a:latin typeface="Open Sans" panose="020B0606030504020204" pitchFamily="34" charset="0"/>
              </a:rPr>
              <a:t>RDS is the dissociation of N</a:t>
            </a:r>
            <a:r>
              <a:rPr lang="en-US" sz="1000" b="1" i="1" baseline="-25000" dirty="0">
                <a:solidFill>
                  <a:srgbClr val="000000"/>
                </a:solidFill>
                <a:effectLst/>
                <a:latin typeface="Open Sans" panose="020B0606030504020204" pitchFamily="34" charset="0"/>
              </a:rPr>
              <a:t>2</a:t>
            </a:r>
            <a:r>
              <a:rPr lang="en-US" sz="1000" b="0" i="1" dirty="0">
                <a:solidFill>
                  <a:srgbClr val="000000"/>
                </a:solidFill>
                <a:effectLst/>
                <a:latin typeface="Open Sans" panose="020B0606030504020204" pitchFamily="34" charset="0"/>
              </a:rPr>
              <a:t>, which was calculated to have a lower barrier at steps.;</a:t>
            </a:r>
          </a:p>
          <a:p>
            <a:pPr marL="171450" indent="-171450" algn="just">
              <a:buFont typeface="Arial" panose="020B0604020202020204" pitchFamily="34" charset="0"/>
              <a:buChar char="•"/>
            </a:pPr>
            <a:endParaRPr lang="en-US" sz="1000" b="0" i="1" dirty="0">
              <a:solidFill>
                <a:srgbClr val="000000"/>
              </a:solidFill>
              <a:effectLst/>
              <a:latin typeface="Open Sans" panose="020B0606030504020204" pitchFamily="34" charset="0"/>
            </a:endParaRPr>
          </a:p>
          <a:p>
            <a:pPr marL="171450" indent="-171450" algn="just">
              <a:buFont typeface="Arial" panose="020B0604020202020204" pitchFamily="34" charset="0"/>
              <a:buChar char="•"/>
            </a:pPr>
            <a:r>
              <a:rPr lang="en-US" sz="1000" i="1" dirty="0">
                <a:solidFill>
                  <a:srgbClr val="000000"/>
                </a:solidFill>
                <a:effectLst/>
                <a:latin typeface="Open Sans" panose="020B0606030504020204" pitchFamily="34" charset="0"/>
              </a:rPr>
              <a:t>The</a:t>
            </a:r>
            <a:r>
              <a:rPr lang="en-US" sz="1000" b="1" i="1" dirty="0">
                <a:solidFill>
                  <a:srgbClr val="000000"/>
                </a:solidFill>
                <a:effectLst/>
                <a:latin typeface="Open Sans" panose="020B0606030504020204" pitchFamily="34" charset="0"/>
              </a:rPr>
              <a:t> dissociative mechanism </a:t>
            </a:r>
            <a:r>
              <a:rPr lang="en-US" sz="1000" b="0" i="1" dirty="0">
                <a:solidFill>
                  <a:srgbClr val="000000"/>
                </a:solidFill>
                <a:effectLst/>
                <a:latin typeface="Open Sans" panose="020B0606030504020204" pitchFamily="34" charset="0"/>
              </a:rPr>
              <a:t>is that of a typical Langmuir–Hinshelwood mechanism in which </a:t>
            </a:r>
            <a:r>
              <a:rPr lang="en-US" sz="1000" b="1" i="1" dirty="0">
                <a:solidFill>
                  <a:srgbClr val="000000"/>
                </a:solidFill>
                <a:effectLst/>
                <a:latin typeface="Open Sans" panose="020B0606030504020204" pitchFamily="34" charset="0"/>
              </a:rPr>
              <a:t>N</a:t>
            </a:r>
            <a:r>
              <a:rPr lang="en-US" sz="1000" b="1" i="1" baseline="-25000" dirty="0">
                <a:solidFill>
                  <a:srgbClr val="000000"/>
                </a:solidFill>
                <a:effectLst/>
                <a:latin typeface="Open Sans" panose="020B0606030504020204" pitchFamily="34" charset="0"/>
              </a:rPr>
              <a:t>2</a:t>
            </a:r>
            <a:r>
              <a:rPr lang="en-US" sz="1000" b="1" i="1" dirty="0">
                <a:solidFill>
                  <a:srgbClr val="000000"/>
                </a:solidFill>
                <a:effectLst/>
                <a:latin typeface="Open Sans" panose="020B0606030504020204" pitchFamily="34" charset="0"/>
              </a:rPr>
              <a:t> adsorbs </a:t>
            </a:r>
            <a:r>
              <a:rPr lang="en-US" sz="1000" b="1" i="1" dirty="0" err="1">
                <a:solidFill>
                  <a:srgbClr val="000000"/>
                </a:solidFill>
                <a:effectLst/>
                <a:latin typeface="Open Sans" panose="020B0606030504020204" pitchFamily="34" charset="0"/>
              </a:rPr>
              <a:t>dissociatively</a:t>
            </a:r>
            <a:r>
              <a:rPr lang="en-US" sz="1000" b="1" i="1" dirty="0">
                <a:solidFill>
                  <a:srgbClr val="000000"/>
                </a:solidFill>
                <a:effectLst/>
                <a:latin typeface="Open Sans" panose="020B0606030504020204" pitchFamily="34" charset="0"/>
              </a:rPr>
              <a:t> </a:t>
            </a:r>
            <a:r>
              <a:rPr lang="en-US" sz="1000" b="0" i="1" dirty="0">
                <a:solidFill>
                  <a:srgbClr val="000000"/>
                </a:solidFill>
                <a:effectLst/>
                <a:latin typeface="Open Sans" panose="020B0606030504020204" pitchFamily="34" charset="0"/>
              </a:rPr>
              <a:t>followed by the </a:t>
            </a:r>
            <a:r>
              <a:rPr lang="en-US" sz="1000" b="1" i="1" dirty="0">
                <a:solidFill>
                  <a:srgbClr val="000000"/>
                </a:solidFill>
                <a:effectLst/>
                <a:latin typeface="Open Sans" panose="020B0606030504020204" pitchFamily="34" charset="0"/>
              </a:rPr>
              <a:t>dissociation of three H</a:t>
            </a:r>
            <a:r>
              <a:rPr lang="en-US" sz="1000" b="1" i="1" baseline="-25000" dirty="0">
                <a:solidFill>
                  <a:srgbClr val="000000"/>
                </a:solidFill>
                <a:effectLst/>
                <a:latin typeface="Open Sans" panose="020B0606030504020204" pitchFamily="34" charset="0"/>
              </a:rPr>
              <a:t>2</a:t>
            </a:r>
            <a:r>
              <a:rPr lang="en-US" sz="1000" b="1" i="1" dirty="0">
                <a:solidFill>
                  <a:srgbClr val="000000"/>
                </a:solidFill>
                <a:effectLst/>
                <a:latin typeface="Open Sans" panose="020B0606030504020204" pitchFamily="34" charset="0"/>
              </a:rPr>
              <a:t> forming *N and *H </a:t>
            </a:r>
            <a:r>
              <a:rPr lang="en-US" sz="1000" b="0" i="1" dirty="0">
                <a:solidFill>
                  <a:srgbClr val="000000"/>
                </a:solidFill>
                <a:effectLst/>
                <a:latin typeface="Open Sans" panose="020B0606030504020204" pitchFamily="34" charset="0"/>
              </a:rPr>
              <a:t>species, respectively</a:t>
            </a:r>
            <a:r>
              <a:rPr lang="en-US" sz="1000" i="1" dirty="0">
                <a:solidFill>
                  <a:srgbClr val="000000"/>
                </a:solidFill>
                <a:latin typeface="Open Sans" panose="020B0606030504020204" pitchFamily="34" charset="0"/>
              </a:rPr>
              <a:t>, These species are co-adsorbed on the surface of the catalyst in positions that allow the reaction of *H with *N;</a:t>
            </a:r>
            <a:endParaRPr lang="en-US" sz="1000" b="0" i="1" dirty="0">
              <a:solidFill>
                <a:srgbClr val="000000"/>
              </a:solidFill>
              <a:effectLst/>
              <a:latin typeface="Open Sans" panose="020B0606030504020204" pitchFamily="34" charset="0"/>
            </a:endParaRPr>
          </a:p>
          <a:p>
            <a:pPr marL="171450" indent="-171450" algn="just">
              <a:buFont typeface="Arial" panose="020B0604020202020204" pitchFamily="34" charset="0"/>
              <a:buChar char="•"/>
            </a:pPr>
            <a:endParaRPr lang="en-US" sz="1000" b="0" i="1" dirty="0">
              <a:solidFill>
                <a:srgbClr val="000000"/>
              </a:solidFill>
              <a:effectLst/>
              <a:latin typeface="Open Sans" panose="020B0606030504020204" pitchFamily="34" charset="0"/>
            </a:endParaRPr>
          </a:p>
          <a:p>
            <a:pPr marL="171450" indent="-171450" algn="just">
              <a:buFont typeface="Arial" panose="020B0604020202020204" pitchFamily="34" charset="0"/>
              <a:buChar char="•"/>
            </a:pPr>
            <a:r>
              <a:rPr lang="en-US" sz="1000" i="1" dirty="0">
                <a:solidFill>
                  <a:srgbClr val="000000"/>
                </a:solidFill>
                <a:latin typeface="Open Sans" panose="020B0606030504020204" pitchFamily="34" charset="0"/>
              </a:rPr>
              <a:t>In the next step, </a:t>
            </a:r>
            <a:r>
              <a:rPr lang="en-US" sz="1000" b="1" i="1" dirty="0">
                <a:solidFill>
                  <a:srgbClr val="000000"/>
                </a:solidFill>
                <a:latin typeface="Open Sans" panose="020B0606030504020204" pitchFamily="34" charset="0"/>
              </a:rPr>
              <a:t>hydrogen atoms are added to nitrogen </a:t>
            </a:r>
            <a:r>
              <a:rPr lang="en-US" sz="1000" i="1" dirty="0">
                <a:solidFill>
                  <a:srgbClr val="000000"/>
                </a:solidFill>
                <a:latin typeface="Open Sans" panose="020B0606030504020204" pitchFamily="34" charset="0"/>
              </a:rPr>
              <a:t>atoms forming first </a:t>
            </a:r>
            <a:r>
              <a:rPr lang="en-US" sz="1000" b="1" i="1" dirty="0">
                <a:solidFill>
                  <a:srgbClr val="000000"/>
                </a:solidFill>
                <a:latin typeface="Open Sans" panose="020B0606030504020204" pitchFamily="34" charset="0"/>
              </a:rPr>
              <a:t>*NH</a:t>
            </a:r>
            <a:r>
              <a:rPr lang="en-US" sz="1000" i="1" dirty="0">
                <a:solidFill>
                  <a:srgbClr val="000000"/>
                </a:solidFill>
                <a:latin typeface="Open Sans" panose="020B0606030504020204" pitchFamily="34" charset="0"/>
              </a:rPr>
              <a:t>, then </a:t>
            </a:r>
            <a:r>
              <a:rPr lang="en-US" sz="1000" b="1" i="1" dirty="0">
                <a:solidFill>
                  <a:srgbClr val="000000"/>
                </a:solidFill>
                <a:latin typeface="Open Sans" panose="020B0606030504020204" pitchFamily="34" charset="0"/>
              </a:rPr>
              <a:t>*NH</a:t>
            </a:r>
            <a:r>
              <a:rPr lang="en-US" sz="1000" b="1" i="1" baseline="-25000" dirty="0">
                <a:solidFill>
                  <a:srgbClr val="000000"/>
                </a:solidFill>
                <a:latin typeface="Open Sans" panose="020B0606030504020204" pitchFamily="34" charset="0"/>
              </a:rPr>
              <a:t>2</a:t>
            </a:r>
            <a:r>
              <a:rPr lang="en-US" sz="1000" b="1" i="1" dirty="0">
                <a:solidFill>
                  <a:srgbClr val="000000"/>
                </a:solidFill>
                <a:latin typeface="Open Sans" panose="020B0606030504020204" pitchFamily="34" charset="0"/>
              </a:rPr>
              <a:t> </a:t>
            </a:r>
            <a:r>
              <a:rPr lang="en-US" sz="1000" i="1" dirty="0">
                <a:solidFill>
                  <a:srgbClr val="000000"/>
                </a:solidFill>
                <a:latin typeface="Open Sans" panose="020B0606030504020204" pitchFamily="34" charset="0"/>
              </a:rPr>
              <a:t>and finally </a:t>
            </a:r>
            <a:r>
              <a:rPr lang="en-US" sz="1000" b="1" i="1" dirty="0">
                <a:solidFill>
                  <a:srgbClr val="000000"/>
                </a:solidFill>
                <a:latin typeface="Open Sans" panose="020B0606030504020204" pitchFamily="34" charset="0"/>
              </a:rPr>
              <a:t>*NH</a:t>
            </a:r>
            <a:r>
              <a:rPr lang="en-US" sz="1000" b="1" i="1" baseline="-25000" dirty="0">
                <a:solidFill>
                  <a:srgbClr val="000000"/>
                </a:solidFill>
                <a:latin typeface="Open Sans" panose="020B0606030504020204" pitchFamily="34" charset="0"/>
              </a:rPr>
              <a:t>3</a:t>
            </a:r>
            <a:r>
              <a:rPr lang="en-US" sz="1000" b="1" i="1" dirty="0">
                <a:solidFill>
                  <a:srgbClr val="000000"/>
                </a:solidFill>
                <a:latin typeface="Open Sans" panose="020B0606030504020204" pitchFamily="34" charset="0"/>
              </a:rPr>
              <a:t> which desorbs </a:t>
            </a:r>
            <a:r>
              <a:rPr lang="en-US" sz="1000" i="1" dirty="0">
                <a:solidFill>
                  <a:srgbClr val="000000"/>
                </a:solidFill>
                <a:latin typeface="Open Sans" panose="020B0606030504020204" pitchFamily="34" charset="0"/>
              </a:rPr>
              <a:t>from the catalytic surface.</a:t>
            </a:r>
          </a:p>
          <a:p>
            <a:pPr marL="171450" indent="-171450" algn="just">
              <a:buFont typeface="Arial" panose="020B0604020202020204" pitchFamily="34" charset="0"/>
              <a:buChar char="•"/>
            </a:pPr>
            <a:endParaRPr lang="en-US" sz="1000" i="1" dirty="0">
              <a:solidFill>
                <a:srgbClr val="000000"/>
              </a:solidFill>
              <a:latin typeface="Open Sans" panose="020B0606030504020204" pitchFamily="34" charset="0"/>
            </a:endParaRPr>
          </a:p>
          <a:p>
            <a:pPr marL="171450" indent="-171450" algn="just">
              <a:buFont typeface="Arial" panose="020B0604020202020204" pitchFamily="34" charset="0"/>
              <a:buChar char="•"/>
            </a:pPr>
            <a:r>
              <a:rPr lang="en-US" sz="1000" i="1" dirty="0">
                <a:solidFill>
                  <a:srgbClr val="000000"/>
                </a:solidFill>
                <a:latin typeface="Open Sans" panose="020B0606030504020204" pitchFamily="34" charset="0"/>
              </a:rPr>
              <a:t>After the desorption of the first NH</a:t>
            </a:r>
            <a:r>
              <a:rPr lang="en-US" sz="1000" i="1" baseline="-25000" dirty="0">
                <a:solidFill>
                  <a:srgbClr val="000000"/>
                </a:solidFill>
                <a:latin typeface="Open Sans" panose="020B0606030504020204" pitchFamily="34" charset="0"/>
              </a:rPr>
              <a:t>3</a:t>
            </a:r>
            <a:r>
              <a:rPr lang="en-US" sz="1000" i="1" dirty="0">
                <a:solidFill>
                  <a:srgbClr val="000000"/>
                </a:solidFill>
                <a:latin typeface="Open Sans" panose="020B0606030504020204" pitchFamily="34" charset="0"/>
              </a:rPr>
              <a:t>, </a:t>
            </a:r>
            <a:r>
              <a:rPr lang="en-US" sz="1000" b="1" i="1" dirty="0">
                <a:solidFill>
                  <a:srgbClr val="000000"/>
                </a:solidFill>
                <a:latin typeface="Open Sans" panose="020B0606030504020204" pitchFamily="34" charset="0"/>
              </a:rPr>
              <a:t>the remaining *N is hydrogenated </a:t>
            </a:r>
            <a:r>
              <a:rPr lang="en-US" sz="1000" i="1" dirty="0">
                <a:solidFill>
                  <a:srgbClr val="000000"/>
                </a:solidFill>
                <a:latin typeface="Open Sans" panose="020B0606030504020204" pitchFamily="34" charset="0"/>
              </a:rPr>
              <a:t>via a similar process to the previous step, in order to form a second NH</a:t>
            </a:r>
            <a:r>
              <a:rPr lang="en-US" sz="1000" i="1" baseline="-25000" dirty="0">
                <a:solidFill>
                  <a:srgbClr val="000000"/>
                </a:solidFill>
                <a:latin typeface="Open Sans" panose="020B0606030504020204" pitchFamily="34" charset="0"/>
              </a:rPr>
              <a:t>3</a:t>
            </a:r>
            <a:r>
              <a:rPr lang="en-US" sz="1000" i="1" dirty="0">
                <a:solidFill>
                  <a:srgbClr val="000000"/>
                </a:solidFill>
                <a:latin typeface="Open Sans" panose="020B0606030504020204" pitchFamily="34" charset="0"/>
              </a:rPr>
              <a:t> molecule.</a:t>
            </a:r>
          </a:p>
        </p:txBody>
      </p:sp>
      <p:sp>
        <p:nvSpPr>
          <p:cNvPr id="11" name="CasellaDiTesto 10">
            <a:extLst>
              <a:ext uri="{FF2B5EF4-FFF2-40B4-BE49-F238E27FC236}">
                <a16:creationId xmlns:a16="http://schemas.microsoft.com/office/drawing/2014/main" id="{B45D849E-E696-8BB5-29C9-7C6E122E87DB}"/>
              </a:ext>
            </a:extLst>
          </p:cNvPr>
          <p:cNvSpPr txBox="1"/>
          <p:nvPr/>
        </p:nvSpPr>
        <p:spPr>
          <a:xfrm>
            <a:off x="5658417" y="461829"/>
            <a:ext cx="3506527" cy="646331"/>
          </a:xfrm>
          <a:prstGeom prst="rect">
            <a:avLst/>
          </a:prstGeom>
          <a:noFill/>
        </p:spPr>
        <p:txBody>
          <a:bodyPr wrap="square">
            <a:spAutoFit/>
          </a:bodyPr>
          <a:lstStyle/>
          <a:p>
            <a:pPr algn="just"/>
            <a:r>
              <a:rPr lang="en-US" sz="900" b="1" dirty="0">
                <a:latin typeface="Noto Sans" panose="020B0502040504020204" pitchFamily="34" charset="0"/>
                <a:ea typeface="Noto Sans" panose="020B0502040504020204" pitchFamily="34" charset="0"/>
                <a:cs typeface="Noto Sans" panose="020B0502040504020204" pitchFamily="34" charset="0"/>
              </a:rPr>
              <a:t>Simplified schematic of dissociative mechanism for ammonia synthesis on Ru(0001) surfaces according to the work of </a:t>
            </a:r>
            <a:r>
              <a:rPr lang="en-US" sz="900" b="1" dirty="0" err="1">
                <a:latin typeface="Noto Sans" panose="020B0502040504020204" pitchFamily="34" charset="0"/>
                <a:ea typeface="Noto Sans" panose="020B0502040504020204" pitchFamily="34" charset="0"/>
                <a:cs typeface="Noto Sans" panose="020B0502040504020204" pitchFamily="34" charset="0"/>
              </a:rPr>
              <a:t>Logadóttir</a:t>
            </a:r>
            <a:r>
              <a:rPr lang="en-US" sz="900" b="1" dirty="0">
                <a:latin typeface="Noto Sans" panose="020B0502040504020204" pitchFamily="34" charset="0"/>
                <a:ea typeface="Noto Sans" panose="020B0502040504020204" pitchFamily="34" charset="0"/>
                <a:cs typeface="Noto Sans" panose="020B0502040504020204" pitchFamily="34" charset="0"/>
              </a:rPr>
              <a:t> &amp; </a:t>
            </a:r>
            <a:r>
              <a:rPr lang="en-US" sz="900" b="1" dirty="0" err="1">
                <a:latin typeface="Noto Sans" panose="020B0502040504020204" pitchFamily="34" charset="0"/>
                <a:ea typeface="Noto Sans" panose="020B0502040504020204" pitchFamily="34" charset="0"/>
                <a:cs typeface="Noto Sans" panose="020B0502040504020204" pitchFamily="34" charset="0"/>
              </a:rPr>
              <a:t>Nørskov</a:t>
            </a:r>
            <a:r>
              <a:rPr lang="en-US" sz="900" b="1" dirty="0">
                <a:latin typeface="Noto Sans" panose="020B0502040504020204" pitchFamily="34" charset="0"/>
                <a:ea typeface="Noto Sans" panose="020B0502040504020204" pitchFamily="34" charset="0"/>
                <a:cs typeface="Noto Sans" panose="020B0502040504020204" pitchFamily="34" charset="0"/>
              </a:rPr>
              <a:t>. Reaction starts at the asterisk.</a:t>
            </a:r>
          </a:p>
        </p:txBody>
      </p:sp>
      <p:sp>
        <p:nvSpPr>
          <p:cNvPr id="29" name="CasellaDiTesto 28">
            <a:extLst>
              <a:ext uri="{FF2B5EF4-FFF2-40B4-BE49-F238E27FC236}">
                <a16:creationId xmlns:a16="http://schemas.microsoft.com/office/drawing/2014/main" id="{214B254E-3C70-D480-C699-5C3C8D6B7352}"/>
              </a:ext>
            </a:extLst>
          </p:cNvPr>
          <p:cNvSpPr txBox="1"/>
          <p:nvPr/>
        </p:nvSpPr>
        <p:spPr>
          <a:xfrm>
            <a:off x="7812360" y="4974223"/>
            <a:ext cx="1584233" cy="169277"/>
          </a:xfrm>
          <a:prstGeom prst="rect">
            <a:avLst/>
          </a:prstGeom>
          <a:noFill/>
        </p:spPr>
        <p:txBody>
          <a:bodyPr wrap="square">
            <a:spAutoFit/>
          </a:bodyPr>
          <a:lstStyle/>
          <a:p>
            <a:r>
              <a:rPr lang="it-IT" sz="500" dirty="0">
                <a:hlinkClick r:id="rId3">
                  <a:extLst>
                    <a:ext uri="{A12FA001-AC4F-418D-AE19-62706E023703}">
                      <ahyp:hlinkClr xmlns:ahyp="http://schemas.microsoft.com/office/drawing/2018/hyperlinkcolor" val="tx"/>
                    </a:ext>
                  </a:extLst>
                </a:hlinkClick>
              </a:rPr>
              <a:t>https://biblioproxy.cnr.it:2481/10.1002/</a:t>
            </a:r>
            <a:endParaRPr lang="it-IT" sz="500" dirty="0"/>
          </a:p>
        </p:txBody>
      </p:sp>
      <p:pic>
        <p:nvPicPr>
          <p:cNvPr id="5" name="Immagine 4">
            <a:extLst>
              <a:ext uri="{FF2B5EF4-FFF2-40B4-BE49-F238E27FC236}">
                <a16:creationId xmlns:a16="http://schemas.microsoft.com/office/drawing/2014/main" id="{91476CD7-A690-3E2B-A7BA-B48F8F0E0560}"/>
              </a:ext>
            </a:extLst>
          </p:cNvPr>
          <p:cNvPicPr>
            <a:picLocks noChangeAspect="1"/>
          </p:cNvPicPr>
          <p:nvPr/>
        </p:nvPicPr>
        <p:blipFill>
          <a:blip r:embed="rId4"/>
          <a:stretch>
            <a:fillRect/>
          </a:stretch>
        </p:blipFill>
        <p:spPr>
          <a:xfrm>
            <a:off x="5705809" y="1532280"/>
            <a:ext cx="3411741" cy="2687726"/>
          </a:xfrm>
          <a:prstGeom prst="rect">
            <a:avLst/>
          </a:prstGeom>
        </p:spPr>
      </p:pic>
    </p:spTree>
    <p:extLst>
      <p:ext uri="{BB962C8B-B14F-4D97-AF65-F5344CB8AC3E}">
        <p14:creationId xmlns:p14="http://schemas.microsoft.com/office/powerpoint/2010/main" val="4100710840"/>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6DA61EE-9148-4BFA-2B51-411D08BA4172}"/>
              </a:ext>
            </a:extLst>
          </p:cNvPr>
          <p:cNvSpPr txBox="1">
            <a:spLocks noGrp="1" noRot="1" noMove="1" noResize="1" noEditPoints="1" noAdjustHandles="1" noChangeArrowheads="1" noChangeShapeType="1"/>
          </p:cNvSpPr>
          <p:nvPr/>
        </p:nvSpPr>
        <p:spPr bwMode="auto">
          <a:xfrm>
            <a:off x="463794" y="158651"/>
            <a:ext cx="324411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RUTHENIUM-BASED CATALYSTS</a:t>
            </a: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7</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612038"/>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55B4B874-E3A9-9609-D400-BBF34BA3EBE8}"/>
              </a:ext>
            </a:extLst>
          </p:cNvPr>
          <p:cNvSpPr txBox="1">
            <a:spLocks/>
          </p:cNvSpPr>
          <p:nvPr/>
        </p:nvSpPr>
        <p:spPr bwMode="auto">
          <a:xfrm>
            <a:off x="320258" y="556475"/>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Supported Ru Catalysts</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 name="CasellaDiTesto 1">
            <a:extLst>
              <a:ext uri="{FF2B5EF4-FFF2-40B4-BE49-F238E27FC236}">
                <a16:creationId xmlns:a16="http://schemas.microsoft.com/office/drawing/2014/main" id="{90FB18A6-D8C3-654A-393D-1D67493FD4A5}"/>
              </a:ext>
            </a:extLst>
          </p:cNvPr>
          <p:cNvSpPr txBox="1"/>
          <p:nvPr/>
        </p:nvSpPr>
        <p:spPr>
          <a:xfrm>
            <a:off x="57936" y="787900"/>
            <a:ext cx="5655790" cy="461665"/>
          </a:xfrm>
          <a:prstGeom prst="rect">
            <a:avLst/>
          </a:prstGeom>
          <a:noFill/>
        </p:spPr>
        <p:txBody>
          <a:bodyPr wrap="square">
            <a:spAutoFit/>
          </a:bodyPr>
          <a:lstStyle/>
          <a:p>
            <a:pPr algn="just"/>
            <a:r>
              <a:rPr lang="en-US" sz="1200" b="0" i="0" dirty="0">
                <a:effectLst/>
                <a:latin typeface="Noto Sans" panose="020B0502040504020204" pitchFamily="34" charset="0"/>
                <a:ea typeface="Noto Sans" panose="020B0502040504020204" pitchFamily="34" charset="0"/>
                <a:cs typeface="Noto Sans" panose="020B0502040504020204" pitchFamily="34" charset="0"/>
              </a:rPr>
              <a:t>“</a:t>
            </a:r>
            <a:r>
              <a:rPr lang="en-US" sz="1200" dirty="0">
                <a:solidFill>
                  <a:srgbClr val="000000"/>
                </a:solidFill>
                <a:latin typeface="Open Sans" panose="020B0606030504020204" pitchFamily="34" charset="0"/>
                <a:ea typeface="Noto Sans" panose="020B0502040504020204" pitchFamily="34" charset="0"/>
                <a:cs typeface="Noto Sans" panose="020B0502040504020204" pitchFamily="34" charset="0"/>
              </a:rPr>
              <a:t>S</a:t>
            </a:r>
            <a:r>
              <a:rPr lang="en-US" sz="1200" b="0" i="0" dirty="0">
                <a:solidFill>
                  <a:srgbClr val="000000"/>
                </a:solidFill>
                <a:effectLst/>
                <a:latin typeface="Open Sans" panose="020B0606030504020204" pitchFamily="34" charset="0"/>
              </a:rPr>
              <a:t>upported ruthenium catalysts are the second most common NH</a:t>
            </a:r>
            <a:r>
              <a:rPr lang="en-US" sz="1200" b="0" i="0" baseline="-25000" dirty="0">
                <a:solidFill>
                  <a:srgbClr val="000000"/>
                </a:solidFill>
                <a:effectLst/>
                <a:latin typeface="Open Sans" panose="020B0606030504020204" pitchFamily="34" charset="0"/>
              </a:rPr>
              <a:t>3</a:t>
            </a:r>
            <a:r>
              <a:rPr lang="en-US" sz="1200" b="0" i="0" dirty="0">
                <a:solidFill>
                  <a:srgbClr val="000000"/>
                </a:solidFill>
                <a:effectLst/>
                <a:latin typeface="Open Sans" panose="020B0606030504020204" pitchFamily="34" charset="0"/>
              </a:rPr>
              <a:t> synthesis catalyst and the only other to be used industrially for NH</a:t>
            </a:r>
            <a:r>
              <a:rPr lang="en-US" sz="1200" b="0" i="0" baseline="-25000" dirty="0">
                <a:solidFill>
                  <a:srgbClr val="000000"/>
                </a:solidFill>
                <a:effectLst/>
                <a:latin typeface="Open Sans" panose="020B0606030504020204" pitchFamily="34" charset="0"/>
              </a:rPr>
              <a:t>3</a:t>
            </a:r>
            <a:r>
              <a:rPr lang="en-US" sz="1200" b="0" i="0" dirty="0">
                <a:solidFill>
                  <a:srgbClr val="000000"/>
                </a:solidFill>
                <a:effectLst/>
                <a:latin typeface="Open Sans" panose="020B0606030504020204" pitchFamily="34" charset="0"/>
              </a:rPr>
              <a:t> synthesis</a:t>
            </a:r>
            <a:r>
              <a:rPr lang="en-US" sz="1200" dirty="0">
                <a:latin typeface="Noto Sans" panose="020B0502040504020204" pitchFamily="34" charset="0"/>
                <a:ea typeface="Noto Sans" panose="020B0502040504020204" pitchFamily="34" charset="0"/>
                <a:cs typeface="Noto Sans" panose="020B0502040504020204" pitchFamily="34" charset="0"/>
              </a:rPr>
              <a:t>”</a:t>
            </a:r>
          </a:p>
        </p:txBody>
      </p:sp>
      <p:sp>
        <p:nvSpPr>
          <p:cNvPr id="1041" name="CasellaDiTesto 1040">
            <a:extLst>
              <a:ext uri="{FF2B5EF4-FFF2-40B4-BE49-F238E27FC236}">
                <a16:creationId xmlns:a16="http://schemas.microsoft.com/office/drawing/2014/main" id="{4175C75D-43D2-E14D-42E4-BF8E9BE0C12F}"/>
              </a:ext>
            </a:extLst>
          </p:cNvPr>
          <p:cNvSpPr txBox="1"/>
          <p:nvPr/>
        </p:nvSpPr>
        <p:spPr>
          <a:xfrm>
            <a:off x="69780" y="1210578"/>
            <a:ext cx="5612035" cy="2554545"/>
          </a:xfrm>
          <a:prstGeom prst="rect">
            <a:avLst/>
          </a:prstGeom>
          <a:noFill/>
        </p:spPr>
        <p:txBody>
          <a:bodyPr wrap="square">
            <a:spAutoFit/>
          </a:bodyPr>
          <a:lstStyle/>
          <a:p>
            <a:pPr marL="171450" indent="-171450" algn="just">
              <a:buFont typeface="Arial" panose="020B0604020202020204" pitchFamily="34" charset="0"/>
              <a:buChar char="•"/>
            </a:pPr>
            <a:r>
              <a:rPr lang="en-US" sz="1000" b="1" i="1" dirty="0">
                <a:solidFill>
                  <a:srgbClr val="000000"/>
                </a:solidFill>
                <a:latin typeface="Open Sans" panose="020B0606030504020204" pitchFamily="34" charset="0"/>
              </a:rPr>
              <a:t>Since 1979, when Ru was first supported on graphite carbon</a:t>
            </a:r>
            <a:r>
              <a:rPr lang="en-US" sz="1000" i="1" dirty="0">
                <a:solidFill>
                  <a:srgbClr val="000000"/>
                </a:solidFill>
                <a:latin typeface="Open Sans" panose="020B0606030504020204" pitchFamily="34" charset="0"/>
              </a:rPr>
              <a:t> and used as an ammonia synthesis catalyst, it has gained a large portion of the research attention for ammonia synthesis catalysts, with a large number of different support materials investigated</a:t>
            </a:r>
            <a:r>
              <a:rPr lang="en-US" sz="1000" b="0" i="1" dirty="0">
                <a:solidFill>
                  <a:srgbClr val="000000"/>
                </a:solidFill>
                <a:effectLst/>
                <a:latin typeface="Open Sans" panose="020B0606030504020204" pitchFamily="34" charset="0"/>
              </a:rPr>
              <a:t>;</a:t>
            </a:r>
          </a:p>
          <a:p>
            <a:pPr marL="171450" indent="-171450" algn="just">
              <a:buFont typeface="Arial" panose="020B0604020202020204" pitchFamily="34" charset="0"/>
              <a:buChar char="•"/>
            </a:pPr>
            <a:endParaRPr lang="en-US" sz="1000" b="0" i="1" dirty="0">
              <a:solidFill>
                <a:srgbClr val="000000"/>
              </a:solidFill>
              <a:effectLst/>
              <a:latin typeface="Open Sans" panose="020B0606030504020204" pitchFamily="34" charset="0"/>
            </a:endParaRPr>
          </a:p>
          <a:p>
            <a:pPr marL="171450" indent="-171450" algn="just">
              <a:buFont typeface="Arial" panose="020B0604020202020204" pitchFamily="34" charset="0"/>
              <a:buChar char="•"/>
            </a:pPr>
            <a:r>
              <a:rPr lang="en-US" sz="1000" b="1" i="1" dirty="0">
                <a:solidFill>
                  <a:srgbClr val="000000"/>
                </a:solidFill>
                <a:effectLst/>
                <a:latin typeface="Open Sans" panose="020B0606030504020204" pitchFamily="34" charset="0"/>
              </a:rPr>
              <a:t>A major breakthrough </a:t>
            </a:r>
            <a:r>
              <a:rPr lang="en-US" sz="1000" b="0" i="1" dirty="0">
                <a:solidFill>
                  <a:srgbClr val="000000"/>
                </a:solidFill>
                <a:effectLst/>
                <a:latin typeface="Open Sans" panose="020B0606030504020204" pitchFamily="34" charset="0"/>
              </a:rPr>
              <a:t>in Ru-based catalysts was the classification of the </a:t>
            </a:r>
            <a:r>
              <a:rPr lang="en-US" sz="1000" b="1" i="1" dirty="0">
                <a:solidFill>
                  <a:srgbClr val="000000"/>
                </a:solidFill>
                <a:effectLst/>
                <a:latin typeface="Open Sans" panose="020B0606030504020204" pitchFamily="34" charset="0"/>
              </a:rPr>
              <a:t>B5-type site </a:t>
            </a:r>
            <a:r>
              <a:rPr lang="en-US" sz="1000" b="0" i="1" dirty="0">
                <a:solidFill>
                  <a:srgbClr val="000000"/>
                </a:solidFill>
                <a:effectLst/>
                <a:latin typeface="Open Sans" panose="020B0606030504020204" pitchFamily="34" charset="0"/>
              </a:rPr>
              <a:t>as the active site for Ru-based catalysts, the optimal Ru particle size required to maximize the amount of B5-type sites, with a Ru particle size of 2 nm found to be optimal;</a:t>
            </a:r>
          </a:p>
          <a:p>
            <a:pPr marL="171450" indent="-171450" algn="just">
              <a:buFont typeface="Arial" panose="020B0604020202020204" pitchFamily="34" charset="0"/>
              <a:buChar char="•"/>
            </a:pPr>
            <a:endParaRPr lang="en-US" sz="1000" b="0" i="1" dirty="0">
              <a:solidFill>
                <a:srgbClr val="000000"/>
              </a:solidFill>
              <a:effectLst/>
              <a:latin typeface="Open Sans" panose="020B0606030504020204" pitchFamily="34" charset="0"/>
            </a:endParaRPr>
          </a:p>
          <a:p>
            <a:pPr marL="171450" indent="-171450" algn="just">
              <a:buFont typeface="Arial" panose="020B0604020202020204" pitchFamily="34" charset="0"/>
              <a:buChar char="•"/>
            </a:pPr>
            <a:r>
              <a:rPr lang="en-US" sz="1000" b="1" i="1" dirty="0">
                <a:solidFill>
                  <a:srgbClr val="000000"/>
                </a:solidFill>
                <a:effectLst/>
                <a:latin typeface="Open Sans" panose="020B0606030504020204" pitchFamily="34" charset="0"/>
              </a:rPr>
              <a:t>Barium-promoted catalysts </a:t>
            </a:r>
            <a:r>
              <a:rPr lang="en-US" sz="1000" b="0" i="1" dirty="0">
                <a:solidFill>
                  <a:srgbClr val="000000"/>
                </a:solidFill>
                <a:effectLst/>
                <a:latin typeface="Open Sans" panose="020B0606030504020204" pitchFamily="34" charset="0"/>
              </a:rPr>
              <a:t>lead to more than double the yield of NH</a:t>
            </a:r>
            <a:r>
              <a:rPr lang="en-US" sz="1000" b="0" i="1" baseline="-25000" dirty="0">
                <a:solidFill>
                  <a:srgbClr val="000000"/>
                </a:solidFill>
                <a:effectLst/>
                <a:latin typeface="Open Sans" panose="020B0606030504020204" pitchFamily="34" charset="0"/>
              </a:rPr>
              <a:t>3</a:t>
            </a:r>
            <a:r>
              <a:rPr lang="en-US" sz="1000" b="0" i="1" dirty="0">
                <a:solidFill>
                  <a:srgbClr val="000000"/>
                </a:solidFill>
                <a:effectLst/>
                <a:latin typeface="Open Sans" panose="020B0606030504020204" pitchFamily="34" charset="0"/>
              </a:rPr>
              <a:t> compared with a cesium-promoted catalyst under roughly the same high-pressure conditions. To reach such a high yield with the industrial iron catalyst, a pressure of 10.7 MPa instead of 5 MPa (for the Ba-Ru/MgO system) and higher temperatures would be necessary;</a:t>
            </a:r>
          </a:p>
          <a:p>
            <a:pPr marL="171450" indent="-171450" algn="just">
              <a:buFont typeface="Arial" panose="020B0604020202020204" pitchFamily="34" charset="0"/>
              <a:buChar char="•"/>
            </a:pPr>
            <a:endParaRPr lang="en-US" sz="1000" b="0" i="1" dirty="0">
              <a:solidFill>
                <a:srgbClr val="000000"/>
              </a:solidFill>
              <a:effectLst/>
              <a:latin typeface="Open Sans" panose="020B0606030504020204" pitchFamily="34" charset="0"/>
            </a:endParaRPr>
          </a:p>
          <a:p>
            <a:pPr marL="171450" indent="-171450" algn="just">
              <a:buFont typeface="Arial" panose="020B0604020202020204" pitchFamily="34" charset="0"/>
              <a:buChar char="•"/>
            </a:pPr>
            <a:r>
              <a:rPr lang="en-US" sz="1000" i="1" dirty="0">
                <a:solidFill>
                  <a:srgbClr val="000000"/>
                </a:solidFill>
                <a:latin typeface="Open Sans" panose="020B0606030504020204" pitchFamily="34" charset="0"/>
              </a:rPr>
              <a:t>As well as the reduction temperature, </a:t>
            </a:r>
            <a:r>
              <a:rPr lang="en-US" sz="1000" b="1" i="1" dirty="0">
                <a:solidFill>
                  <a:srgbClr val="000000"/>
                </a:solidFill>
                <a:latin typeface="Open Sans" panose="020B0606030504020204" pitchFamily="34" charset="0"/>
              </a:rPr>
              <a:t>the barium promoter in Ru catalysts can increase the number of B5-type sites</a:t>
            </a:r>
            <a:r>
              <a:rPr lang="en-US" sz="1000" i="1" dirty="0">
                <a:solidFill>
                  <a:srgbClr val="000000"/>
                </a:solidFill>
                <a:latin typeface="Open Sans" panose="020B0606030504020204" pitchFamily="34" charset="0"/>
              </a:rPr>
              <a:t> in the Ru catalyst through a reconstruction of the Ru catalyst's surface.</a:t>
            </a:r>
          </a:p>
        </p:txBody>
      </p:sp>
      <p:sp>
        <p:nvSpPr>
          <p:cNvPr id="21" name="CasellaDiTesto 20">
            <a:extLst>
              <a:ext uri="{FF2B5EF4-FFF2-40B4-BE49-F238E27FC236}">
                <a16:creationId xmlns:a16="http://schemas.microsoft.com/office/drawing/2014/main" id="{68BDA600-3607-5586-29D8-AD7B04D2AD5E}"/>
              </a:ext>
            </a:extLst>
          </p:cNvPr>
          <p:cNvSpPr txBox="1"/>
          <p:nvPr/>
        </p:nvSpPr>
        <p:spPr>
          <a:xfrm>
            <a:off x="7812360" y="4975653"/>
            <a:ext cx="1359149" cy="169277"/>
          </a:xfrm>
          <a:prstGeom prst="rect">
            <a:avLst/>
          </a:prstGeom>
          <a:noFill/>
        </p:spPr>
        <p:txBody>
          <a:bodyPr wrap="square">
            <a:spAutoFit/>
          </a:bodyPr>
          <a:lstStyle/>
          <a:p>
            <a:r>
              <a:rPr lang="it-IT" sz="500" dirty="0"/>
              <a:t>https://doi.org/10.1002/aesr.202000043</a:t>
            </a:r>
          </a:p>
        </p:txBody>
      </p:sp>
      <p:sp>
        <p:nvSpPr>
          <p:cNvPr id="11" name="CasellaDiTesto 10">
            <a:extLst>
              <a:ext uri="{FF2B5EF4-FFF2-40B4-BE49-F238E27FC236}">
                <a16:creationId xmlns:a16="http://schemas.microsoft.com/office/drawing/2014/main" id="{B45D849E-E696-8BB5-29C9-7C6E122E87DB}"/>
              </a:ext>
            </a:extLst>
          </p:cNvPr>
          <p:cNvSpPr txBox="1"/>
          <p:nvPr/>
        </p:nvSpPr>
        <p:spPr>
          <a:xfrm>
            <a:off x="5637473" y="55051"/>
            <a:ext cx="3506527" cy="369332"/>
          </a:xfrm>
          <a:prstGeom prst="rect">
            <a:avLst/>
          </a:prstGeom>
          <a:noFill/>
        </p:spPr>
        <p:txBody>
          <a:bodyPr wrap="square">
            <a:spAutoFit/>
          </a:bodyPr>
          <a:lstStyle/>
          <a:p>
            <a:pPr algn="just"/>
            <a:r>
              <a:rPr lang="en-US" sz="900" b="1" dirty="0">
                <a:latin typeface="Noto Sans" panose="020B0502040504020204" pitchFamily="34" charset="0"/>
                <a:ea typeface="Noto Sans" panose="020B0502040504020204" pitchFamily="34" charset="0"/>
                <a:cs typeface="Noto Sans" panose="020B0502040504020204" pitchFamily="34" charset="0"/>
              </a:rPr>
              <a:t>Chemical composition and activity of ruthenium catalysts for ammonia synthesis.</a:t>
            </a:r>
          </a:p>
        </p:txBody>
      </p:sp>
      <p:pic>
        <p:nvPicPr>
          <p:cNvPr id="13" name="Immagine 12">
            <a:extLst>
              <a:ext uri="{FF2B5EF4-FFF2-40B4-BE49-F238E27FC236}">
                <a16:creationId xmlns:a16="http://schemas.microsoft.com/office/drawing/2014/main" id="{289747A3-CE40-D02F-A6C4-3DAA358470A9}"/>
              </a:ext>
            </a:extLst>
          </p:cNvPr>
          <p:cNvPicPr>
            <a:picLocks noChangeAspect="1"/>
          </p:cNvPicPr>
          <p:nvPr/>
        </p:nvPicPr>
        <p:blipFill>
          <a:blip r:embed="rId3"/>
          <a:stretch>
            <a:fillRect/>
          </a:stretch>
        </p:blipFill>
        <p:spPr>
          <a:xfrm>
            <a:off x="5726157" y="464517"/>
            <a:ext cx="3386313" cy="4457666"/>
          </a:xfrm>
          <a:prstGeom prst="rect">
            <a:avLst/>
          </a:prstGeom>
        </p:spPr>
      </p:pic>
      <p:pic>
        <p:nvPicPr>
          <p:cNvPr id="14" name="Immagine 13">
            <a:extLst>
              <a:ext uri="{FF2B5EF4-FFF2-40B4-BE49-F238E27FC236}">
                <a16:creationId xmlns:a16="http://schemas.microsoft.com/office/drawing/2014/main" id="{2188BB12-64C5-D6CD-BACB-3C5D4002AF65}"/>
              </a:ext>
            </a:extLst>
          </p:cNvPr>
          <p:cNvPicPr>
            <a:picLocks noChangeAspect="1"/>
          </p:cNvPicPr>
          <p:nvPr/>
        </p:nvPicPr>
        <p:blipFill>
          <a:blip r:embed="rId4"/>
          <a:stretch>
            <a:fillRect/>
          </a:stretch>
        </p:blipFill>
        <p:spPr>
          <a:xfrm>
            <a:off x="3474372" y="3704826"/>
            <a:ext cx="2214374" cy="1428760"/>
          </a:xfrm>
          <a:prstGeom prst="rect">
            <a:avLst/>
          </a:prstGeom>
        </p:spPr>
      </p:pic>
      <p:pic>
        <p:nvPicPr>
          <p:cNvPr id="15" name="Immagine 14">
            <a:extLst>
              <a:ext uri="{FF2B5EF4-FFF2-40B4-BE49-F238E27FC236}">
                <a16:creationId xmlns:a16="http://schemas.microsoft.com/office/drawing/2014/main" id="{FBCCC0C8-9C6D-8D6D-94F0-418E8E33A2C9}"/>
              </a:ext>
            </a:extLst>
          </p:cNvPr>
          <p:cNvPicPr>
            <a:picLocks noChangeAspect="1"/>
          </p:cNvPicPr>
          <p:nvPr/>
        </p:nvPicPr>
        <p:blipFill>
          <a:blip r:embed="rId5"/>
          <a:stretch>
            <a:fillRect/>
          </a:stretch>
        </p:blipFill>
        <p:spPr>
          <a:xfrm>
            <a:off x="4931955" y="3787624"/>
            <a:ext cx="785028" cy="576064"/>
          </a:xfrm>
          <a:prstGeom prst="rect">
            <a:avLst/>
          </a:prstGeom>
        </p:spPr>
      </p:pic>
      <p:sp>
        <p:nvSpPr>
          <p:cNvPr id="24" name="CasellaDiTesto 23">
            <a:extLst>
              <a:ext uri="{FF2B5EF4-FFF2-40B4-BE49-F238E27FC236}">
                <a16:creationId xmlns:a16="http://schemas.microsoft.com/office/drawing/2014/main" id="{204C9DFD-30CE-E285-B21B-BD345FACCAEF}"/>
              </a:ext>
            </a:extLst>
          </p:cNvPr>
          <p:cNvSpPr txBox="1"/>
          <p:nvPr/>
        </p:nvSpPr>
        <p:spPr>
          <a:xfrm>
            <a:off x="2201225" y="3627698"/>
            <a:ext cx="1306302" cy="1569660"/>
          </a:xfrm>
          <a:prstGeom prst="rect">
            <a:avLst/>
          </a:prstGeom>
          <a:noFill/>
        </p:spPr>
        <p:txBody>
          <a:bodyPr wrap="square">
            <a:spAutoFit/>
          </a:bodyPr>
          <a:lstStyle/>
          <a:p>
            <a:pPr algn="just"/>
            <a:r>
              <a:rPr lang="it-IT" sz="800" i="1" dirty="0" err="1">
                <a:latin typeface="Noto Sans" panose="020B0502040504020204" pitchFamily="34" charset="0"/>
                <a:ea typeface="Noto Sans" panose="020B0502040504020204" pitchFamily="34" charset="0"/>
              </a:rPr>
              <a:t>Catalytic</a:t>
            </a:r>
            <a:r>
              <a:rPr lang="it-IT" sz="800" i="1" dirty="0">
                <a:latin typeface="Noto Sans" panose="020B0502040504020204" pitchFamily="34" charset="0"/>
                <a:ea typeface="Noto Sans" panose="020B0502040504020204" pitchFamily="34" charset="0"/>
              </a:rPr>
              <a:t> activity of a) the </a:t>
            </a:r>
            <a:r>
              <a:rPr lang="it-IT" sz="800" i="1" dirty="0" err="1">
                <a:latin typeface="Noto Sans" panose="020B0502040504020204" pitchFamily="34" charset="0"/>
                <a:ea typeface="Noto Sans" panose="020B0502040504020204" pitchFamily="34" charset="0"/>
              </a:rPr>
              <a:t>barium-promoted</a:t>
            </a:r>
            <a:r>
              <a:rPr lang="it-IT" sz="800" i="1" dirty="0">
                <a:latin typeface="Noto Sans" panose="020B0502040504020204" pitchFamily="34" charset="0"/>
                <a:ea typeface="Noto Sans" panose="020B0502040504020204" pitchFamily="34" charset="0"/>
              </a:rPr>
              <a:t> </a:t>
            </a:r>
            <a:r>
              <a:rPr lang="it-IT" sz="800" i="1" dirty="0" err="1">
                <a:latin typeface="Noto Sans" panose="020B0502040504020204" pitchFamily="34" charset="0"/>
                <a:ea typeface="Noto Sans" panose="020B0502040504020204" pitchFamily="34" charset="0"/>
              </a:rPr>
              <a:t>catalyst</a:t>
            </a:r>
            <a:r>
              <a:rPr lang="it-IT" sz="800" i="1" dirty="0">
                <a:latin typeface="Noto Sans" panose="020B0502040504020204" pitchFamily="34" charset="0"/>
                <a:ea typeface="Noto Sans" panose="020B0502040504020204" pitchFamily="34" charset="0"/>
              </a:rPr>
              <a:t> (</a:t>
            </a:r>
            <a:r>
              <a:rPr lang="it-IT" sz="800" i="1" dirty="0" err="1">
                <a:latin typeface="Noto Sans" panose="020B0502040504020204" pitchFamily="34" charset="0"/>
                <a:ea typeface="Noto Sans" panose="020B0502040504020204" pitchFamily="34" charset="0"/>
              </a:rPr>
              <a:t>Ba</a:t>
            </a:r>
            <a:r>
              <a:rPr lang="it-IT" sz="800" i="1" dirty="0">
                <a:latin typeface="Noto Sans" panose="020B0502040504020204" pitchFamily="34" charset="0"/>
                <a:ea typeface="Noto Sans" panose="020B0502040504020204" pitchFamily="34" charset="0"/>
              </a:rPr>
              <a:t>-Ru/MgO), b) the </a:t>
            </a:r>
            <a:r>
              <a:rPr lang="it-IT" sz="800" i="1" dirty="0" err="1">
                <a:latin typeface="Noto Sans" panose="020B0502040504020204" pitchFamily="34" charset="0"/>
                <a:ea typeface="Noto Sans" panose="020B0502040504020204" pitchFamily="34" charset="0"/>
              </a:rPr>
              <a:t>cesium-promoted</a:t>
            </a:r>
            <a:r>
              <a:rPr lang="it-IT" sz="800" i="1" dirty="0">
                <a:latin typeface="Noto Sans" panose="020B0502040504020204" pitchFamily="34" charset="0"/>
                <a:ea typeface="Noto Sans" panose="020B0502040504020204" pitchFamily="34" charset="0"/>
              </a:rPr>
              <a:t> </a:t>
            </a:r>
            <a:r>
              <a:rPr lang="it-IT" sz="800" i="1" dirty="0" err="1">
                <a:latin typeface="Noto Sans" panose="020B0502040504020204" pitchFamily="34" charset="0"/>
                <a:ea typeface="Noto Sans" panose="020B0502040504020204" pitchFamily="34" charset="0"/>
              </a:rPr>
              <a:t>catalyst</a:t>
            </a:r>
            <a:r>
              <a:rPr lang="it-IT" sz="800" i="1" dirty="0">
                <a:latin typeface="Noto Sans" panose="020B0502040504020204" pitchFamily="34" charset="0"/>
                <a:ea typeface="Noto Sans" panose="020B0502040504020204" pitchFamily="34" charset="0"/>
              </a:rPr>
              <a:t> (Cs-Ru/MgO), c) the industrial </a:t>
            </a:r>
            <a:r>
              <a:rPr lang="it-IT" sz="800" i="1" dirty="0" err="1">
                <a:latin typeface="Noto Sans" panose="020B0502040504020204" pitchFamily="34" charset="0"/>
                <a:ea typeface="Noto Sans" panose="020B0502040504020204" pitchFamily="34" charset="0"/>
              </a:rPr>
              <a:t>iron</a:t>
            </a:r>
            <a:r>
              <a:rPr lang="it-IT" sz="800" i="1" dirty="0">
                <a:latin typeface="Noto Sans" panose="020B0502040504020204" pitchFamily="34" charset="0"/>
                <a:ea typeface="Noto Sans" panose="020B0502040504020204" pitchFamily="34" charset="0"/>
              </a:rPr>
              <a:t> </a:t>
            </a:r>
            <a:r>
              <a:rPr lang="it-IT" sz="800" i="1" dirty="0" err="1">
                <a:latin typeface="Noto Sans" panose="020B0502040504020204" pitchFamily="34" charset="0"/>
                <a:ea typeface="Noto Sans" panose="020B0502040504020204" pitchFamily="34" charset="0"/>
              </a:rPr>
              <a:t>catalyst</a:t>
            </a:r>
            <a:r>
              <a:rPr lang="it-IT" sz="800" i="1" dirty="0">
                <a:latin typeface="Noto Sans" panose="020B0502040504020204" pitchFamily="34" charset="0"/>
                <a:ea typeface="Noto Sans" panose="020B0502040504020204" pitchFamily="34" charset="0"/>
              </a:rPr>
              <a:t>, d, e) </a:t>
            </a:r>
            <a:r>
              <a:rPr lang="it-IT" sz="800" i="1" dirty="0" err="1">
                <a:latin typeface="Noto Sans" panose="020B0502040504020204" pitchFamily="34" charset="0"/>
                <a:ea typeface="Noto Sans" panose="020B0502040504020204" pitchFamily="34" charset="0"/>
              </a:rPr>
              <a:t>unpromoted</a:t>
            </a:r>
            <a:r>
              <a:rPr lang="it-IT" sz="800" i="1" dirty="0">
                <a:latin typeface="Noto Sans" panose="020B0502040504020204" pitchFamily="34" charset="0"/>
                <a:ea typeface="Noto Sans" panose="020B0502040504020204" pitchFamily="34" charset="0"/>
              </a:rPr>
              <a:t> Ru/MgO </a:t>
            </a:r>
            <a:r>
              <a:rPr lang="it-IT" sz="800" i="1" dirty="0" err="1">
                <a:latin typeface="Noto Sans" panose="020B0502040504020204" pitchFamily="34" charset="0"/>
                <a:ea typeface="Noto Sans" panose="020B0502040504020204" pitchFamily="34" charset="0"/>
              </a:rPr>
              <a:t>catalysts</a:t>
            </a:r>
            <a:r>
              <a:rPr lang="it-IT" sz="800" i="1" dirty="0">
                <a:latin typeface="Noto Sans" panose="020B0502040504020204" pitchFamily="34" charset="0"/>
                <a:ea typeface="Noto Sans" panose="020B0502040504020204" pitchFamily="34" charset="0"/>
              </a:rPr>
              <a:t> (Ru/MgO), and f) </a:t>
            </a:r>
            <a:r>
              <a:rPr lang="it-IT" sz="800" i="1" dirty="0" err="1">
                <a:latin typeface="Noto Sans" panose="020B0502040504020204" pitchFamily="34" charset="0"/>
                <a:ea typeface="Noto Sans" panose="020B0502040504020204" pitchFamily="34" charset="0"/>
              </a:rPr>
              <a:t>values</a:t>
            </a:r>
            <a:r>
              <a:rPr lang="it-IT" sz="800" i="1" dirty="0">
                <a:latin typeface="Noto Sans" panose="020B0502040504020204" pitchFamily="34" charset="0"/>
                <a:ea typeface="Noto Sans" panose="020B0502040504020204" pitchFamily="34" charset="0"/>
              </a:rPr>
              <a:t> of </a:t>
            </a:r>
            <a:r>
              <a:rPr lang="it-IT" sz="800" i="1" dirty="0" err="1">
                <a:latin typeface="Noto Sans" panose="020B0502040504020204" pitchFamily="34" charset="0"/>
                <a:ea typeface="Noto Sans" panose="020B0502040504020204" pitchFamily="34" charset="0"/>
              </a:rPr>
              <a:t>ammonia</a:t>
            </a:r>
            <a:r>
              <a:rPr lang="it-IT" sz="800" i="1" dirty="0">
                <a:latin typeface="Noto Sans" panose="020B0502040504020204" pitchFamily="34" charset="0"/>
                <a:ea typeface="Noto Sans" panose="020B0502040504020204" pitchFamily="34" charset="0"/>
              </a:rPr>
              <a:t> mole </a:t>
            </a:r>
            <a:r>
              <a:rPr lang="it-IT" sz="800" i="1" dirty="0" err="1">
                <a:latin typeface="Noto Sans" panose="020B0502040504020204" pitchFamily="34" charset="0"/>
                <a:ea typeface="Noto Sans" panose="020B0502040504020204" pitchFamily="34" charset="0"/>
              </a:rPr>
              <a:t>fractions</a:t>
            </a:r>
            <a:r>
              <a:rPr lang="it-IT" sz="800" i="1" dirty="0">
                <a:latin typeface="Noto Sans" panose="020B0502040504020204" pitchFamily="34" charset="0"/>
                <a:ea typeface="Noto Sans" panose="020B0502040504020204" pitchFamily="34" charset="0"/>
              </a:rPr>
              <a:t> </a:t>
            </a:r>
            <a:r>
              <a:rPr lang="it-IT" sz="800" i="1" dirty="0" err="1">
                <a:latin typeface="Noto Sans" panose="020B0502040504020204" pitchFamily="34" charset="0"/>
                <a:ea typeface="Noto Sans" panose="020B0502040504020204" pitchFamily="34" charset="0"/>
              </a:rPr>
              <a:t>at</a:t>
            </a:r>
            <a:r>
              <a:rPr lang="it-IT" sz="800" i="1" dirty="0">
                <a:latin typeface="Noto Sans" panose="020B0502040504020204" pitchFamily="34" charset="0"/>
                <a:ea typeface="Noto Sans" panose="020B0502040504020204" pitchFamily="34" charset="0"/>
              </a:rPr>
              <a:t> </a:t>
            </a:r>
            <a:r>
              <a:rPr lang="it-IT" sz="800" i="1" dirty="0" err="1">
                <a:latin typeface="Noto Sans" panose="020B0502040504020204" pitchFamily="34" charset="0"/>
                <a:ea typeface="Noto Sans" panose="020B0502040504020204" pitchFamily="34" charset="0"/>
              </a:rPr>
              <a:t>equilibrium</a:t>
            </a:r>
            <a:r>
              <a:rPr lang="it-IT" sz="800" i="1" dirty="0">
                <a:latin typeface="Noto Sans" panose="020B0502040504020204" pitchFamily="34" charset="0"/>
                <a:ea typeface="Noto Sans" panose="020B0502040504020204" pitchFamily="34" charset="0"/>
              </a:rPr>
              <a:t> are </a:t>
            </a:r>
            <a:r>
              <a:rPr lang="it-IT" sz="800" i="1" dirty="0" err="1">
                <a:latin typeface="Noto Sans" panose="020B0502040504020204" pitchFamily="34" charset="0"/>
                <a:ea typeface="Noto Sans" panose="020B0502040504020204" pitchFamily="34" charset="0"/>
              </a:rPr>
              <a:t>shown</a:t>
            </a:r>
            <a:r>
              <a:rPr lang="it-IT" sz="800" i="1" dirty="0">
                <a:latin typeface="Noto Sans" panose="020B0502040504020204" pitchFamily="34" charset="0"/>
                <a:ea typeface="Noto Sans" panose="020B0502040504020204" pitchFamily="34" charset="0"/>
              </a:rPr>
              <a:t>. </a:t>
            </a:r>
          </a:p>
        </p:txBody>
      </p:sp>
      <p:pic>
        <p:nvPicPr>
          <p:cNvPr id="25" name="Immagine 24">
            <a:extLst>
              <a:ext uri="{FF2B5EF4-FFF2-40B4-BE49-F238E27FC236}">
                <a16:creationId xmlns:a16="http://schemas.microsoft.com/office/drawing/2014/main" id="{0F708131-0B7D-0151-9217-372737F2AE66}"/>
              </a:ext>
            </a:extLst>
          </p:cNvPr>
          <p:cNvPicPr>
            <a:picLocks noChangeAspect="1"/>
          </p:cNvPicPr>
          <p:nvPr/>
        </p:nvPicPr>
        <p:blipFill>
          <a:blip r:embed="rId6"/>
          <a:stretch>
            <a:fillRect/>
          </a:stretch>
        </p:blipFill>
        <p:spPr>
          <a:xfrm>
            <a:off x="885724" y="3952982"/>
            <a:ext cx="1373291" cy="1120981"/>
          </a:xfrm>
          <a:prstGeom prst="rect">
            <a:avLst/>
          </a:prstGeom>
        </p:spPr>
      </p:pic>
      <p:sp>
        <p:nvSpPr>
          <p:cNvPr id="27" name="CasellaDiTesto 26">
            <a:extLst>
              <a:ext uri="{FF2B5EF4-FFF2-40B4-BE49-F238E27FC236}">
                <a16:creationId xmlns:a16="http://schemas.microsoft.com/office/drawing/2014/main" id="{9CB82C39-8423-CBED-35AC-2A7468FE40D7}"/>
              </a:ext>
            </a:extLst>
          </p:cNvPr>
          <p:cNvSpPr txBox="1"/>
          <p:nvPr/>
        </p:nvSpPr>
        <p:spPr>
          <a:xfrm>
            <a:off x="-32085" y="3849715"/>
            <a:ext cx="975599" cy="1323439"/>
          </a:xfrm>
          <a:prstGeom prst="rect">
            <a:avLst/>
          </a:prstGeom>
          <a:noFill/>
        </p:spPr>
        <p:txBody>
          <a:bodyPr wrap="square">
            <a:spAutoFit/>
          </a:bodyPr>
          <a:lstStyle/>
          <a:p>
            <a:pPr algn="ctr"/>
            <a:r>
              <a:rPr lang="en-US" sz="800" i="1" dirty="0">
                <a:latin typeface="Noto Sans" panose="020B0502040504020204" pitchFamily="34" charset="0"/>
                <a:ea typeface="Noto Sans" panose="020B0502040504020204" pitchFamily="34" charset="0"/>
              </a:rPr>
              <a:t>TEM micrograph of the Ba-Ru/MgO catalyst after reduction at 783 K revealing the presence of very small Ru particles, approximately 2 nm in size</a:t>
            </a:r>
            <a:endParaRPr lang="it-IT" sz="800" i="1" dirty="0">
              <a:latin typeface="Noto Sans" panose="020B0502040504020204" pitchFamily="34" charset="0"/>
              <a:ea typeface="Noto Sans" panose="020B0502040504020204" pitchFamily="34" charset="0"/>
            </a:endParaRPr>
          </a:p>
        </p:txBody>
      </p:sp>
      <p:sp>
        <p:nvSpPr>
          <p:cNvPr id="29" name="CasellaDiTesto 28">
            <a:extLst>
              <a:ext uri="{FF2B5EF4-FFF2-40B4-BE49-F238E27FC236}">
                <a16:creationId xmlns:a16="http://schemas.microsoft.com/office/drawing/2014/main" id="{214B254E-3C70-D480-C699-5C3C8D6B7352}"/>
              </a:ext>
            </a:extLst>
          </p:cNvPr>
          <p:cNvSpPr txBox="1"/>
          <p:nvPr/>
        </p:nvSpPr>
        <p:spPr>
          <a:xfrm>
            <a:off x="3419815" y="4989325"/>
            <a:ext cx="1584233" cy="169277"/>
          </a:xfrm>
          <a:prstGeom prst="rect">
            <a:avLst/>
          </a:prstGeom>
          <a:noFill/>
        </p:spPr>
        <p:txBody>
          <a:bodyPr wrap="square">
            <a:spAutoFit/>
          </a:bodyPr>
          <a:lstStyle/>
          <a:p>
            <a:r>
              <a:rPr lang="it-IT" sz="500" dirty="0">
                <a:hlinkClick r:id="rId7">
                  <a:extLst>
                    <a:ext uri="{A12FA001-AC4F-418D-AE19-62706E023703}">
                      <ahyp:hlinkClr xmlns:ahyp="http://schemas.microsoft.com/office/drawing/2018/hyperlinkcolor" val="tx"/>
                    </a:ext>
                  </a:extLst>
                </a:hlinkClick>
              </a:rPr>
              <a:t>https://biblioproxy.cnr.it:2481/10.1002/</a:t>
            </a:r>
            <a:endParaRPr lang="it-IT" sz="500" dirty="0"/>
          </a:p>
        </p:txBody>
      </p:sp>
      <p:sp>
        <p:nvSpPr>
          <p:cNvPr id="30" name="Text Placeholder 1">
            <a:extLst>
              <a:ext uri="{FF2B5EF4-FFF2-40B4-BE49-F238E27FC236}">
                <a16:creationId xmlns:a16="http://schemas.microsoft.com/office/drawing/2014/main" id="{CD66FC67-AF9A-E5FB-B670-403925718FA3}"/>
              </a:ext>
            </a:extLst>
          </p:cNvPr>
          <p:cNvSpPr txBox="1">
            <a:spLocks/>
          </p:cNvSpPr>
          <p:nvPr/>
        </p:nvSpPr>
        <p:spPr bwMode="auto">
          <a:xfrm>
            <a:off x="1074098" y="3709225"/>
            <a:ext cx="1070795" cy="26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Disp. = 76%</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Tree>
    <p:extLst>
      <p:ext uri="{BB962C8B-B14F-4D97-AF65-F5344CB8AC3E}">
        <p14:creationId xmlns:p14="http://schemas.microsoft.com/office/powerpoint/2010/main" val="1738240937"/>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6DA61EE-9148-4BFA-2B51-411D08BA4172}"/>
              </a:ext>
            </a:extLst>
          </p:cNvPr>
          <p:cNvSpPr txBox="1">
            <a:spLocks noGrp="1" noRot="1" noMove="1" noResize="1" noEditPoints="1" noAdjustHandles="1" noChangeArrowheads="1" noChangeShapeType="1"/>
          </p:cNvSpPr>
          <p:nvPr/>
        </p:nvSpPr>
        <p:spPr bwMode="auto">
          <a:xfrm>
            <a:off x="463794" y="158651"/>
            <a:ext cx="324411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RUTHENIUM-BASED CATALYSTS</a:t>
            </a: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7</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612038"/>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55B4B874-E3A9-9609-D400-BBF34BA3EBE8}"/>
              </a:ext>
            </a:extLst>
          </p:cNvPr>
          <p:cNvSpPr txBox="1">
            <a:spLocks/>
          </p:cNvSpPr>
          <p:nvPr/>
        </p:nvSpPr>
        <p:spPr bwMode="auto">
          <a:xfrm>
            <a:off x="320258" y="556475"/>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Supported Ru Catalysts</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 name="CasellaDiTesto 1">
            <a:extLst>
              <a:ext uri="{FF2B5EF4-FFF2-40B4-BE49-F238E27FC236}">
                <a16:creationId xmlns:a16="http://schemas.microsoft.com/office/drawing/2014/main" id="{90FB18A6-D8C3-654A-393D-1D67493FD4A5}"/>
              </a:ext>
            </a:extLst>
          </p:cNvPr>
          <p:cNvSpPr txBox="1"/>
          <p:nvPr/>
        </p:nvSpPr>
        <p:spPr>
          <a:xfrm>
            <a:off x="57936" y="787900"/>
            <a:ext cx="5655790" cy="461665"/>
          </a:xfrm>
          <a:prstGeom prst="rect">
            <a:avLst/>
          </a:prstGeom>
          <a:noFill/>
        </p:spPr>
        <p:txBody>
          <a:bodyPr wrap="square">
            <a:spAutoFit/>
          </a:bodyPr>
          <a:lstStyle/>
          <a:p>
            <a:pPr algn="just"/>
            <a:r>
              <a:rPr lang="en-US" sz="1200" b="0" i="0" dirty="0">
                <a:effectLst/>
                <a:latin typeface="Noto Sans" panose="020B0502040504020204" pitchFamily="34" charset="0"/>
                <a:ea typeface="Noto Sans" panose="020B0502040504020204" pitchFamily="34" charset="0"/>
                <a:cs typeface="Noto Sans" panose="020B0502040504020204" pitchFamily="34" charset="0"/>
              </a:rPr>
              <a:t>“</a:t>
            </a:r>
            <a:r>
              <a:rPr lang="en-US" sz="1200" dirty="0">
                <a:solidFill>
                  <a:srgbClr val="000000"/>
                </a:solidFill>
                <a:latin typeface="Open Sans" panose="020B0606030504020204" pitchFamily="34" charset="0"/>
                <a:ea typeface="Noto Sans" panose="020B0502040504020204" pitchFamily="34" charset="0"/>
                <a:cs typeface="Noto Sans" panose="020B0502040504020204" pitchFamily="34" charset="0"/>
              </a:rPr>
              <a:t>S</a:t>
            </a:r>
            <a:r>
              <a:rPr lang="en-US" sz="1200" b="0" i="0" dirty="0">
                <a:solidFill>
                  <a:srgbClr val="000000"/>
                </a:solidFill>
                <a:effectLst/>
                <a:latin typeface="Open Sans" panose="020B0606030504020204" pitchFamily="34" charset="0"/>
              </a:rPr>
              <a:t>upported ruthenium catalysts are the second most common NH</a:t>
            </a:r>
            <a:r>
              <a:rPr lang="en-US" sz="1200" b="0" i="0" baseline="-25000" dirty="0">
                <a:solidFill>
                  <a:srgbClr val="000000"/>
                </a:solidFill>
                <a:effectLst/>
                <a:latin typeface="Open Sans" panose="020B0606030504020204" pitchFamily="34" charset="0"/>
              </a:rPr>
              <a:t>3</a:t>
            </a:r>
            <a:r>
              <a:rPr lang="en-US" sz="1200" b="0" i="0" dirty="0">
                <a:solidFill>
                  <a:srgbClr val="000000"/>
                </a:solidFill>
                <a:effectLst/>
                <a:latin typeface="Open Sans" panose="020B0606030504020204" pitchFamily="34" charset="0"/>
              </a:rPr>
              <a:t> synthesis catalyst and the only other to be used industrially for NH</a:t>
            </a:r>
            <a:r>
              <a:rPr lang="en-US" sz="1200" b="0" i="0" baseline="-25000" dirty="0">
                <a:solidFill>
                  <a:srgbClr val="000000"/>
                </a:solidFill>
                <a:effectLst/>
                <a:latin typeface="Open Sans" panose="020B0606030504020204" pitchFamily="34" charset="0"/>
              </a:rPr>
              <a:t>3</a:t>
            </a:r>
            <a:r>
              <a:rPr lang="en-US" sz="1200" b="0" i="0" dirty="0">
                <a:solidFill>
                  <a:srgbClr val="000000"/>
                </a:solidFill>
                <a:effectLst/>
                <a:latin typeface="Open Sans" panose="020B0606030504020204" pitchFamily="34" charset="0"/>
              </a:rPr>
              <a:t> synthesis</a:t>
            </a:r>
            <a:r>
              <a:rPr lang="en-US" sz="1200" dirty="0">
                <a:latin typeface="Noto Sans" panose="020B0502040504020204" pitchFamily="34" charset="0"/>
                <a:ea typeface="Noto Sans" panose="020B0502040504020204" pitchFamily="34" charset="0"/>
                <a:cs typeface="Noto Sans" panose="020B0502040504020204" pitchFamily="34" charset="0"/>
              </a:rPr>
              <a:t>”</a:t>
            </a:r>
          </a:p>
        </p:txBody>
      </p:sp>
      <p:sp>
        <p:nvSpPr>
          <p:cNvPr id="1041" name="CasellaDiTesto 1040">
            <a:extLst>
              <a:ext uri="{FF2B5EF4-FFF2-40B4-BE49-F238E27FC236}">
                <a16:creationId xmlns:a16="http://schemas.microsoft.com/office/drawing/2014/main" id="{4175C75D-43D2-E14D-42E4-BF8E9BE0C12F}"/>
              </a:ext>
            </a:extLst>
          </p:cNvPr>
          <p:cNvSpPr txBox="1"/>
          <p:nvPr/>
        </p:nvSpPr>
        <p:spPr>
          <a:xfrm>
            <a:off x="69780" y="1210578"/>
            <a:ext cx="5612035" cy="2400657"/>
          </a:xfrm>
          <a:prstGeom prst="rect">
            <a:avLst/>
          </a:prstGeom>
          <a:noFill/>
        </p:spPr>
        <p:txBody>
          <a:bodyPr wrap="square">
            <a:spAutoFit/>
          </a:bodyPr>
          <a:lstStyle/>
          <a:p>
            <a:pPr marL="171450" indent="-171450" algn="just">
              <a:buFont typeface="Arial" panose="020B0604020202020204" pitchFamily="34" charset="0"/>
              <a:buChar char="•"/>
            </a:pPr>
            <a:r>
              <a:rPr lang="en-US" sz="1000" i="1" dirty="0">
                <a:solidFill>
                  <a:srgbClr val="000000"/>
                </a:solidFill>
                <a:latin typeface="Open Sans" panose="020B0606030504020204" pitchFamily="34" charset="0"/>
              </a:rPr>
              <a:t>The </a:t>
            </a:r>
            <a:r>
              <a:rPr lang="en-US" sz="1000" b="1" i="1" dirty="0">
                <a:solidFill>
                  <a:srgbClr val="000000"/>
                </a:solidFill>
                <a:latin typeface="Open Sans" panose="020B0606030504020204" pitchFamily="34" charset="0"/>
              </a:rPr>
              <a:t>support morphology as well as synthesis and treatment methods </a:t>
            </a:r>
            <a:r>
              <a:rPr lang="en-US" sz="1000" i="1" dirty="0">
                <a:solidFill>
                  <a:srgbClr val="000000"/>
                </a:solidFill>
                <a:latin typeface="Open Sans" panose="020B0606030504020204" pitchFamily="34" charset="0"/>
              </a:rPr>
              <a:t>can be shown to have a </a:t>
            </a:r>
            <a:r>
              <a:rPr lang="en-US" sz="1000" b="1" i="1" dirty="0">
                <a:solidFill>
                  <a:srgbClr val="000000"/>
                </a:solidFill>
                <a:latin typeface="Open Sans" panose="020B0606030504020204" pitchFamily="34" charset="0"/>
              </a:rPr>
              <a:t>great effect on the activity of the catalyst</a:t>
            </a:r>
            <a:r>
              <a:rPr lang="en-US" sz="1000" b="0" i="1" dirty="0">
                <a:solidFill>
                  <a:srgbClr val="000000"/>
                </a:solidFill>
                <a:effectLst/>
                <a:latin typeface="Open Sans" panose="020B0606030504020204" pitchFamily="34" charset="0"/>
              </a:rPr>
              <a:t>;</a:t>
            </a:r>
          </a:p>
          <a:p>
            <a:pPr marL="171450" indent="-171450" algn="just">
              <a:buFont typeface="Arial" panose="020B0604020202020204" pitchFamily="34" charset="0"/>
              <a:buChar char="•"/>
            </a:pPr>
            <a:endParaRPr lang="en-US" sz="1000" b="0" i="1" dirty="0">
              <a:solidFill>
                <a:srgbClr val="000000"/>
              </a:solidFill>
              <a:effectLst/>
              <a:latin typeface="Open Sans" panose="020B0606030504020204" pitchFamily="34" charset="0"/>
            </a:endParaRPr>
          </a:p>
          <a:p>
            <a:pPr marL="171450" indent="-171450" algn="just">
              <a:buFont typeface="Arial" panose="020B0604020202020204" pitchFamily="34" charset="0"/>
              <a:buChar char="•"/>
            </a:pPr>
            <a:r>
              <a:rPr lang="en-US" sz="1000" i="1" dirty="0">
                <a:solidFill>
                  <a:srgbClr val="000000"/>
                </a:solidFill>
                <a:effectLst/>
                <a:latin typeface="Open Sans" panose="020B0606030504020204" pitchFamily="34" charset="0"/>
              </a:rPr>
              <a:t>Different activities are observed in </a:t>
            </a:r>
            <a:r>
              <a:rPr lang="en-US" sz="1000" b="1" i="1" dirty="0">
                <a:solidFill>
                  <a:srgbClr val="000000"/>
                </a:solidFill>
                <a:effectLst/>
                <a:latin typeface="Open Sans" panose="020B0606030504020204" pitchFamily="34" charset="0"/>
              </a:rPr>
              <a:t>Ceria-supported Ru catalysts </a:t>
            </a:r>
            <a:r>
              <a:rPr lang="en-US" sz="1000" i="1" dirty="0">
                <a:solidFill>
                  <a:srgbClr val="000000"/>
                </a:solidFill>
                <a:effectLst/>
                <a:latin typeface="Open Sans" panose="020B0606030504020204" pitchFamily="34" charset="0"/>
              </a:rPr>
              <a:t>because of the morphology treatment effects.</a:t>
            </a:r>
          </a:p>
          <a:p>
            <a:pPr marL="171450" indent="-171450" algn="just">
              <a:buFont typeface="Arial" panose="020B0604020202020204" pitchFamily="34" charset="0"/>
              <a:buChar char="•"/>
            </a:pPr>
            <a:endParaRPr lang="en-US" sz="1000" b="0" i="1" dirty="0">
              <a:solidFill>
                <a:srgbClr val="000000"/>
              </a:solidFill>
              <a:effectLst/>
              <a:latin typeface="Open Sans" panose="020B0606030504020204" pitchFamily="34" charset="0"/>
            </a:endParaRPr>
          </a:p>
          <a:p>
            <a:pPr marL="171450" indent="-171450" algn="just">
              <a:buFont typeface="Arial" panose="020B0604020202020204" pitchFamily="34" charset="0"/>
              <a:buChar char="•"/>
            </a:pPr>
            <a:r>
              <a:rPr lang="en-US" sz="1000" b="1" i="1" dirty="0">
                <a:solidFill>
                  <a:srgbClr val="000000"/>
                </a:solidFill>
                <a:latin typeface="Open Sans" panose="020B0606030504020204" pitchFamily="34" charset="0"/>
              </a:rPr>
              <a:t>L</a:t>
            </a:r>
            <a:r>
              <a:rPr lang="en-US" sz="1000" b="1" i="1" dirty="0">
                <a:solidFill>
                  <a:srgbClr val="000000"/>
                </a:solidFill>
                <a:effectLst/>
                <a:latin typeface="Open Sans" panose="020B0606030504020204" pitchFamily="34" charset="0"/>
              </a:rPr>
              <a:t>ow crystallinity of Ru species and high concentration of oxygen vacancies enhanced the adsorption of hydrogen and nitrogen and also led to desorption of surface hydrogen </a:t>
            </a:r>
            <a:r>
              <a:rPr lang="en-US" sz="1000" b="0" i="1" dirty="0">
                <a:solidFill>
                  <a:srgbClr val="000000"/>
                </a:solidFill>
                <a:effectLst/>
                <a:latin typeface="Open Sans" panose="020B0606030504020204" pitchFamily="34" charset="0"/>
              </a:rPr>
              <a:t>in the form of H</a:t>
            </a:r>
            <a:r>
              <a:rPr lang="en-US" sz="1000" b="0" i="1" baseline="-25000" dirty="0">
                <a:solidFill>
                  <a:srgbClr val="000000"/>
                </a:solidFill>
                <a:effectLst/>
                <a:latin typeface="Open Sans" panose="020B0606030504020204" pitchFamily="34" charset="0"/>
              </a:rPr>
              <a:t>2</a:t>
            </a:r>
            <a:r>
              <a:rPr lang="en-US" sz="1000" b="0" i="1" dirty="0">
                <a:solidFill>
                  <a:srgbClr val="000000"/>
                </a:solidFill>
                <a:effectLst/>
                <a:latin typeface="Open Sans" panose="020B0606030504020204" pitchFamily="34" charset="0"/>
              </a:rPr>
              <a:t>;</a:t>
            </a:r>
          </a:p>
          <a:p>
            <a:pPr marL="171450" indent="-171450" algn="just">
              <a:buFont typeface="Arial" panose="020B0604020202020204" pitchFamily="34" charset="0"/>
              <a:buChar char="•"/>
            </a:pPr>
            <a:endParaRPr lang="en-US" sz="1000" b="0" i="1" dirty="0">
              <a:solidFill>
                <a:srgbClr val="000000"/>
              </a:solidFill>
              <a:effectLst/>
              <a:latin typeface="Open Sans" panose="020B0606030504020204" pitchFamily="34" charset="0"/>
            </a:endParaRPr>
          </a:p>
          <a:p>
            <a:pPr marL="171450" indent="-171450" algn="just">
              <a:buFont typeface="Arial" panose="020B0604020202020204" pitchFamily="34" charset="0"/>
              <a:buChar char="•"/>
            </a:pPr>
            <a:r>
              <a:rPr lang="en-US" sz="1000" i="1" dirty="0">
                <a:solidFill>
                  <a:srgbClr val="000000"/>
                </a:solidFill>
                <a:latin typeface="Open Sans" panose="020B0606030504020204" pitchFamily="34" charset="0"/>
              </a:rPr>
              <a:t>Therefore, </a:t>
            </a:r>
            <a:r>
              <a:rPr lang="en-US" sz="1000" b="1" i="1" dirty="0">
                <a:solidFill>
                  <a:srgbClr val="000000"/>
                </a:solidFill>
                <a:latin typeface="Open Sans" panose="020B0606030504020204" pitchFamily="34" charset="0"/>
              </a:rPr>
              <a:t>Ru/CeO</a:t>
            </a:r>
            <a:r>
              <a:rPr lang="en-US" sz="1000" b="1" i="1" baseline="-25000" dirty="0">
                <a:solidFill>
                  <a:srgbClr val="000000"/>
                </a:solidFill>
                <a:latin typeface="Open Sans" panose="020B0606030504020204" pitchFamily="34" charset="0"/>
              </a:rPr>
              <a:t>2</a:t>
            </a:r>
            <a:r>
              <a:rPr lang="en-US" sz="1000" b="1" i="1" dirty="0">
                <a:solidFill>
                  <a:srgbClr val="000000"/>
                </a:solidFill>
                <a:latin typeface="Open Sans" panose="020B0606030504020204" pitchFamily="34" charset="0"/>
              </a:rPr>
              <a:t> nanorods showed high ammonia synthesis activities </a:t>
            </a:r>
            <a:r>
              <a:rPr lang="en-US" sz="1000" i="1" dirty="0">
                <a:solidFill>
                  <a:srgbClr val="000000"/>
                </a:solidFill>
                <a:latin typeface="Open Sans" panose="020B0606030504020204" pitchFamily="34" charset="0"/>
              </a:rPr>
              <a:t>(</a:t>
            </a:r>
            <a:r>
              <a:rPr lang="en-US" altLang="it-IT" sz="1000" i="1" dirty="0">
                <a:solidFill>
                  <a:schemeClr val="tx1"/>
                </a:solidFill>
                <a:latin typeface="Noto Sans" panose="020B0502040504020204" pitchFamily="34" charset="0"/>
                <a:ea typeface="Noto Sans" panose="020B0502040504020204" pitchFamily="34" charset="0"/>
                <a:cs typeface="Noto Sans" panose="020B0502040504020204" pitchFamily="34" charset="0"/>
              </a:rPr>
              <a:t>18 mmol g</a:t>
            </a:r>
            <a:r>
              <a:rPr lang="en-US" altLang="it-IT" sz="1000" i="1" baseline="30000" dirty="0">
                <a:solidFill>
                  <a:schemeClr val="tx1"/>
                </a:solidFill>
                <a:latin typeface="Noto Sans" panose="020B0502040504020204" pitchFamily="34" charset="0"/>
                <a:ea typeface="Noto Sans" panose="020B0502040504020204" pitchFamily="34" charset="0"/>
                <a:cs typeface="Noto Sans" panose="020B0502040504020204" pitchFamily="34" charset="0"/>
              </a:rPr>
              <a:t>−1</a:t>
            </a:r>
            <a:r>
              <a:rPr lang="en-US" altLang="it-IT" sz="1000" i="1" dirty="0">
                <a:solidFill>
                  <a:schemeClr val="tx1"/>
                </a:solidFill>
                <a:latin typeface="Noto Sans" panose="020B0502040504020204" pitchFamily="34" charset="0"/>
                <a:ea typeface="Noto Sans" panose="020B0502040504020204" pitchFamily="34" charset="0"/>
                <a:cs typeface="Noto Sans" panose="020B0502040504020204" pitchFamily="34" charset="0"/>
              </a:rPr>
              <a:t> h</a:t>
            </a:r>
            <a:r>
              <a:rPr lang="en-US" altLang="it-IT" sz="1000" i="1" baseline="30000" dirty="0">
                <a:solidFill>
                  <a:schemeClr val="tx1"/>
                </a:solidFill>
                <a:latin typeface="Noto Sans" panose="020B0502040504020204" pitchFamily="34" charset="0"/>
                <a:ea typeface="Noto Sans" panose="020B0502040504020204" pitchFamily="34" charset="0"/>
                <a:cs typeface="Noto Sans" panose="020B0502040504020204" pitchFamily="34" charset="0"/>
              </a:rPr>
              <a:t>−1 </a:t>
            </a:r>
            <a:r>
              <a:rPr lang="en-US" altLang="it-IT" sz="1000" i="1" dirty="0">
                <a:solidFill>
                  <a:schemeClr val="tx1"/>
                </a:solidFill>
                <a:latin typeface="Noto Sans" panose="020B0502040504020204" pitchFamily="34" charset="0"/>
                <a:ea typeface="Noto Sans" panose="020B0502040504020204" pitchFamily="34" charset="0"/>
                <a:cs typeface="Noto Sans" panose="020B0502040504020204" pitchFamily="34" charset="0"/>
              </a:rPr>
              <a:t>at 400 °C and 1 MPa</a:t>
            </a:r>
            <a:r>
              <a:rPr lang="en-US" altLang="it-IT" sz="1000" dirty="0">
                <a:solidFill>
                  <a:schemeClr val="tx1"/>
                </a:solidFill>
                <a:latin typeface="Noto Sans" panose="020B0502040504020204" pitchFamily="34" charset="0"/>
                <a:ea typeface="Noto Sans" panose="020B0502040504020204" pitchFamily="34" charset="0"/>
                <a:cs typeface="Noto Sans" panose="020B0502040504020204" pitchFamily="34" charset="0"/>
              </a:rPr>
              <a:t>)</a:t>
            </a:r>
            <a:r>
              <a:rPr lang="en-US" sz="1000" i="1" dirty="0">
                <a:solidFill>
                  <a:srgbClr val="000000"/>
                </a:solidFill>
                <a:latin typeface="Open Sans" panose="020B0606030504020204" pitchFamily="34" charset="0"/>
              </a:rPr>
              <a:t>. </a:t>
            </a:r>
            <a:r>
              <a:rPr lang="en-US" sz="1000" b="1" i="1" dirty="0">
                <a:solidFill>
                  <a:srgbClr val="000000"/>
                </a:solidFill>
                <a:latin typeface="Open Sans" panose="020B0606030504020204" pitchFamily="34" charset="0"/>
              </a:rPr>
              <a:t>On the contrary</a:t>
            </a:r>
            <a:r>
              <a:rPr lang="en-US" sz="1000" i="1" dirty="0">
                <a:solidFill>
                  <a:srgbClr val="000000"/>
                </a:solidFill>
                <a:latin typeface="Open Sans" panose="020B0606030504020204" pitchFamily="34" charset="0"/>
              </a:rPr>
              <a:t>, </a:t>
            </a:r>
            <a:r>
              <a:rPr lang="en-US" sz="1000" b="1" i="1" dirty="0">
                <a:solidFill>
                  <a:srgbClr val="000000"/>
                </a:solidFill>
                <a:latin typeface="Open Sans" panose="020B0606030504020204" pitchFamily="34" charset="0"/>
              </a:rPr>
              <a:t>lower catalytic activity </a:t>
            </a:r>
            <a:r>
              <a:rPr lang="en-US" sz="1000" i="1" dirty="0">
                <a:solidFill>
                  <a:srgbClr val="000000"/>
                </a:solidFill>
                <a:latin typeface="Open Sans" panose="020B0606030504020204" pitchFamily="34" charset="0"/>
              </a:rPr>
              <a:t>(</a:t>
            </a:r>
            <a:r>
              <a:rPr lang="en-US" altLang="it-IT" sz="1000" i="1" dirty="0">
                <a:solidFill>
                  <a:schemeClr val="tx1"/>
                </a:solidFill>
                <a:latin typeface="Noto Sans" panose="020B0502040504020204" pitchFamily="34" charset="0"/>
                <a:ea typeface="Noto Sans" panose="020B0502040504020204" pitchFamily="34" charset="0"/>
                <a:cs typeface="Noto Sans" panose="020B0502040504020204" pitchFamily="34" charset="0"/>
              </a:rPr>
              <a:t>7.9 mmol g</a:t>
            </a:r>
            <a:r>
              <a:rPr lang="en-US" altLang="it-IT" sz="1000" i="1" baseline="30000" dirty="0">
                <a:solidFill>
                  <a:schemeClr val="tx1"/>
                </a:solidFill>
                <a:latin typeface="Noto Sans" panose="020B0502040504020204" pitchFamily="34" charset="0"/>
                <a:ea typeface="Noto Sans" panose="020B0502040504020204" pitchFamily="34" charset="0"/>
                <a:cs typeface="Noto Sans" panose="020B0502040504020204" pitchFamily="34" charset="0"/>
              </a:rPr>
              <a:t>−1</a:t>
            </a:r>
            <a:r>
              <a:rPr lang="en-US" altLang="it-IT" sz="1000" i="1" dirty="0">
                <a:solidFill>
                  <a:schemeClr val="tx1"/>
                </a:solidFill>
                <a:latin typeface="Noto Sans" panose="020B0502040504020204" pitchFamily="34" charset="0"/>
                <a:ea typeface="Noto Sans" panose="020B0502040504020204" pitchFamily="34" charset="0"/>
                <a:cs typeface="Noto Sans" panose="020B0502040504020204" pitchFamily="34" charset="0"/>
              </a:rPr>
              <a:t> h</a:t>
            </a:r>
            <a:r>
              <a:rPr lang="en-US" altLang="it-IT" sz="1000" i="1" baseline="30000" dirty="0">
                <a:solidFill>
                  <a:schemeClr val="tx1"/>
                </a:solidFill>
                <a:latin typeface="Noto Sans" panose="020B0502040504020204" pitchFamily="34" charset="0"/>
                <a:ea typeface="Noto Sans" panose="020B0502040504020204" pitchFamily="34" charset="0"/>
                <a:cs typeface="Noto Sans" panose="020B0502040504020204" pitchFamily="34" charset="0"/>
              </a:rPr>
              <a:t>−1</a:t>
            </a:r>
            <a:r>
              <a:rPr lang="en-US" altLang="it-IT" sz="1000" i="1" dirty="0">
                <a:solidFill>
                  <a:schemeClr val="tx1"/>
                </a:solidFill>
                <a:latin typeface="Noto Sans" panose="020B0502040504020204" pitchFamily="34" charset="0"/>
                <a:ea typeface="Noto Sans" panose="020B0502040504020204" pitchFamily="34" charset="0"/>
                <a:cs typeface="Noto Sans" panose="020B0502040504020204" pitchFamily="34" charset="0"/>
              </a:rPr>
              <a:t>)</a:t>
            </a:r>
            <a:r>
              <a:rPr lang="en-US" sz="1000" i="1" dirty="0">
                <a:solidFill>
                  <a:srgbClr val="000000"/>
                </a:solidFill>
                <a:latin typeface="Open Sans" panose="020B0606030504020204" pitchFamily="34" charset="0"/>
              </a:rPr>
              <a:t> was </a:t>
            </a:r>
            <a:r>
              <a:rPr lang="en-US" sz="1000" b="1" i="1" dirty="0">
                <a:solidFill>
                  <a:srgbClr val="000000"/>
                </a:solidFill>
                <a:latin typeface="Open Sans" panose="020B0606030504020204" pitchFamily="34" charset="0"/>
              </a:rPr>
              <a:t>observed over Ru/CeO</a:t>
            </a:r>
            <a:r>
              <a:rPr lang="en-US" sz="1000" b="1" i="1" baseline="-25000" dirty="0">
                <a:solidFill>
                  <a:srgbClr val="000000"/>
                </a:solidFill>
                <a:latin typeface="Open Sans" panose="020B0606030504020204" pitchFamily="34" charset="0"/>
              </a:rPr>
              <a:t>2</a:t>
            </a:r>
            <a:r>
              <a:rPr lang="en-US" sz="1000" b="1" i="1" dirty="0">
                <a:solidFill>
                  <a:srgbClr val="000000"/>
                </a:solidFill>
                <a:latin typeface="Open Sans" panose="020B0606030504020204" pitchFamily="34" charset="0"/>
              </a:rPr>
              <a:t> </a:t>
            </a:r>
            <a:r>
              <a:rPr lang="en-US" sz="1000" b="1" i="1" dirty="0" err="1">
                <a:solidFill>
                  <a:srgbClr val="000000"/>
                </a:solidFill>
                <a:latin typeface="Open Sans" panose="020B0606030504020204" pitchFamily="34" charset="0"/>
              </a:rPr>
              <a:t>nanocubes</a:t>
            </a:r>
            <a:r>
              <a:rPr lang="en-US" sz="1000" b="1" i="1" dirty="0">
                <a:solidFill>
                  <a:srgbClr val="000000"/>
                </a:solidFill>
                <a:latin typeface="Open Sans" panose="020B0606030504020204" pitchFamily="34" charset="0"/>
              </a:rPr>
              <a:t> </a:t>
            </a:r>
            <a:r>
              <a:rPr lang="en-US" sz="1000" i="1" dirty="0">
                <a:solidFill>
                  <a:srgbClr val="000000"/>
                </a:solidFill>
                <a:latin typeface="Open Sans" panose="020B0606030504020204" pitchFamily="34" charset="0"/>
              </a:rPr>
              <a:t>catalyst because H</a:t>
            </a:r>
            <a:r>
              <a:rPr lang="en-US" sz="1000" i="1" baseline="-25000" dirty="0">
                <a:solidFill>
                  <a:srgbClr val="000000"/>
                </a:solidFill>
                <a:latin typeface="Open Sans" panose="020B0606030504020204" pitchFamily="34" charset="0"/>
              </a:rPr>
              <a:t>2</a:t>
            </a:r>
            <a:r>
              <a:rPr lang="en-US" sz="1000" i="1" dirty="0">
                <a:solidFill>
                  <a:srgbClr val="000000"/>
                </a:solidFill>
                <a:latin typeface="Open Sans" panose="020B0606030504020204" pitchFamily="34" charset="0"/>
              </a:rPr>
              <a:t> and N</a:t>
            </a:r>
            <a:r>
              <a:rPr lang="en-US" sz="1000" i="1" baseline="-25000" dirty="0">
                <a:solidFill>
                  <a:srgbClr val="000000"/>
                </a:solidFill>
                <a:latin typeface="Open Sans" panose="020B0606030504020204" pitchFamily="34" charset="0"/>
              </a:rPr>
              <a:t>2</a:t>
            </a:r>
            <a:r>
              <a:rPr lang="en-US" sz="1000" i="1" dirty="0">
                <a:solidFill>
                  <a:srgbClr val="000000"/>
                </a:solidFill>
                <a:latin typeface="Open Sans" panose="020B0606030504020204" pitchFamily="34" charset="0"/>
              </a:rPr>
              <a:t> adsorption was less favorable plausibly </a:t>
            </a:r>
            <a:r>
              <a:rPr lang="en-US" sz="1000" b="1" i="1" dirty="0">
                <a:solidFill>
                  <a:srgbClr val="000000"/>
                </a:solidFill>
                <a:latin typeface="Open Sans" panose="020B0606030504020204" pitchFamily="34" charset="0"/>
              </a:rPr>
              <a:t>due to the large particle size of Ru species </a:t>
            </a:r>
            <a:r>
              <a:rPr lang="en-US" sz="1000" i="1" dirty="0">
                <a:solidFill>
                  <a:srgbClr val="000000"/>
                </a:solidFill>
                <a:latin typeface="Open Sans" panose="020B0606030504020204" pitchFamily="34" charset="0"/>
              </a:rPr>
              <a:t>and </a:t>
            </a:r>
            <a:r>
              <a:rPr lang="en-US" sz="1000" b="1" i="1" dirty="0">
                <a:solidFill>
                  <a:srgbClr val="000000"/>
                </a:solidFill>
                <a:latin typeface="Open Sans" panose="020B0606030504020204" pitchFamily="34" charset="0"/>
              </a:rPr>
              <a:t>low concentration of oxygen vacancies</a:t>
            </a:r>
            <a:r>
              <a:rPr lang="en-US" sz="1000" i="1" dirty="0">
                <a:solidFill>
                  <a:srgbClr val="000000"/>
                </a:solidFill>
                <a:latin typeface="Open Sans" panose="020B0606030504020204" pitchFamily="34" charset="0"/>
              </a:rPr>
              <a:t>, and most of the hydrogen species were consumed in H</a:t>
            </a:r>
            <a:r>
              <a:rPr lang="en-US" sz="1000" i="1" baseline="-25000" dirty="0">
                <a:solidFill>
                  <a:srgbClr val="000000"/>
                </a:solidFill>
                <a:latin typeface="Open Sans" panose="020B0606030504020204" pitchFamily="34" charset="0"/>
              </a:rPr>
              <a:t>2</a:t>
            </a:r>
            <a:r>
              <a:rPr lang="en-US" sz="1000" i="1" dirty="0">
                <a:solidFill>
                  <a:srgbClr val="000000"/>
                </a:solidFill>
                <a:latin typeface="Open Sans" panose="020B0606030504020204" pitchFamily="34" charset="0"/>
              </a:rPr>
              <a:t>O formation.</a:t>
            </a:r>
          </a:p>
        </p:txBody>
      </p:sp>
      <p:sp>
        <p:nvSpPr>
          <p:cNvPr id="21" name="CasellaDiTesto 20">
            <a:extLst>
              <a:ext uri="{FF2B5EF4-FFF2-40B4-BE49-F238E27FC236}">
                <a16:creationId xmlns:a16="http://schemas.microsoft.com/office/drawing/2014/main" id="{68BDA600-3607-5586-29D8-AD7B04D2AD5E}"/>
              </a:ext>
            </a:extLst>
          </p:cNvPr>
          <p:cNvSpPr txBox="1"/>
          <p:nvPr/>
        </p:nvSpPr>
        <p:spPr>
          <a:xfrm>
            <a:off x="7812360" y="4975653"/>
            <a:ext cx="1359149" cy="169277"/>
          </a:xfrm>
          <a:prstGeom prst="rect">
            <a:avLst/>
          </a:prstGeom>
          <a:noFill/>
        </p:spPr>
        <p:txBody>
          <a:bodyPr wrap="square">
            <a:spAutoFit/>
          </a:bodyPr>
          <a:lstStyle/>
          <a:p>
            <a:r>
              <a:rPr lang="it-IT" sz="500" dirty="0"/>
              <a:t>https://doi.org/10.1002/aesr.202000043</a:t>
            </a:r>
          </a:p>
        </p:txBody>
      </p:sp>
      <p:sp>
        <p:nvSpPr>
          <p:cNvPr id="11" name="CasellaDiTesto 10">
            <a:extLst>
              <a:ext uri="{FF2B5EF4-FFF2-40B4-BE49-F238E27FC236}">
                <a16:creationId xmlns:a16="http://schemas.microsoft.com/office/drawing/2014/main" id="{B45D849E-E696-8BB5-29C9-7C6E122E87DB}"/>
              </a:ext>
            </a:extLst>
          </p:cNvPr>
          <p:cNvSpPr txBox="1"/>
          <p:nvPr/>
        </p:nvSpPr>
        <p:spPr>
          <a:xfrm>
            <a:off x="5637473" y="55051"/>
            <a:ext cx="3506527" cy="369332"/>
          </a:xfrm>
          <a:prstGeom prst="rect">
            <a:avLst/>
          </a:prstGeom>
          <a:noFill/>
        </p:spPr>
        <p:txBody>
          <a:bodyPr wrap="square">
            <a:spAutoFit/>
          </a:bodyPr>
          <a:lstStyle/>
          <a:p>
            <a:pPr algn="just"/>
            <a:r>
              <a:rPr lang="en-US" sz="900" b="1" dirty="0">
                <a:latin typeface="Noto Sans" panose="020B0502040504020204" pitchFamily="34" charset="0"/>
                <a:ea typeface="Noto Sans" panose="020B0502040504020204" pitchFamily="34" charset="0"/>
                <a:cs typeface="Noto Sans" panose="020B0502040504020204" pitchFamily="34" charset="0"/>
              </a:rPr>
              <a:t>Chemical composition and activity of ruthenium catalysts for ammonia synthesis.</a:t>
            </a:r>
          </a:p>
        </p:txBody>
      </p:sp>
      <p:pic>
        <p:nvPicPr>
          <p:cNvPr id="13" name="Immagine 12">
            <a:extLst>
              <a:ext uri="{FF2B5EF4-FFF2-40B4-BE49-F238E27FC236}">
                <a16:creationId xmlns:a16="http://schemas.microsoft.com/office/drawing/2014/main" id="{289747A3-CE40-D02F-A6C4-3DAA358470A9}"/>
              </a:ext>
            </a:extLst>
          </p:cNvPr>
          <p:cNvPicPr>
            <a:picLocks noChangeAspect="1"/>
          </p:cNvPicPr>
          <p:nvPr/>
        </p:nvPicPr>
        <p:blipFill>
          <a:blip r:embed="rId3"/>
          <a:stretch>
            <a:fillRect/>
          </a:stretch>
        </p:blipFill>
        <p:spPr>
          <a:xfrm>
            <a:off x="5726157" y="464517"/>
            <a:ext cx="3386313" cy="4457666"/>
          </a:xfrm>
          <a:prstGeom prst="rect">
            <a:avLst/>
          </a:prstGeom>
        </p:spPr>
      </p:pic>
      <p:pic>
        <p:nvPicPr>
          <p:cNvPr id="5" name="Immagine 4">
            <a:extLst>
              <a:ext uri="{FF2B5EF4-FFF2-40B4-BE49-F238E27FC236}">
                <a16:creationId xmlns:a16="http://schemas.microsoft.com/office/drawing/2014/main" id="{6C0128AD-3D13-1F41-3F96-A481B76CB5DD}"/>
              </a:ext>
            </a:extLst>
          </p:cNvPr>
          <p:cNvPicPr>
            <a:picLocks noChangeAspect="1"/>
          </p:cNvPicPr>
          <p:nvPr/>
        </p:nvPicPr>
        <p:blipFill>
          <a:blip r:embed="rId4"/>
          <a:stretch>
            <a:fillRect/>
          </a:stretch>
        </p:blipFill>
        <p:spPr>
          <a:xfrm>
            <a:off x="3238665" y="3573572"/>
            <a:ext cx="1910939" cy="1524930"/>
          </a:xfrm>
          <a:prstGeom prst="rect">
            <a:avLst/>
          </a:prstGeom>
        </p:spPr>
      </p:pic>
      <p:pic>
        <p:nvPicPr>
          <p:cNvPr id="8" name="Immagine 7">
            <a:extLst>
              <a:ext uri="{FF2B5EF4-FFF2-40B4-BE49-F238E27FC236}">
                <a16:creationId xmlns:a16="http://schemas.microsoft.com/office/drawing/2014/main" id="{A3BB6679-6BBC-E80C-7FA3-D60B4196D0F0}"/>
              </a:ext>
            </a:extLst>
          </p:cNvPr>
          <p:cNvPicPr>
            <a:picLocks noChangeAspect="1"/>
          </p:cNvPicPr>
          <p:nvPr/>
        </p:nvPicPr>
        <p:blipFill>
          <a:blip r:embed="rId5"/>
          <a:stretch>
            <a:fillRect/>
          </a:stretch>
        </p:blipFill>
        <p:spPr>
          <a:xfrm>
            <a:off x="1442523" y="3573572"/>
            <a:ext cx="1470032" cy="1524930"/>
          </a:xfrm>
          <a:prstGeom prst="rect">
            <a:avLst/>
          </a:prstGeom>
        </p:spPr>
      </p:pic>
      <p:sp>
        <p:nvSpPr>
          <p:cNvPr id="12" name="CasellaDiTesto 11">
            <a:extLst>
              <a:ext uri="{FF2B5EF4-FFF2-40B4-BE49-F238E27FC236}">
                <a16:creationId xmlns:a16="http://schemas.microsoft.com/office/drawing/2014/main" id="{60A88699-29E7-E3E7-88BC-E6C538319367}"/>
              </a:ext>
            </a:extLst>
          </p:cNvPr>
          <p:cNvSpPr txBox="1"/>
          <p:nvPr/>
        </p:nvSpPr>
        <p:spPr>
          <a:xfrm>
            <a:off x="1835696" y="4967714"/>
            <a:ext cx="1756234" cy="169277"/>
          </a:xfrm>
          <a:prstGeom prst="rect">
            <a:avLst/>
          </a:prstGeom>
          <a:noFill/>
        </p:spPr>
        <p:txBody>
          <a:bodyPr wrap="square">
            <a:spAutoFit/>
          </a:bodyPr>
          <a:lstStyle/>
          <a:p>
            <a:r>
              <a:rPr lang="it-IT" sz="500" dirty="0">
                <a:hlinkClick r:id="rId6" tooltip="DOI URL">
                  <a:extLst>
                    <a:ext uri="{A12FA001-AC4F-418D-AE19-62706E023703}">
                      <ahyp:hlinkClr xmlns:ahyp="http://schemas.microsoft.com/office/drawing/2018/hyperlinkcolor" val="tx"/>
                    </a:ext>
                  </a:extLst>
                </a:hlinkClick>
              </a:rPr>
              <a:t>ttps://biblioproxy.cnr.it:2481/10.1021/acs.iecr.8b02126</a:t>
            </a:r>
            <a:endParaRPr lang="it-IT" sz="500" dirty="0"/>
          </a:p>
        </p:txBody>
      </p:sp>
    </p:spTree>
    <p:extLst>
      <p:ext uri="{BB962C8B-B14F-4D97-AF65-F5344CB8AC3E}">
        <p14:creationId xmlns:p14="http://schemas.microsoft.com/office/powerpoint/2010/main" val="1433218609"/>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9553C0B0-6423-72A7-4DE5-21F9AD940AB2}"/>
              </a:ext>
            </a:extLst>
          </p:cNvPr>
          <p:cNvSpPr txBox="1">
            <a:spLocks noChangeArrowheads="1"/>
          </p:cNvSpPr>
          <p:nvPr/>
        </p:nvSpPr>
        <p:spPr bwMode="auto">
          <a:xfrm>
            <a:off x="-138307" y="221799"/>
            <a:ext cx="5565731" cy="438582"/>
          </a:xfrm>
          <a:prstGeom prst="rect">
            <a:avLst/>
          </a:prstGeom>
          <a:noFill/>
          <a:ln w="9525">
            <a:noFill/>
            <a:miter lim="800000"/>
            <a:headEnd/>
            <a:tailEnd/>
          </a:ln>
        </p:spPr>
        <p:txBody>
          <a:bodyPr wrap="square" lIns="68580" tIns="34290" rIns="68580" bIns="34290">
            <a:spAutoFit/>
          </a:bodyPr>
          <a:lstStyle/>
          <a:p>
            <a:pPr algn="ctr" latinLnBrk="1">
              <a:defRPr/>
            </a:pPr>
            <a:r>
              <a:rPr lang="en-US" sz="2400" b="1" cap="small" dirty="0">
                <a:latin typeface="Noto Sans"/>
                <a:ea typeface="Noto Sans"/>
                <a:cs typeface="Noto Sans"/>
              </a:rPr>
              <a:t>What is Ammonia?</a:t>
            </a:r>
          </a:p>
        </p:txBody>
      </p:sp>
      <p:sp>
        <p:nvSpPr>
          <p:cNvPr id="17" name="Rettangolo 20">
            <a:extLst>
              <a:ext uri="{FF2B5EF4-FFF2-40B4-BE49-F238E27FC236}">
                <a16:creationId xmlns:a16="http://schemas.microsoft.com/office/drawing/2014/main" id="{C960D07C-7DEB-8508-4EFF-0E6EB7AA369D}"/>
              </a:ext>
            </a:extLst>
          </p:cNvPr>
          <p:cNvSpPr>
            <a:spLocks noChangeArrowheads="1"/>
          </p:cNvSpPr>
          <p:nvPr/>
        </p:nvSpPr>
        <p:spPr bwMode="auto">
          <a:xfrm>
            <a:off x="815032" y="724400"/>
            <a:ext cx="46930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Clr>
                <a:srgbClr val="000000"/>
              </a:buClr>
              <a:buFont typeface="Arial" panose="020B0604020202020204" pitchFamily="34" charset="0"/>
              <a:buNone/>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Ammonia is a </a:t>
            </a:r>
            <a:r>
              <a:rPr lang="en-US" altLang="it-IT" sz="1200" b="1" dirty="0" err="1">
                <a:solidFill>
                  <a:schemeClr val="tx1"/>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colourless</a:t>
            </a: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 gas with a strong, pungent </a:t>
            </a:r>
            <a:r>
              <a:rPr lang="en-US" altLang="it-IT" sz="1200" b="1" dirty="0" err="1">
                <a:solidFill>
                  <a:schemeClr val="tx1"/>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odour</a:t>
            </a:r>
            <a:endParaRPr lang="en-US" altLang="it-IT" sz="1200" b="1" i="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endParaRPr>
          </a:p>
        </p:txBody>
      </p:sp>
      <p:sp>
        <p:nvSpPr>
          <p:cNvPr id="18" name="CasellaDiTesto 17">
            <a:extLst>
              <a:ext uri="{FF2B5EF4-FFF2-40B4-BE49-F238E27FC236}">
                <a16:creationId xmlns:a16="http://schemas.microsoft.com/office/drawing/2014/main" id="{B3447827-DC3C-2E1E-17EA-E704D3D4A74B}"/>
              </a:ext>
            </a:extLst>
          </p:cNvPr>
          <p:cNvSpPr txBox="1"/>
          <p:nvPr/>
        </p:nvSpPr>
        <p:spPr>
          <a:xfrm>
            <a:off x="803349" y="1250289"/>
            <a:ext cx="4560739" cy="646331"/>
          </a:xfrm>
          <a:prstGeom prst="rect">
            <a:avLst/>
          </a:prstGeom>
          <a:noFill/>
        </p:spPr>
        <p:txBody>
          <a:bodyPr wrap="square">
            <a:spAutoFit/>
          </a:bodyPr>
          <a:lstStyle/>
          <a:p>
            <a:pPr algn="just">
              <a:buClr>
                <a:srgbClr val="000000"/>
              </a:buClr>
            </a:pPr>
            <a:r>
              <a:rPr lang="en-US" sz="12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The difference between the electronegativities of nitrogen (3.04) and hydrogen (2.18) is relatively high (0.86), making the N-H bond highly polar</a:t>
            </a:r>
            <a:endParaRPr lang="it-IT" sz="12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endParaRPr>
          </a:p>
        </p:txBody>
      </p:sp>
      <p:cxnSp>
        <p:nvCxnSpPr>
          <p:cNvPr id="25" name="Connettore diritto 24">
            <a:extLst>
              <a:ext uri="{FF2B5EF4-FFF2-40B4-BE49-F238E27FC236}">
                <a16:creationId xmlns:a16="http://schemas.microsoft.com/office/drawing/2014/main" id="{2344AABB-F9E4-C077-ACA9-323C82E1855F}"/>
              </a:ext>
            </a:extLst>
          </p:cNvPr>
          <p:cNvCxnSpPr/>
          <p:nvPr/>
        </p:nvCxnSpPr>
        <p:spPr>
          <a:xfrm flipV="1">
            <a:off x="899592" y="1083266"/>
            <a:ext cx="4356000" cy="0"/>
          </a:xfrm>
          <a:prstGeom prst="line">
            <a:avLst/>
          </a:prstGeom>
        </p:spPr>
        <p:style>
          <a:lnRef idx="2">
            <a:schemeClr val="dk1"/>
          </a:lnRef>
          <a:fillRef idx="0">
            <a:schemeClr val="dk1"/>
          </a:fillRef>
          <a:effectRef idx="1">
            <a:schemeClr val="dk1"/>
          </a:effectRef>
          <a:fontRef idx="minor">
            <a:schemeClr val="tx1"/>
          </a:fontRef>
        </p:style>
      </p:cxnSp>
      <p:cxnSp>
        <p:nvCxnSpPr>
          <p:cNvPr id="31" name="Connettore diritto 30">
            <a:extLst>
              <a:ext uri="{FF2B5EF4-FFF2-40B4-BE49-F238E27FC236}">
                <a16:creationId xmlns:a16="http://schemas.microsoft.com/office/drawing/2014/main" id="{0BA196D8-FA4A-0A96-37F8-5E4E434646D5}"/>
              </a:ext>
            </a:extLst>
          </p:cNvPr>
          <p:cNvCxnSpPr>
            <a:cxnSpLocks/>
          </p:cNvCxnSpPr>
          <p:nvPr/>
        </p:nvCxnSpPr>
        <p:spPr>
          <a:xfrm>
            <a:off x="886892" y="1955676"/>
            <a:ext cx="4368855" cy="0"/>
          </a:xfrm>
          <a:prstGeom prst="line">
            <a:avLst/>
          </a:prstGeom>
        </p:spPr>
        <p:style>
          <a:lnRef idx="2">
            <a:schemeClr val="dk1"/>
          </a:lnRef>
          <a:fillRef idx="0">
            <a:schemeClr val="dk1"/>
          </a:fillRef>
          <a:effectRef idx="1">
            <a:schemeClr val="dk1"/>
          </a:effectRef>
          <a:fontRef idx="minor">
            <a:schemeClr val="tx1"/>
          </a:fontRef>
        </p:style>
      </p:cxnSp>
      <p:sp>
        <p:nvSpPr>
          <p:cNvPr id="40" name="Rettangolo 20">
            <a:extLst>
              <a:ext uri="{FF2B5EF4-FFF2-40B4-BE49-F238E27FC236}">
                <a16:creationId xmlns:a16="http://schemas.microsoft.com/office/drawing/2014/main" id="{12DEFE18-9A27-1898-8B62-12C9B5AD54FE}"/>
              </a:ext>
            </a:extLst>
          </p:cNvPr>
          <p:cNvSpPr>
            <a:spLocks noChangeArrowheads="1"/>
          </p:cNvSpPr>
          <p:nvPr/>
        </p:nvSpPr>
        <p:spPr bwMode="auto">
          <a:xfrm>
            <a:off x="5652120" y="3071157"/>
            <a:ext cx="3494385"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indent="-171450" algn="just" eaLnBrk="1" hangingPunct="1">
              <a:buClr>
                <a:srgbClr val="000000"/>
              </a:buClr>
              <a:buFont typeface="Arial" panose="020B0604020202020204" pitchFamily="34" charset="0"/>
              <a:buChar char="•"/>
            </a:pPr>
            <a:r>
              <a:rPr lang="en-US" altLang="it-IT" sz="10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Overall, ammonia has three N-H covalent bonds and one lone pair of electrons on nitrogen</a:t>
            </a:r>
          </a:p>
          <a:p>
            <a:pPr marL="171450" indent="-171450" algn="just" eaLnBrk="1" hangingPunct="1">
              <a:buClr>
                <a:srgbClr val="000000"/>
              </a:buClr>
              <a:buFont typeface="Arial" panose="020B0604020202020204" pitchFamily="34" charset="0"/>
              <a:buChar char="•"/>
            </a:pPr>
            <a:r>
              <a:rPr lang="en-US" altLang="it-IT" sz="10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The electron geometry of ammonia is tetrahedral. Due to the lone pair, its molecular geometry is a distorted tetrahedral.</a:t>
            </a:r>
          </a:p>
          <a:p>
            <a:pPr marL="171450" indent="-171450" algn="just" eaLnBrk="1" hangingPunct="1">
              <a:buClr>
                <a:srgbClr val="000000"/>
              </a:buClr>
              <a:buFont typeface="Arial" panose="020B0604020202020204" pitchFamily="34" charset="0"/>
              <a:buChar char="•"/>
            </a:pPr>
            <a:r>
              <a:rPr lang="en-US" altLang="it-IT" sz="10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According to VSEPR theory, the lone pair will exert a repulsive force on the bond pair.</a:t>
            </a:r>
          </a:p>
          <a:p>
            <a:pPr marL="171450" indent="-171450" algn="just" eaLnBrk="1" hangingPunct="1">
              <a:buClr>
                <a:srgbClr val="000000"/>
              </a:buClr>
              <a:buFont typeface="Arial" panose="020B0604020202020204" pitchFamily="34" charset="0"/>
              <a:buChar char="•"/>
            </a:pPr>
            <a:r>
              <a:rPr lang="en-US" altLang="it-IT" sz="10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The N-H bonds will bend toward each other and away from the lone pair. Ammonia will acquire a trigonal pyramidal shape with a bond angle of 107°. </a:t>
            </a:r>
          </a:p>
          <a:p>
            <a:pPr marL="171450" indent="-171450" algn="just" eaLnBrk="1" hangingPunct="1">
              <a:buClr>
                <a:srgbClr val="000000"/>
              </a:buClr>
              <a:buFont typeface="Arial" panose="020B0604020202020204" pitchFamily="34" charset="0"/>
              <a:buChar char="•"/>
            </a:pPr>
            <a:r>
              <a:rPr lang="en-US" altLang="it-IT" sz="10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This angle is less than the ideal tetrahedral bond angle of 109°.</a:t>
            </a:r>
          </a:p>
          <a:p>
            <a:pPr algn="just" eaLnBrk="1" hangingPunct="1">
              <a:buClr>
                <a:srgbClr val="000000"/>
              </a:buClr>
              <a:buFont typeface="Arial" panose="020B0604020202020204" pitchFamily="34" charset="0"/>
              <a:buNone/>
            </a:pPr>
            <a:endParaRPr lang="en-US" altLang="it-IT" sz="1000" i="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endParaRPr>
          </a:p>
        </p:txBody>
      </p:sp>
      <p:pic>
        <p:nvPicPr>
          <p:cNvPr id="4" name="Immagine 3" descr="Immagine che contiene nero, oscurità&#10;&#10;Descrizione generata automaticamente">
            <a:extLst>
              <a:ext uri="{FF2B5EF4-FFF2-40B4-BE49-F238E27FC236}">
                <a16:creationId xmlns:a16="http://schemas.microsoft.com/office/drawing/2014/main" id="{779ADCE2-FC8E-77DA-9A05-6AB6A0B9D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36" y="648371"/>
            <a:ext cx="456893" cy="384994"/>
          </a:xfrm>
          <a:prstGeom prst="rect">
            <a:avLst/>
          </a:prstGeom>
        </p:spPr>
      </p:pic>
      <p:pic>
        <p:nvPicPr>
          <p:cNvPr id="1026" name="Picture 2">
            <a:extLst>
              <a:ext uri="{FF2B5EF4-FFF2-40B4-BE49-F238E27FC236}">
                <a16:creationId xmlns:a16="http://schemas.microsoft.com/office/drawing/2014/main" id="{3B4BCF77-0785-9DDC-CB66-8555743D02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7343"/>
          <a:stretch/>
        </p:blipFill>
        <p:spPr bwMode="auto">
          <a:xfrm>
            <a:off x="5698976" y="19387"/>
            <a:ext cx="3424402" cy="320115"/>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577B6C67-D01F-02A1-2B63-3226641CA552}"/>
              </a:ext>
            </a:extLst>
          </p:cNvPr>
          <p:cNvPicPr>
            <a:picLocks noChangeAspect="1"/>
          </p:cNvPicPr>
          <p:nvPr/>
        </p:nvPicPr>
        <p:blipFill>
          <a:blip r:embed="rId5"/>
          <a:stretch>
            <a:fillRect/>
          </a:stretch>
        </p:blipFill>
        <p:spPr>
          <a:xfrm>
            <a:off x="6273382" y="500410"/>
            <a:ext cx="2275589" cy="2448262"/>
          </a:xfrm>
          <a:prstGeom prst="rect">
            <a:avLst/>
          </a:prstGeom>
        </p:spPr>
      </p:pic>
      <p:sp>
        <p:nvSpPr>
          <p:cNvPr id="7" name="Rettangolo 20">
            <a:extLst>
              <a:ext uri="{FF2B5EF4-FFF2-40B4-BE49-F238E27FC236}">
                <a16:creationId xmlns:a16="http://schemas.microsoft.com/office/drawing/2014/main" id="{F1829720-046D-6100-FFF0-8CA384BECF73}"/>
              </a:ext>
            </a:extLst>
          </p:cNvPr>
          <p:cNvSpPr>
            <a:spLocks noChangeArrowheads="1"/>
          </p:cNvSpPr>
          <p:nvPr/>
        </p:nvSpPr>
        <p:spPr bwMode="auto">
          <a:xfrm rot="19897500">
            <a:off x="6352064" y="1560704"/>
            <a:ext cx="10134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Clr>
                <a:srgbClr val="000000"/>
              </a:buClr>
              <a:buFont typeface="Arial" panose="020B0604020202020204" pitchFamily="34" charset="0"/>
              <a:buNone/>
            </a:pPr>
            <a:r>
              <a:rPr lang="en-US" altLang="it-IT" sz="1200" b="1" dirty="0">
                <a:solidFill>
                  <a:schemeClr val="accent2"/>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1.1020Å</a:t>
            </a:r>
            <a:endParaRPr lang="en-US" altLang="it-IT" sz="1200" b="1" i="1" dirty="0">
              <a:solidFill>
                <a:schemeClr val="accent2"/>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endParaRPr>
          </a:p>
        </p:txBody>
      </p:sp>
      <p:cxnSp>
        <p:nvCxnSpPr>
          <p:cNvPr id="9" name="Connettore 2 8">
            <a:extLst>
              <a:ext uri="{FF2B5EF4-FFF2-40B4-BE49-F238E27FC236}">
                <a16:creationId xmlns:a16="http://schemas.microsoft.com/office/drawing/2014/main" id="{1E4115B4-2252-B0B9-CECA-AD8FB1A20D5E}"/>
              </a:ext>
            </a:extLst>
          </p:cNvPr>
          <p:cNvCxnSpPr>
            <a:cxnSpLocks/>
          </p:cNvCxnSpPr>
          <p:nvPr/>
        </p:nvCxnSpPr>
        <p:spPr>
          <a:xfrm flipV="1">
            <a:off x="6469050" y="1644149"/>
            <a:ext cx="779474" cy="420568"/>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11" name="Rettangolo 20">
            <a:extLst>
              <a:ext uri="{FF2B5EF4-FFF2-40B4-BE49-F238E27FC236}">
                <a16:creationId xmlns:a16="http://schemas.microsoft.com/office/drawing/2014/main" id="{8E416D56-D9C6-0E96-AF54-F512DCA85DAA}"/>
              </a:ext>
            </a:extLst>
          </p:cNvPr>
          <p:cNvSpPr>
            <a:spLocks noChangeArrowheads="1"/>
          </p:cNvSpPr>
          <p:nvPr/>
        </p:nvSpPr>
        <p:spPr bwMode="auto">
          <a:xfrm>
            <a:off x="5763512" y="592684"/>
            <a:ext cx="141107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Clr>
                <a:srgbClr val="000000"/>
              </a:buClr>
              <a:buFont typeface="Arial" panose="020B0604020202020204" pitchFamily="34" charset="0"/>
              <a:buNone/>
            </a:pPr>
            <a:r>
              <a:rPr lang="en-US" altLang="it-IT" sz="900" b="1" dirty="0">
                <a:solidFill>
                  <a:srgbClr val="0070C0"/>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Trigonal Pyramidal</a:t>
            </a:r>
            <a:endParaRPr lang="en-US" altLang="it-IT" sz="900" b="1" i="1" dirty="0">
              <a:solidFill>
                <a:srgbClr val="0070C0"/>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endParaRPr>
          </a:p>
        </p:txBody>
      </p:sp>
      <p:sp>
        <p:nvSpPr>
          <p:cNvPr id="13" name="CasellaDiTesto 12">
            <a:extLst>
              <a:ext uri="{FF2B5EF4-FFF2-40B4-BE49-F238E27FC236}">
                <a16:creationId xmlns:a16="http://schemas.microsoft.com/office/drawing/2014/main" id="{A6ED01EA-0AB8-1038-B40D-2113979DC779}"/>
              </a:ext>
            </a:extLst>
          </p:cNvPr>
          <p:cNvSpPr txBox="1"/>
          <p:nvPr/>
        </p:nvSpPr>
        <p:spPr>
          <a:xfrm>
            <a:off x="794543" y="2129830"/>
            <a:ext cx="4560739" cy="276999"/>
          </a:xfrm>
          <a:prstGeom prst="rect">
            <a:avLst/>
          </a:prstGeom>
          <a:noFill/>
        </p:spPr>
        <p:txBody>
          <a:bodyPr wrap="square">
            <a:spAutoFit/>
          </a:bodyPr>
          <a:lstStyle/>
          <a:p>
            <a:pPr algn="just">
              <a:buClr>
                <a:srgbClr val="000000"/>
              </a:buClr>
            </a:pPr>
            <a:r>
              <a:rPr lang="en-US" sz="12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The N-H bond energy is equal to 391 KJ/Mol</a:t>
            </a:r>
            <a:endParaRPr lang="it-IT" sz="12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endParaRPr>
          </a:p>
        </p:txBody>
      </p:sp>
      <p:cxnSp>
        <p:nvCxnSpPr>
          <p:cNvPr id="14" name="Connettore diritto 13">
            <a:extLst>
              <a:ext uri="{FF2B5EF4-FFF2-40B4-BE49-F238E27FC236}">
                <a16:creationId xmlns:a16="http://schemas.microsoft.com/office/drawing/2014/main" id="{8D8DF2EC-D14C-D9B5-2A8D-6E4FD6C720B9}"/>
              </a:ext>
            </a:extLst>
          </p:cNvPr>
          <p:cNvCxnSpPr>
            <a:cxnSpLocks/>
          </p:cNvCxnSpPr>
          <p:nvPr/>
        </p:nvCxnSpPr>
        <p:spPr>
          <a:xfrm>
            <a:off x="884584" y="2479675"/>
            <a:ext cx="4368855" cy="0"/>
          </a:xfrm>
          <a:prstGeom prst="line">
            <a:avLst/>
          </a:prstGeom>
        </p:spPr>
        <p:style>
          <a:lnRef idx="2">
            <a:schemeClr val="dk1"/>
          </a:lnRef>
          <a:fillRef idx="0">
            <a:schemeClr val="dk1"/>
          </a:fillRef>
          <a:effectRef idx="1">
            <a:schemeClr val="dk1"/>
          </a:effectRef>
          <a:fontRef idx="minor">
            <a:schemeClr val="tx1"/>
          </a:fontRef>
        </p:style>
      </p:cxnSp>
      <p:pic>
        <p:nvPicPr>
          <p:cNvPr id="21" name="Immagine 20" descr="Immagine che contiene nero, oscurità&#10;&#10;Descrizione generata automaticamente">
            <a:extLst>
              <a:ext uri="{FF2B5EF4-FFF2-40B4-BE49-F238E27FC236}">
                <a16:creationId xmlns:a16="http://schemas.microsoft.com/office/drawing/2014/main" id="{06B6F4D7-76D1-EF0F-32B9-CE11759909FF}"/>
              </a:ext>
            </a:extLst>
          </p:cNvPr>
          <p:cNvPicPr>
            <a:picLocks noChangeAspect="1"/>
          </p:cNvPicPr>
          <p:nvPr/>
        </p:nvPicPr>
        <p:blipFill rotWithShape="1">
          <a:blip r:embed="rId6">
            <a:extLst>
              <a:ext uri="{28A0092B-C50C-407E-A947-70E740481C1C}">
                <a14:useLocalDpi xmlns:a14="http://schemas.microsoft.com/office/drawing/2010/main" val="0"/>
              </a:ext>
            </a:extLst>
          </a:blip>
          <a:srcRect t="16011" r="9401" b="15874"/>
          <a:stretch/>
        </p:blipFill>
        <p:spPr>
          <a:xfrm>
            <a:off x="94473" y="1346012"/>
            <a:ext cx="496785" cy="373498"/>
          </a:xfrm>
          <a:prstGeom prst="rect">
            <a:avLst/>
          </a:prstGeom>
        </p:spPr>
      </p:pic>
      <p:pic>
        <p:nvPicPr>
          <p:cNvPr id="22" name="Immagine 21" descr="Immagine che contiene nero, oscurità&#10;&#10;Descrizione generata automaticamente">
            <a:extLst>
              <a:ext uri="{FF2B5EF4-FFF2-40B4-BE49-F238E27FC236}">
                <a16:creationId xmlns:a16="http://schemas.microsoft.com/office/drawing/2014/main" id="{B4344D84-F1E2-1084-2B2C-8F36070026B5}"/>
              </a:ext>
            </a:extLst>
          </p:cNvPr>
          <p:cNvPicPr>
            <a:picLocks noChangeAspect="1"/>
          </p:cNvPicPr>
          <p:nvPr/>
        </p:nvPicPr>
        <p:blipFill rotWithShape="1">
          <a:blip r:embed="rId7">
            <a:extLst>
              <a:ext uri="{28A0092B-C50C-407E-A947-70E740481C1C}">
                <a14:useLocalDpi xmlns:a14="http://schemas.microsoft.com/office/drawing/2010/main" val="0"/>
              </a:ext>
            </a:extLst>
          </a:blip>
          <a:srcRect b="14111"/>
          <a:stretch/>
        </p:blipFill>
        <p:spPr>
          <a:xfrm>
            <a:off x="91440" y="2032157"/>
            <a:ext cx="519850" cy="446492"/>
          </a:xfrm>
          <a:prstGeom prst="rect">
            <a:avLst/>
          </a:prstGeom>
        </p:spPr>
      </p:pic>
      <p:sp>
        <p:nvSpPr>
          <p:cNvPr id="26" name="CasellaDiTesto 25">
            <a:extLst>
              <a:ext uri="{FF2B5EF4-FFF2-40B4-BE49-F238E27FC236}">
                <a16:creationId xmlns:a16="http://schemas.microsoft.com/office/drawing/2014/main" id="{95093E83-32BC-BA67-F29E-3B7A580CFABB}"/>
              </a:ext>
            </a:extLst>
          </p:cNvPr>
          <p:cNvSpPr txBox="1"/>
          <p:nvPr/>
        </p:nvSpPr>
        <p:spPr>
          <a:xfrm>
            <a:off x="793823" y="2623691"/>
            <a:ext cx="4368855" cy="461665"/>
          </a:xfrm>
          <a:prstGeom prst="rect">
            <a:avLst/>
          </a:prstGeom>
          <a:noFill/>
        </p:spPr>
        <p:txBody>
          <a:bodyPr wrap="square">
            <a:spAutoFit/>
          </a:bodyPr>
          <a:lstStyle/>
          <a:p>
            <a:pPr algn="just">
              <a:buClr>
                <a:srgbClr val="000000"/>
              </a:buClr>
            </a:pPr>
            <a:r>
              <a:rPr lang="en-US" sz="12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The density of ammonia is lighter than air, which is 0.73 kg/m³</a:t>
            </a:r>
            <a:endParaRPr lang="it-IT" sz="12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endParaRPr>
          </a:p>
        </p:txBody>
      </p:sp>
      <p:cxnSp>
        <p:nvCxnSpPr>
          <p:cNvPr id="27" name="Connettore diritto 26">
            <a:extLst>
              <a:ext uri="{FF2B5EF4-FFF2-40B4-BE49-F238E27FC236}">
                <a16:creationId xmlns:a16="http://schemas.microsoft.com/office/drawing/2014/main" id="{82D3F500-534E-6292-73A1-2BE3B7E85798}"/>
              </a:ext>
            </a:extLst>
          </p:cNvPr>
          <p:cNvCxnSpPr>
            <a:cxnSpLocks/>
          </p:cNvCxnSpPr>
          <p:nvPr/>
        </p:nvCxnSpPr>
        <p:spPr>
          <a:xfrm>
            <a:off x="883865" y="3127747"/>
            <a:ext cx="4368855" cy="0"/>
          </a:xfrm>
          <a:prstGeom prst="line">
            <a:avLst/>
          </a:prstGeom>
        </p:spPr>
        <p:style>
          <a:lnRef idx="2">
            <a:schemeClr val="dk1"/>
          </a:lnRef>
          <a:fillRef idx="0">
            <a:schemeClr val="dk1"/>
          </a:fillRef>
          <a:effectRef idx="1">
            <a:schemeClr val="dk1"/>
          </a:effectRef>
          <a:fontRef idx="minor">
            <a:schemeClr val="tx1"/>
          </a:fontRef>
        </p:style>
      </p:cxnSp>
      <p:sp>
        <p:nvSpPr>
          <p:cNvPr id="29" name="CasellaDiTesto 28">
            <a:extLst>
              <a:ext uri="{FF2B5EF4-FFF2-40B4-BE49-F238E27FC236}">
                <a16:creationId xmlns:a16="http://schemas.microsoft.com/office/drawing/2014/main" id="{62FDE616-ABDD-C577-6D7F-DD79B790FCF0}"/>
              </a:ext>
            </a:extLst>
          </p:cNvPr>
          <p:cNvSpPr txBox="1"/>
          <p:nvPr/>
        </p:nvSpPr>
        <p:spPr>
          <a:xfrm>
            <a:off x="798258" y="3202930"/>
            <a:ext cx="4493822" cy="461665"/>
          </a:xfrm>
          <a:prstGeom prst="rect">
            <a:avLst/>
          </a:prstGeom>
          <a:noFill/>
        </p:spPr>
        <p:txBody>
          <a:bodyPr wrap="square">
            <a:spAutoFit/>
          </a:bodyPr>
          <a:lstStyle/>
          <a:p>
            <a:pPr algn="just">
              <a:buClr>
                <a:srgbClr val="000000"/>
              </a:buClr>
            </a:pPr>
            <a:r>
              <a:rPr lang="en-US" sz="12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It has a boiling point of -33.34 °C (higher than N</a:t>
            </a:r>
            <a:r>
              <a:rPr lang="en-US" sz="1200" b="1" baseline="-25000"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2</a:t>
            </a:r>
            <a:r>
              <a:rPr lang="en-US" sz="12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 and H</a:t>
            </a:r>
            <a:r>
              <a:rPr lang="en-US" sz="1200" b="1" baseline="-25000"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2</a:t>
            </a:r>
            <a:r>
              <a:rPr lang="en-US" sz="12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 and melting point of -77.73 °C</a:t>
            </a:r>
            <a:endParaRPr lang="it-IT" sz="12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endParaRPr>
          </a:p>
        </p:txBody>
      </p:sp>
      <p:cxnSp>
        <p:nvCxnSpPr>
          <p:cNvPr id="30" name="Connettore diritto 29">
            <a:extLst>
              <a:ext uri="{FF2B5EF4-FFF2-40B4-BE49-F238E27FC236}">
                <a16:creationId xmlns:a16="http://schemas.microsoft.com/office/drawing/2014/main" id="{D2A6F091-AFDE-1E11-733F-2047EBE8691E}"/>
              </a:ext>
            </a:extLst>
          </p:cNvPr>
          <p:cNvCxnSpPr>
            <a:cxnSpLocks/>
          </p:cNvCxnSpPr>
          <p:nvPr/>
        </p:nvCxnSpPr>
        <p:spPr>
          <a:xfrm>
            <a:off x="888300" y="3706986"/>
            <a:ext cx="4368855" cy="0"/>
          </a:xfrm>
          <a:prstGeom prst="line">
            <a:avLst/>
          </a:prstGeom>
        </p:spPr>
        <p:style>
          <a:lnRef idx="2">
            <a:schemeClr val="dk1"/>
          </a:lnRef>
          <a:fillRef idx="0">
            <a:schemeClr val="dk1"/>
          </a:fillRef>
          <a:effectRef idx="1">
            <a:schemeClr val="dk1"/>
          </a:effectRef>
          <a:fontRef idx="minor">
            <a:schemeClr val="tx1"/>
          </a:fontRef>
        </p:style>
      </p:cxnSp>
      <p:sp>
        <p:nvSpPr>
          <p:cNvPr id="38" name="CasellaDiTesto 37">
            <a:extLst>
              <a:ext uri="{FF2B5EF4-FFF2-40B4-BE49-F238E27FC236}">
                <a16:creationId xmlns:a16="http://schemas.microsoft.com/office/drawing/2014/main" id="{2EE18761-2175-C6D5-7DE7-E8BFC2C75287}"/>
              </a:ext>
            </a:extLst>
          </p:cNvPr>
          <p:cNvSpPr txBox="1"/>
          <p:nvPr/>
        </p:nvSpPr>
        <p:spPr>
          <a:xfrm>
            <a:off x="815032" y="3778785"/>
            <a:ext cx="4421813" cy="276999"/>
          </a:xfrm>
          <a:prstGeom prst="rect">
            <a:avLst/>
          </a:prstGeom>
          <a:noFill/>
        </p:spPr>
        <p:txBody>
          <a:bodyPr wrap="square">
            <a:spAutoFit/>
          </a:bodyPr>
          <a:lstStyle/>
          <a:p>
            <a:pPr algn="just">
              <a:buClr>
                <a:srgbClr val="000000"/>
              </a:buClr>
            </a:pPr>
            <a:r>
              <a:rPr lang="en-US" sz="12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It has a high hydrogen content (17.6 </a:t>
            </a:r>
            <a:r>
              <a:rPr lang="en-US" sz="1200" b="1" dirty="0" err="1">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wt</a:t>
            </a:r>
            <a:r>
              <a:rPr lang="en-US" sz="12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 </a:t>
            </a:r>
          </a:p>
        </p:txBody>
      </p:sp>
      <p:cxnSp>
        <p:nvCxnSpPr>
          <p:cNvPr id="41" name="Connettore diritto 40">
            <a:extLst>
              <a:ext uri="{FF2B5EF4-FFF2-40B4-BE49-F238E27FC236}">
                <a16:creationId xmlns:a16="http://schemas.microsoft.com/office/drawing/2014/main" id="{C59E005F-DA96-6835-5464-661359A3A898}"/>
              </a:ext>
            </a:extLst>
          </p:cNvPr>
          <p:cNvCxnSpPr>
            <a:cxnSpLocks/>
          </p:cNvCxnSpPr>
          <p:nvPr/>
        </p:nvCxnSpPr>
        <p:spPr>
          <a:xfrm>
            <a:off x="882701" y="4277548"/>
            <a:ext cx="4368855" cy="0"/>
          </a:xfrm>
          <a:prstGeom prst="line">
            <a:avLst/>
          </a:prstGeom>
        </p:spPr>
        <p:style>
          <a:lnRef idx="2">
            <a:schemeClr val="dk1"/>
          </a:lnRef>
          <a:fillRef idx="0">
            <a:schemeClr val="dk1"/>
          </a:fillRef>
          <a:effectRef idx="1">
            <a:schemeClr val="dk1"/>
          </a:effectRef>
          <a:fontRef idx="minor">
            <a:schemeClr val="tx1"/>
          </a:fontRef>
        </p:style>
      </p:cxnSp>
      <p:sp>
        <p:nvSpPr>
          <p:cNvPr id="42" name="CasellaDiTesto 41">
            <a:extLst>
              <a:ext uri="{FF2B5EF4-FFF2-40B4-BE49-F238E27FC236}">
                <a16:creationId xmlns:a16="http://schemas.microsoft.com/office/drawing/2014/main" id="{884448CC-AFD4-8FD1-2FA4-1E05BD0FA112}"/>
              </a:ext>
            </a:extLst>
          </p:cNvPr>
          <p:cNvSpPr txBox="1"/>
          <p:nvPr/>
        </p:nvSpPr>
        <p:spPr>
          <a:xfrm>
            <a:off x="790501" y="4373691"/>
            <a:ext cx="4421813" cy="646331"/>
          </a:xfrm>
          <a:prstGeom prst="rect">
            <a:avLst/>
          </a:prstGeom>
          <a:noFill/>
        </p:spPr>
        <p:txBody>
          <a:bodyPr wrap="square">
            <a:spAutoFit/>
          </a:bodyPr>
          <a:lstStyle/>
          <a:p>
            <a:pPr algn="just">
              <a:buClr>
                <a:srgbClr val="000000"/>
              </a:buClr>
            </a:pPr>
            <a:r>
              <a:rPr lang="en-US" sz="12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It can liquefy at 0.86 MPa at 25 °C, resulting in a high volumetric energy density of 10.5 MJ L</a:t>
            </a:r>
            <a:r>
              <a:rPr lang="en-US" sz="1200" b="1" baseline="30000"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-1</a:t>
            </a:r>
            <a:r>
              <a:rPr lang="en-US" sz="12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 which is twice that of compressed hydrogen at 70 MPa (5 MJ L</a:t>
            </a:r>
            <a:r>
              <a:rPr lang="en-US" sz="1200" b="1" baseline="30000"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-1</a:t>
            </a:r>
            <a:r>
              <a:rPr lang="en-US" sz="1200" b="1" dirty="0">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a:t>
            </a:r>
          </a:p>
        </p:txBody>
      </p:sp>
      <p:pic>
        <p:nvPicPr>
          <p:cNvPr id="44" name="Immagine 43">
            <a:extLst>
              <a:ext uri="{FF2B5EF4-FFF2-40B4-BE49-F238E27FC236}">
                <a16:creationId xmlns:a16="http://schemas.microsoft.com/office/drawing/2014/main" id="{45BC8B42-DD7E-CB7D-948E-E33A44757409}"/>
              </a:ext>
            </a:extLst>
          </p:cNvPr>
          <p:cNvPicPr>
            <a:picLocks noChangeAspect="1"/>
          </p:cNvPicPr>
          <p:nvPr/>
        </p:nvPicPr>
        <p:blipFill>
          <a:blip r:embed="rId8"/>
          <a:stretch>
            <a:fillRect/>
          </a:stretch>
        </p:blipFill>
        <p:spPr>
          <a:xfrm>
            <a:off x="36738" y="2567483"/>
            <a:ext cx="560264" cy="560264"/>
          </a:xfrm>
          <a:prstGeom prst="rect">
            <a:avLst/>
          </a:prstGeom>
        </p:spPr>
      </p:pic>
      <p:pic>
        <p:nvPicPr>
          <p:cNvPr id="52" name="Immagine 51" descr="Immagine che contiene nero, oscurità&#10;&#10;Descrizione generata automaticamente">
            <a:extLst>
              <a:ext uri="{FF2B5EF4-FFF2-40B4-BE49-F238E27FC236}">
                <a16:creationId xmlns:a16="http://schemas.microsoft.com/office/drawing/2014/main" id="{E199DBD8-BA96-7A94-B04E-E8D78C68BC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402" y="3127747"/>
            <a:ext cx="352149" cy="465113"/>
          </a:xfrm>
          <a:prstGeom prst="rect">
            <a:avLst/>
          </a:prstGeom>
        </p:spPr>
      </p:pic>
      <p:pic>
        <p:nvPicPr>
          <p:cNvPr id="53" name="Immagine 52">
            <a:extLst>
              <a:ext uri="{FF2B5EF4-FFF2-40B4-BE49-F238E27FC236}">
                <a16:creationId xmlns:a16="http://schemas.microsoft.com/office/drawing/2014/main" id="{88DAEA7E-03C9-1F03-F313-C4680276ADF8}"/>
              </a:ext>
            </a:extLst>
          </p:cNvPr>
          <p:cNvPicPr>
            <a:picLocks noChangeAspect="1"/>
          </p:cNvPicPr>
          <p:nvPr/>
        </p:nvPicPr>
        <p:blipFill>
          <a:blip r:embed="rId10"/>
          <a:stretch>
            <a:fillRect/>
          </a:stretch>
        </p:blipFill>
        <p:spPr>
          <a:xfrm>
            <a:off x="132644" y="3744888"/>
            <a:ext cx="461664" cy="461664"/>
          </a:xfrm>
          <a:prstGeom prst="rect">
            <a:avLst/>
          </a:prstGeom>
        </p:spPr>
      </p:pic>
      <p:pic>
        <p:nvPicPr>
          <p:cNvPr id="54" name="Immagine 53" descr="Immagine che contiene nero, oscurità&#10;&#10;Descrizione generata automaticamente">
            <a:extLst>
              <a:ext uri="{FF2B5EF4-FFF2-40B4-BE49-F238E27FC236}">
                <a16:creationId xmlns:a16="http://schemas.microsoft.com/office/drawing/2014/main" id="{82E04BA3-AD86-1CD7-D3A4-2CAFB5A2011C}"/>
              </a:ext>
            </a:extLst>
          </p:cNvPr>
          <p:cNvPicPr>
            <a:picLocks noChangeAspect="1"/>
          </p:cNvPicPr>
          <p:nvPr/>
        </p:nvPicPr>
        <p:blipFill rotWithShape="1">
          <a:blip r:embed="rId11">
            <a:extLst>
              <a:ext uri="{28A0092B-C50C-407E-A947-70E740481C1C}">
                <a14:useLocalDpi xmlns:a14="http://schemas.microsoft.com/office/drawing/2010/main" val="0"/>
              </a:ext>
            </a:extLst>
          </a:blip>
          <a:srcRect b="14269"/>
          <a:stretch/>
        </p:blipFill>
        <p:spPr>
          <a:xfrm>
            <a:off x="101934" y="4492252"/>
            <a:ext cx="520810" cy="446492"/>
          </a:xfrm>
          <a:prstGeom prst="rect">
            <a:avLst/>
          </a:prstGeom>
        </p:spPr>
      </p:pic>
      <p:sp>
        <p:nvSpPr>
          <p:cNvPr id="55" name="Google Shape;972;p31">
            <a:extLst>
              <a:ext uri="{FF2B5EF4-FFF2-40B4-BE49-F238E27FC236}">
                <a16:creationId xmlns:a16="http://schemas.microsoft.com/office/drawing/2014/main" id="{60D0BAEA-79D5-AA42-E4DD-33ED7E02EF10}"/>
              </a:ext>
            </a:extLst>
          </p:cNvPr>
          <p:cNvSpPr>
            <a:spLocks noChangeArrowheads="1"/>
          </p:cNvSpPr>
          <p:nvPr/>
        </p:nvSpPr>
        <p:spPr bwMode="auto">
          <a:xfrm>
            <a:off x="798258" y="222130"/>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1</a:t>
            </a:r>
            <a:endParaRPr lang="it-IT" altLang="it-IT" sz="1600" b="1"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 name="CasellaDiTesto 2">
            <a:extLst>
              <a:ext uri="{FF2B5EF4-FFF2-40B4-BE49-F238E27FC236}">
                <a16:creationId xmlns:a16="http://schemas.microsoft.com/office/drawing/2014/main" id="{0CF26429-2D3D-8CE6-9B41-5C2E01DF118D}"/>
              </a:ext>
            </a:extLst>
          </p:cNvPr>
          <p:cNvSpPr txBox="1"/>
          <p:nvPr/>
        </p:nvSpPr>
        <p:spPr>
          <a:xfrm>
            <a:off x="735028" y="4004435"/>
            <a:ext cx="4629060" cy="221337"/>
          </a:xfrm>
          <a:prstGeom prst="roundRect">
            <a:avLst/>
          </a:prstGeom>
          <a:solidFill>
            <a:srgbClr val="FFC000"/>
          </a:solidFill>
        </p:spPr>
        <p:txBody>
          <a:bodyPr wrap="square">
            <a:spAutoFit/>
          </a:bodyPr>
          <a:lstStyle/>
          <a:p>
            <a:r>
              <a:rPr lang="it-IT" sz="700" b="1" dirty="0" err="1">
                <a:latin typeface="Noto Sans" panose="020B0502040504020204" pitchFamily="34" charset="0"/>
                <a:ea typeface="Noto Sans" panose="020B0502040504020204" pitchFamily="34" charset="0"/>
                <a:cs typeface="Noto Sans" panose="020B0502040504020204" pitchFamily="34" charset="0"/>
              </a:rPr>
              <a:t>Ammonia</a:t>
            </a:r>
            <a:r>
              <a:rPr lang="it-IT" sz="700" b="1" dirty="0">
                <a:latin typeface="Noto Sans" panose="020B0502040504020204" pitchFamily="34" charset="0"/>
                <a:ea typeface="Noto Sans" panose="020B0502040504020204" pitchFamily="34" charset="0"/>
                <a:cs typeface="Noto Sans" panose="020B0502040504020204" pitchFamily="34" charset="0"/>
              </a:rPr>
              <a:t>: 121 kg H</a:t>
            </a:r>
            <a:r>
              <a:rPr lang="it-IT" sz="700" b="1" baseline="-25000" dirty="0">
                <a:latin typeface="Noto Sans" panose="020B0502040504020204" pitchFamily="34" charset="0"/>
                <a:ea typeface="Noto Sans" panose="020B0502040504020204" pitchFamily="34" charset="0"/>
                <a:cs typeface="Noto Sans" panose="020B0502040504020204" pitchFamily="34" charset="0"/>
              </a:rPr>
              <a:t>2</a:t>
            </a:r>
            <a:r>
              <a:rPr lang="it-IT" sz="700" b="1" dirty="0">
                <a:latin typeface="Noto Sans" panose="020B0502040504020204" pitchFamily="34" charset="0"/>
                <a:ea typeface="Noto Sans" panose="020B0502040504020204" pitchFamily="34" charset="0"/>
                <a:cs typeface="Noto Sans" panose="020B0502040504020204" pitchFamily="34" charset="0"/>
              </a:rPr>
              <a:t>/m</a:t>
            </a:r>
            <a:r>
              <a:rPr lang="it-IT" sz="700" b="1" baseline="30000" dirty="0">
                <a:latin typeface="Noto Sans" panose="020B0502040504020204" pitchFamily="34" charset="0"/>
                <a:ea typeface="Noto Sans" panose="020B0502040504020204" pitchFamily="34" charset="0"/>
                <a:cs typeface="Noto Sans" panose="020B0502040504020204" pitchFamily="34" charset="0"/>
              </a:rPr>
              <a:t>3 </a:t>
            </a:r>
            <a:r>
              <a:rPr lang="it-IT" sz="700" b="1" dirty="0">
                <a:latin typeface="Noto Sans" panose="020B0502040504020204" pitchFamily="34" charset="0"/>
                <a:ea typeface="Noto Sans" panose="020B0502040504020204" pitchFamily="34" charset="0"/>
                <a:cs typeface="Noto Sans" panose="020B0502040504020204" pitchFamily="34" charset="0"/>
              </a:rPr>
              <a:t>, </a:t>
            </a:r>
            <a:r>
              <a:rPr lang="it-IT" sz="700" b="1" dirty="0" err="1">
                <a:latin typeface="Noto Sans" panose="020B0502040504020204" pitchFamily="34" charset="0"/>
                <a:ea typeface="Noto Sans" panose="020B0502040504020204" pitchFamily="34" charset="0"/>
                <a:cs typeface="Noto Sans" panose="020B0502040504020204" pitchFamily="34" charset="0"/>
              </a:rPr>
              <a:t>Methanol</a:t>
            </a:r>
            <a:r>
              <a:rPr lang="it-IT" sz="700" b="1" dirty="0">
                <a:latin typeface="Noto Sans" panose="020B0502040504020204" pitchFamily="34" charset="0"/>
                <a:ea typeface="Noto Sans" panose="020B0502040504020204" pitchFamily="34" charset="0"/>
                <a:cs typeface="Noto Sans" panose="020B0502040504020204" pitchFamily="34" charset="0"/>
              </a:rPr>
              <a:t>: 99 kg H</a:t>
            </a:r>
            <a:r>
              <a:rPr lang="it-IT" sz="700" b="1" baseline="-25000" dirty="0">
                <a:latin typeface="Noto Sans" panose="020B0502040504020204" pitchFamily="34" charset="0"/>
                <a:ea typeface="Noto Sans" panose="020B0502040504020204" pitchFamily="34" charset="0"/>
                <a:cs typeface="Noto Sans" panose="020B0502040504020204" pitchFamily="34" charset="0"/>
              </a:rPr>
              <a:t>2</a:t>
            </a:r>
            <a:r>
              <a:rPr lang="it-IT" sz="700" b="1" dirty="0">
                <a:latin typeface="Noto Sans" panose="020B0502040504020204" pitchFamily="34" charset="0"/>
                <a:ea typeface="Noto Sans" panose="020B0502040504020204" pitchFamily="34" charset="0"/>
                <a:cs typeface="Noto Sans" panose="020B0502040504020204" pitchFamily="34" charset="0"/>
              </a:rPr>
              <a:t>/m</a:t>
            </a:r>
            <a:r>
              <a:rPr lang="it-IT" sz="700" b="1" baseline="30000" dirty="0">
                <a:latin typeface="Noto Sans" panose="020B0502040504020204" pitchFamily="34" charset="0"/>
                <a:ea typeface="Noto Sans" panose="020B0502040504020204" pitchFamily="34" charset="0"/>
                <a:cs typeface="Noto Sans" panose="020B0502040504020204" pitchFamily="34" charset="0"/>
              </a:rPr>
              <a:t>3 </a:t>
            </a:r>
            <a:r>
              <a:rPr lang="it-IT" sz="700" b="1" dirty="0">
                <a:latin typeface="Noto Sans" panose="020B0502040504020204" pitchFamily="34" charset="0"/>
                <a:ea typeface="Noto Sans" panose="020B0502040504020204" pitchFamily="34" charset="0"/>
                <a:cs typeface="Noto Sans" panose="020B0502040504020204" pitchFamily="34" charset="0"/>
              </a:rPr>
              <a:t>, Liquid </a:t>
            </a:r>
            <a:r>
              <a:rPr lang="it-IT" sz="700" b="1" dirty="0" err="1">
                <a:latin typeface="Noto Sans" panose="020B0502040504020204" pitchFamily="34" charset="0"/>
                <a:ea typeface="Noto Sans" panose="020B0502040504020204" pitchFamily="34" charset="0"/>
                <a:cs typeface="Noto Sans" panose="020B0502040504020204" pitchFamily="34" charset="0"/>
              </a:rPr>
              <a:t>Hydrogen</a:t>
            </a:r>
            <a:r>
              <a:rPr lang="it-IT" sz="700" b="1" dirty="0">
                <a:latin typeface="Noto Sans" panose="020B0502040504020204" pitchFamily="34" charset="0"/>
                <a:ea typeface="Noto Sans" panose="020B0502040504020204" pitchFamily="34" charset="0"/>
                <a:cs typeface="Noto Sans" panose="020B0502040504020204" pitchFamily="34" charset="0"/>
              </a:rPr>
              <a:t>: 71 kg H</a:t>
            </a:r>
            <a:r>
              <a:rPr lang="it-IT" sz="700" b="1" baseline="-25000" dirty="0">
                <a:latin typeface="Noto Sans" panose="020B0502040504020204" pitchFamily="34" charset="0"/>
                <a:ea typeface="Noto Sans" panose="020B0502040504020204" pitchFamily="34" charset="0"/>
                <a:cs typeface="Noto Sans" panose="020B0502040504020204" pitchFamily="34" charset="0"/>
              </a:rPr>
              <a:t>2</a:t>
            </a:r>
            <a:r>
              <a:rPr lang="it-IT" sz="700" b="1" dirty="0">
                <a:latin typeface="Noto Sans" panose="020B0502040504020204" pitchFamily="34" charset="0"/>
                <a:ea typeface="Noto Sans" panose="020B0502040504020204" pitchFamily="34" charset="0"/>
                <a:cs typeface="Noto Sans" panose="020B0502040504020204" pitchFamily="34" charset="0"/>
              </a:rPr>
              <a:t>/m</a:t>
            </a:r>
            <a:r>
              <a:rPr lang="it-IT" sz="700" b="1" baseline="30000" dirty="0">
                <a:latin typeface="Noto Sans" panose="020B0502040504020204" pitchFamily="34" charset="0"/>
                <a:ea typeface="Noto Sans" panose="020B0502040504020204" pitchFamily="34" charset="0"/>
                <a:cs typeface="Noto Sans" panose="020B0502040504020204" pitchFamily="34" charset="0"/>
              </a:rPr>
              <a:t>3 </a:t>
            </a:r>
            <a:r>
              <a:rPr lang="it-IT" sz="700" b="1" dirty="0">
                <a:latin typeface="Noto Sans" panose="020B0502040504020204" pitchFamily="34" charset="0"/>
                <a:ea typeface="Noto Sans" panose="020B0502040504020204" pitchFamily="34" charset="0"/>
                <a:cs typeface="Noto Sans" panose="020B0502040504020204" pitchFamily="34" charset="0"/>
              </a:rPr>
              <a:t>, LOHC: 57 kg H</a:t>
            </a:r>
            <a:r>
              <a:rPr lang="it-IT" sz="700" b="1" baseline="-25000" dirty="0">
                <a:latin typeface="Noto Sans" panose="020B0502040504020204" pitchFamily="34" charset="0"/>
                <a:ea typeface="Noto Sans" panose="020B0502040504020204" pitchFamily="34" charset="0"/>
                <a:cs typeface="Noto Sans" panose="020B0502040504020204" pitchFamily="34" charset="0"/>
              </a:rPr>
              <a:t>2</a:t>
            </a:r>
            <a:r>
              <a:rPr lang="it-IT" sz="700" b="1" dirty="0">
                <a:latin typeface="Noto Sans" panose="020B0502040504020204" pitchFamily="34" charset="0"/>
                <a:ea typeface="Noto Sans" panose="020B0502040504020204" pitchFamily="34" charset="0"/>
                <a:cs typeface="Noto Sans" panose="020B0502040504020204" pitchFamily="34" charset="0"/>
              </a:rPr>
              <a:t>/m</a:t>
            </a:r>
            <a:r>
              <a:rPr lang="it-IT" sz="700" b="1" baseline="30000" dirty="0">
                <a:latin typeface="Noto Sans" panose="020B0502040504020204" pitchFamily="34" charset="0"/>
                <a:ea typeface="Noto Sans" panose="020B0502040504020204" pitchFamily="34" charset="0"/>
                <a:cs typeface="Noto Sans" panose="020B0502040504020204" pitchFamily="34" charset="0"/>
              </a:rPr>
              <a:t>3</a:t>
            </a:r>
          </a:p>
        </p:txBody>
      </p:sp>
    </p:spTree>
    <p:extLst>
      <p:ext uri="{BB962C8B-B14F-4D97-AF65-F5344CB8AC3E}">
        <p14:creationId xmlns:p14="http://schemas.microsoft.com/office/powerpoint/2010/main" val="2756068212"/>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6DA61EE-9148-4BFA-2B51-411D08BA4172}"/>
              </a:ext>
            </a:extLst>
          </p:cNvPr>
          <p:cNvSpPr txBox="1">
            <a:spLocks noGrp="1" noRot="1" noMove="1" noResize="1" noEditPoints="1" noAdjustHandles="1" noChangeArrowheads="1" noChangeShapeType="1"/>
          </p:cNvSpPr>
          <p:nvPr/>
        </p:nvSpPr>
        <p:spPr bwMode="auto">
          <a:xfrm>
            <a:off x="463794" y="158651"/>
            <a:ext cx="324411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RUTHENIUM-BASED CATALYSTS</a:t>
            </a: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7</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612038"/>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55B4B874-E3A9-9609-D400-BBF34BA3EBE8}"/>
              </a:ext>
            </a:extLst>
          </p:cNvPr>
          <p:cNvSpPr txBox="1">
            <a:spLocks/>
          </p:cNvSpPr>
          <p:nvPr/>
        </p:nvSpPr>
        <p:spPr bwMode="auto">
          <a:xfrm>
            <a:off x="320258" y="556475"/>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Supported Ru Catalysts</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 name="CasellaDiTesto 1">
            <a:extLst>
              <a:ext uri="{FF2B5EF4-FFF2-40B4-BE49-F238E27FC236}">
                <a16:creationId xmlns:a16="http://schemas.microsoft.com/office/drawing/2014/main" id="{90FB18A6-D8C3-654A-393D-1D67493FD4A5}"/>
              </a:ext>
            </a:extLst>
          </p:cNvPr>
          <p:cNvSpPr txBox="1"/>
          <p:nvPr/>
        </p:nvSpPr>
        <p:spPr>
          <a:xfrm>
            <a:off x="57936" y="787900"/>
            <a:ext cx="5655790" cy="461665"/>
          </a:xfrm>
          <a:prstGeom prst="rect">
            <a:avLst/>
          </a:prstGeom>
          <a:noFill/>
        </p:spPr>
        <p:txBody>
          <a:bodyPr wrap="square">
            <a:spAutoFit/>
          </a:bodyPr>
          <a:lstStyle/>
          <a:p>
            <a:pPr algn="just"/>
            <a:r>
              <a:rPr lang="en-US" sz="1200" b="0" i="0" dirty="0">
                <a:effectLst/>
                <a:latin typeface="Noto Sans" panose="020B0502040504020204" pitchFamily="34" charset="0"/>
                <a:ea typeface="Noto Sans" panose="020B0502040504020204" pitchFamily="34" charset="0"/>
                <a:cs typeface="Noto Sans" panose="020B0502040504020204" pitchFamily="34" charset="0"/>
              </a:rPr>
              <a:t>“</a:t>
            </a:r>
            <a:r>
              <a:rPr lang="en-US" sz="1200" dirty="0">
                <a:solidFill>
                  <a:srgbClr val="000000"/>
                </a:solidFill>
                <a:latin typeface="Open Sans" panose="020B0606030504020204" pitchFamily="34" charset="0"/>
                <a:ea typeface="Noto Sans" panose="020B0502040504020204" pitchFamily="34" charset="0"/>
                <a:cs typeface="Noto Sans" panose="020B0502040504020204" pitchFamily="34" charset="0"/>
              </a:rPr>
              <a:t>S</a:t>
            </a:r>
            <a:r>
              <a:rPr lang="en-US" sz="1200" b="0" i="0" dirty="0">
                <a:solidFill>
                  <a:srgbClr val="000000"/>
                </a:solidFill>
                <a:effectLst/>
                <a:latin typeface="Open Sans" panose="020B0606030504020204" pitchFamily="34" charset="0"/>
              </a:rPr>
              <a:t>upported ruthenium catalysts are the second most common NH</a:t>
            </a:r>
            <a:r>
              <a:rPr lang="en-US" sz="1200" b="0" i="0" baseline="-25000" dirty="0">
                <a:solidFill>
                  <a:srgbClr val="000000"/>
                </a:solidFill>
                <a:effectLst/>
                <a:latin typeface="Open Sans" panose="020B0606030504020204" pitchFamily="34" charset="0"/>
              </a:rPr>
              <a:t>3</a:t>
            </a:r>
            <a:r>
              <a:rPr lang="en-US" sz="1200" b="0" i="0" dirty="0">
                <a:solidFill>
                  <a:srgbClr val="000000"/>
                </a:solidFill>
                <a:effectLst/>
                <a:latin typeface="Open Sans" panose="020B0606030504020204" pitchFamily="34" charset="0"/>
              </a:rPr>
              <a:t> synthesis catalyst and the only other to be used industrially for NH</a:t>
            </a:r>
            <a:r>
              <a:rPr lang="en-US" sz="1200" b="0" i="0" baseline="-25000" dirty="0">
                <a:solidFill>
                  <a:srgbClr val="000000"/>
                </a:solidFill>
                <a:effectLst/>
                <a:latin typeface="Open Sans" panose="020B0606030504020204" pitchFamily="34" charset="0"/>
              </a:rPr>
              <a:t>3</a:t>
            </a:r>
            <a:r>
              <a:rPr lang="en-US" sz="1200" b="0" i="0" dirty="0">
                <a:solidFill>
                  <a:srgbClr val="000000"/>
                </a:solidFill>
                <a:effectLst/>
                <a:latin typeface="Open Sans" panose="020B0606030504020204" pitchFamily="34" charset="0"/>
              </a:rPr>
              <a:t> synthesis</a:t>
            </a:r>
            <a:r>
              <a:rPr lang="en-US" sz="1200" dirty="0">
                <a:latin typeface="Noto Sans" panose="020B0502040504020204" pitchFamily="34" charset="0"/>
                <a:ea typeface="Noto Sans" panose="020B0502040504020204" pitchFamily="34" charset="0"/>
                <a:cs typeface="Noto Sans" panose="020B0502040504020204" pitchFamily="34" charset="0"/>
              </a:rPr>
              <a:t>”</a:t>
            </a:r>
          </a:p>
        </p:txBody>
      </p:sp>
      <p:sp>
        <p:nvSpPr>
          <p:cNvPr id="1041" name="CasellaDiTesto 1040">
            <a:extLst>
              <a:ext uri="{FF2B5EF4-FFF2-40B4-BE49-F238E27FC236}">
                <a16:creationId xmlns:a16="http://schemas.microsoft.com/office/drawing/2014/main" id="{4175C75D-43D2-E14D-42E4-BF8E9BE0C12F}"/>
              </a:ext>
            </a:extLst>
          </p:cNvPr>
          <p:cNvSpPr txBox="1"/>
          <p:nvPr/>
        </p:nvSpPr>
        <p:spPr>
          <a:xfrm>
            <a:off x="69780" y="1210578"/>
            <a:ext cx="5612035" cy="2400657"/>
          </a:xfrm>
          <a:prstGeom prst="rect">
            <a:avLst/>
          </a:prstGeom>
          <a:noFill/>
        </p:spPr>
        <p:txBody>
          <a:bodyPr wrap="square">
            <a:spAutoFit/>
          </a:bodyPr>
          <a:lstStyle/>
          <a:p>
            <a:pPr marL="171450" indent="-171450" algn="just">
              <a:buFont typeface="Arial" panose="020B0604020202020204" pitchFamily="34" charset="0"/>
              <a:buChar char="•"/>
            </a:pPr>
            <a:r>
              <a:rPr lang="en-US" sz="1000" i="1" dirty="0">
                <a:solidFill>
                  <a:srgbClr val="000000"/>
                </a:solidFill>
                <a:latin typeface="Open Sans" panose="020B0606030504020204" pitchFamily="34" charset="0"/>
              </a:rPr>
              <a:t>The vast majority of ruthenium catalysts involve a large-weight-percentage support material with ruthenium particles located on the support surface; however, </a:t>
            </a:r>
            <a:r>
              <a:rPr lang="en-US" sz="1000" b="1" i="1" dirty="0">
                <a:solidFill>
                  <a:srgbClr val="000000"/>
                </a:solidFill>
                <a:latin typeface="Open Sans" panose="020B0606030504020204" pitchFamily="34" charset="0"/>
              </a:rPr>
              <a:t>recently catalysts incorporating ruthenium into the support compound have been investigated</a:t>
            </a:r>
            <a:r>
              <a:rPr lang="en-US" sz="1000" b="0" i="1" dirty="0">
                <a:solidFill>
                  <a:srgbClr val="000000"/>
                </a:solidFill>
                <a:effectLst/>
                <a:latin typeface="Open Sans" panose="020B0606030504020204" pitchFamily="34" charset="0"/>
              </a:rPr>
              <a:t>;</a:t>
            </a:r>
          </a:p>
          <a:p>
            <a:pPr marL="171450" indent="-171450" algn="just">
              <a:buFont typeface="Arial" panose="020B0604020202020204" pitchFamily="34" charset="0"/>
              <a:buChar char="•"/>
            </a:pPr>
            <a:endParaRPr lang="en-US" sz="1000" b="0" i="1" dirty="0">
              <a:solidFill>
                <a:srgbClr val="000000"/>
              </a:solidFill>
              <a:effectLst/>
              <a:latin typeface="Open Sans" panose="020B0606030504020204" pitchFamily="34" charset="0"/>
            </a:endParaRPr>
          </a:p>
          <a:p>
            <a:pPr marL="171450" indent="-171450" algn="just">
              <a:buFont typeface="Arial" panose="020B0604020202020204" pitchFamily="34" charset="0"/>
              <a:buChar char="•"/>
            </a:pPr>
            <a:r>
              <a:rPr lang="en-US" sz="1000" b="1" i="1" dirty="0">
                <a:solidFill>
                  <a:srgbClr val="000000"/>
                </a:solidFill>
                <a:latin typeface="Open Sans" panose="020B0606030504020204" pitchFamily="34" charset="0"/>
              </a:rPr>
              <a:t>P</a:t>
            </a:r>
            <a:r>
              <a:rPr lang="en-US" sz="1000" b="1" i="1" dirty="0">
                <a:solidFill>
                  <a:srgbClr val="000000"/>
                </a:solidFill>
                <a:effectLst/>
                <a:latin typeface="Open Sans" panose="020B0606030504020204" pitchFamily="34" charset="0"/>
              </a:rPr>
              <a:t>erovskite support LaCoO</a:t>
            </a:r>
            <a:r>
              <a:rPr lang="en-US" sz="1000" b="1" i="1" baseline="-25000" dirty="0">
                <a:solidFill>
                  <a:srgbClr val="000000"/>
                </a:solidFill>
                <a:effectLst/>
                <a:latin typeface="Open Sans" panose="020B0606030504020204" pitchFamily="34" charset="0"/>
              </a:rPr>
              <a:t>3</a:t>
            </a:r>
            <a:r>
              <a:rPr lang="en-US" sz="1000" b="1" i="1" dirty="0">
                <a:solidFill>
                  <a:srgbClr val="000000"/>
                </a:solidFill>
                <a:effectLst/>
                <a:latin typeface="Open Sans" panose="020B0606030504020204" pitchFamily="34" charset="0"/>
              </a:rPr>
              <a:t> can be doped with Ruthenium</a:t>
            </a:r>
            <a:r>
              <a:rPr lang="en-US" sz="1000" i="1" dirty="0">
                <a:solidFill>
                  <a:srgbClr val="000000"/>
                </a:solidFill>
                <a:effectLst/>
                <a:latin typeface="Open Sans" panose="020B0606030504020204" pitchFamily="34" charset="0"/>
              </a:rPr>
              <a:t>, added as a B-site dopant to get LaCo</a:t>
            </a:r>
            <a:r>
              <a:rPr lang="en-US" sz="1000" i="1" baseline="-25000" dirty="0">
                <a:solidFill>
                  <a:srgbClr val="000000"/>
                </a:solidFill>
                <a:effectLst/>
                <a:latin typeface="Open Sans" panose="020B0606030504020204" pitchFamily="34" charset="0"/>
              </a:rPr>
              <a:t>0.98</a:t>
            </a:r>
            <a:r>
              <a:rPr lang="en-US" sz="1000" i="1" dirty="0">
                <a:solidFill>
                  <a:srgbClr val="000000"/>
                </a:solidFill>
                <a:effectLst/>
                <a:latin typeface="Open Sans" panose="020B0606030504020204" pitchFamily="34" charset="0"/>
              </a:rPr>
              <a:t>Ru</a:t>
            </a:r>
            <a:r>
              <a:rPr lang="en-US" sz="1000" i="1" baseline="-25000" dirty="0">
                <a:solidFill>
                  <a:srgbClr val="000000"/>
                </a:solidFill>
                <a:effectLst/>
                <a:latin typeface="Open Sans" panose="020B0606030504020204" pitchFamily="34" charset="0"/>
              </a:rPr>
              <a:t>0.02</a:t>
            </a:r>
            <a:r>
              <a:rPr lang="en-US" sz="1000" i="1" dirty="0">
                <a:solidFill>
                  <a:srgbClr val="000000"/>
                </a:solidFill>
                <a:effectLst/>
                <a:latin typeface="Open Sans" panose="020B0606030504020204" pitchFamily="34" charset="0"/>
              </a:rPr>
              <a:t>O</a:t>
            </a:r>
            <a:r>
              <a:rPr lang="en-US" sz="1000" i="1" baseline="-25000" dirty="0">
                <a:solidFill>
                  <a:srgbClr val="000000"/>
                </a:solidFill>
                <a:effectLst/>
                <a:latin typeface="Open Sans" panose="020B0606030504020204" pitchFamily="34" charset="0"/>
              </a:rPr>
              <a:t>3</a:t>
            </a:r>
            <a:r>
              <a:rPr lang="en-US" sz="1000" i="1" dirty="0">
                <a:solidFill>
                  <a:srgbClr val="000000"/>
                </a:solidFill>
                <a:effectLst/>
                <a:latin typeface="Open Sans" panose="020B0606030504020204" pitchFamily="34" charset="0"/>
              </a:rPr>
              <a:t>. </a:t>
            </a:r>
          </a:p>
          <a:p>
            <a:pPr marL="171450" indent="-171450" algn="just">
              <a:buFont typeface="Arial" panose="020B0604020202020204" pitchFamily="34" charset="0"/>
              <a:buChar char="•"/>
            </a:pPr>
            <a:endParaRPr lang="en-US" sz="1000" b="0" i="1" dirty="0">
              <a:solidFill>
                <a:srgbClr val="000000"/>
              </a:solidFill>
              <a:effectLst/>
              <a:latin typeface="Open Sans" panose="020B0606030504020204" pitchFamily="34" charset="0"/>
            </a:endParaRPr>
          </a:p>
          <a:p>
            <a:pPr marL="171450" indent="-171450" algn="just">
              <a:buFont typeface="Arial" panose="020B0604020202020204" pitchFamily="34" charset="0"/>
              <a:buChar char="•"/>
            </a:pPr>
            <a:r>
              <a:rPr lang="en-US" sz="1000" i="1" dirty="0">
                <a:solidFill>
                  <a:srgbClr val="000000"/>
                </a:solidFill>
                <a:latin typeface="Open Sans" panose="020B0606030504020204" pitchFamily="34" charset="0"/>
              </a:rPr>
              <a:t> When this was compared to a conventionally supported Ru catalyst on LaCoO</a:t>
            </a:r>
            <a:r>
              <a:rPr lang="en-US" sz="1000" i="1" baseline="-25000" dirty="0">
                <a:solidFill>
                  <a:srgbClr val="000000"/>
                </a:solidFill>
                <a:latin typeface="Open Sans" panose="020B0606030504020204" pitchFamily="34" charset="0"/>
              </a:rPr>
              <a:t>3</a:t>
            </a:r>
            <a:r>
              <a:rPr lang="en-US" sz="1000" i="1" dirty="0">
                <a:solidFill>
                  <a:srgbClr val="000000"/>
                </a:solidFill>
                <a:latin typeface="Open Sans" panose="020B0606030504020204" pitchFamily="34" charset="0"/>
              </a:rPr>
              <a:t> at the same conditions (1 MPa, 450 °C), the </a:t>
            </a:r>
            <a:r>
              <a:rPr lang="en-US" sz="1000" b="1" i="1" dirty="0">
                <a:solidFill>
                  <a:srgbClr val="000000"/>
                </a:solidFill>
                <a:latin typeface="Open Sans" panose="020B0606030504020204" pitchFamily="34" charset="0"/>
              </a:rPr>
              <a:t>activity increased </a:t>
            </a:r>
            <a:r>
              <a:rPr lang="en-US" sz="1000" i="1" dirty="0">
                <a:solidFill>
                  <a:srgbClr val="000000"/>
                </a:solidFill>
                <a:latin typeface="Open Sans" panose="020B0606030504020204" pitchFamily="34" charset="0"/>
              </a:rPr>
              <a:t>from </a:t>
            </a:r>
            <a:r>
              <a:rPr lang="en-US" sz="1000" b="1" i="1" dirty="0">
                <a:solidFill>
                  <a:srgbClr val="000000"/>
                </a:solidFill>
                <a:latin typeface="Open Sans" panose="020B0606030504020204" pitchFamily="34" charset="0"/>
              </a:rPr>
              <a:t>4.9 to 10.5 mmol g</a:t>
            </a:r>
            <a:r>
              <a:rPr lang="en-US" sz="1000" b="1" i="1" baseline="30000" dirty="0">
                <a:solidFill>
                  <a:srgbClr val="000000"/>
                </a:solidFill>
                <a:latin typeface="Open Sans" panose="020B0606030504020204" pitchFamily="34" charset="0"/>
              </a:rPr>
              <a:t>−1</a:t>
            </a:r>
            <a:r>
              <a:rPr lang="en-US" sz="1000" b="1" i="1" dirty="0">
                <a:solidFill>
                  <a:srgbClr val="000000"/>
                </a:solidFill>
                <a:latin typeface="Open Sans" panose="020B0606030504020204" pitchFamily="34" charset="0"/>
              </a:rPr>
              <a:t> h</a:t>
            </a:r>
            <a:r>
              <a:rPr lang="en-US" sz="1000" b="1" i="1" baseline="30000" dirty="0">
                <a:solidFill>
                  <a:srgbClr val="000000"/>
                </a:solidFill>
                <a:latin typeface="Open Sans" panose="020B0606030504020204" pitchFamily="34" charset="0"/>
              </a:rPr>
              <a:t>−1</a:t>
            </a:r>
            <a:r>
              <a:rPr lang="en-US" sz="1000" i="1" dirty="0">
                <a:solidFill>
                  <a:srgbClr val="000000"/>
                </a:solidFill>
                <a:latin typeface="Open Sans" panose="020B0606030504020204" pitchFamily="34" charset="0"/>
              </a:rPr>
              <a:t> for the doped perovskite</a:t>
            </a:r>
            <a:r>
              <a:rPr lang="en-US" sz="1000" b="0" i="1" dirty="0">
                <a:solidFill>
                  <a:srgbClr val="000000"/>
                </a:solidFill>
                <a:effectLst/>
                <a:latin typeface="Open Sans" panose="020B0606030504020204" pitchFamily="34" charset="0"/>
              </a:rPr>
              <a:t>;</a:t>
            </a:r>
          </a:p>
          <a:p>
            <a:pPr marL="171450" indent="-171450" algn="just">
              <a:buFont typeface="Arial" panose="020B0604020202020204" pitchFamily="34" charset="0"/>
              <a:buChar char="•"/>
            </a:pPr>
            <a:endParaRPr lang="en-US" sz="1000" b="0" i="1" dirty="0">
              <a:solidFill>
                <a:srgbClr val="000000"/>
              </a:solidFill>
              <a:effectLst/>
              <a:latin typeface="Open Sans" panose="020B0606030504020204" pitchFamily="34" charset="0"/>
            </a:endParaRPr>
          </a:p>
          <a:p>
            <a:pPr marL="171450" indent="-171450" algn="just">
              <a:buFont typeface="Arial" panose="020B0604020202020204" pitchFamily="34" charset="0"/>
              <a:buChar char="•"/>
            </a:pPr>
            <a:r>
              <a:rPr lang="en-US" sz="1000" b="0" i="1" dirty="0">
                <a:solidFill>
                  <a:srgbClr val="000000"/>
                </a:solidFill>
                <a:effectLst/>
                <a:latin typeface="Open Sans" panose="020B0606030504020204" pitchFamily="34" charset="0"/>
              </a:rPr>
              <a:t>By </a:t>
            </a:r>
            <a:r>
              <a:rPr lang="en-US" sz="1000" b="1" i="1" dirty="0">
                <a:solidFill>
                  <a:srgbClr val="000000"/>
                </a:solidFill>
                <a:effectLst/>
                <a:latin typeface="Open Sans" panose="020B0606030504020204" pitchFamily="34" charset="0"/>
              </a:rPr>
              <a:t>substituting Co with Ru, then, a strongly synergistic effect can be achieved </a:t>
            </a:r>
            <a:r>
              <a:rPr lang="en-US" sz="1000" b="0" i="1" dirty="0">
                <a:solidFill>
                  <a:srgbClr val="000000"/>
                </a:solidFill>
                <a:effectLst/>
                <a:latin typeface="Open Sans" panose="020B0606030504020204" pitchFamily="34" charset="0"/>
              </a:rPr>
              <a:t>for these two species, both of which show activity for ammonia synthesis. This was found to </a:t>
            </a:r>
            <a:r>
              <a:rPr lang="en-US" sz="1000" b="1" i="1" dirty="0">
                <a:solidFill>
                  <a:srgbClr val="000000"/>
                </a:solidFill>
                <a:effectLst/>
                <a:latin typeface="Open Sans" panose="020B0606030504020204" pitchFamily="34" charset="0"/>
              </a:rPr>
              <a:t>benefit the dissociative adsorption of N</a:t>
            </a:r>
            <a:r>
              <a:rPr lang="en-US" sz="1000" b="1" i="1" baseline="-25000" dirty="0">
                <a:solidFill>
                  <a:srgbClr val="000000"/>
                </a:solidFill>
                <a:effectLst/>
                <a:latin typeface="Open Sans" panose="020B0606030504020204" pitchFamily="34" charset="0"/>
              </a:rPr>
              <a:t>2</a:t>
            </a:r>
            <a:r>
              <a:rPr lang="en-US" sz="1000" b="1" i="1" dirty="0">
                <a:solidFill>
                  <a:srgbClr val="000000"/>
                </a:solidFill>
                <a:effectLst/>
                <a:latin typeface="Open Sans" panose="020B0606030504020204" pitchFamily="34" charset="0"/>
              </a:rPr>
              <a:t> through the formation of more Ru clusters along with a larger Co surface presence</a:t>
            </a:r>
            <a:r>
              <a:rPr lang="en-US" sz="1000" b="1" i="1" dirty="0">
                <a:solidFill>
                  <a:srgbClr val="000000"/>
                </a:solidFill>
                <a:latin typeface="Open Sans" panose="020B0606030504020204" pitchFamily="34" charset="0"/>
              </a:rPr>
              <a:t>.</a:t>
            </a:r>
          </a:p>
        </p:txBody>
      </p:sp>
      <p:sp>
        <p:nvSpPr>
          <p:cNvPr id="21" name="CasellaDiTesto 20">
            <a:extLst>
              <a:ext uri="{FF2B5EF4-FFF2-40B4-BE49-F238E27FC236}">
                <a16:creationId xmlns:a16="http://schemas.microsoft.com/office/drawing/2014/main" id="{68BDA600-3607-5586-29D8-AD7B04D2AD5E}"/>
              </a:ext>
            </a:extLst>
          </p:cNvPr>
          <p:cNvSpPr txBox="1"/>
          <p:nvPr/>
        </p:nvSpPr>
        <p:spPr>
          <a:xfrm>
            <a:off x="7812360" y="4975653"/>
            <a:ext cx="1359149" cy="169277"/>
          </a:xfrm>
          <a:prstGeom prst="rect">
            <a:avLst/>
          </a:prstGeom>
          <a:noFill/>
        </p:spPr>
        <p:txBody>
          <a:bodyPr wrap="square">
            <a:spAutoFit/>
          </a:bodyPr>
          <a:lstStyle/>
          <a:p>
            <a:r>
              <a:rPr lang="it-IT" sz="500" dirty="0"/>
              <a:t>https://doi.org/10.1002/aesr.202000043</a:t>
            </a:r>
          </a:p>
        </p:txBody>
      </p:sp>
      <p:sp>
        <p:nvSpPr>
          <p:cNvPr id="11" name="CasellaDiTesto 10">
            <a:extLst>
              <a:ext uri="{FF2B5EF4-FFF2-40B4-BE49-F238E27FC236}">
                <a16:creationId xmlns:a16="http://schemas.microsoft.com/office/drawing/2014/main" id="{B45D849E-E696-8BB5-29C9-7C6E122E87DB}"/>
              </a:ext>
            </a:extLst>
          </p:cNvPr>
          <p:cNvSpPr txBox="1"/>
          <p:nvPr/>
        </p:nvSpPr>
        <p:spPr>
          <a:xfrm>
            <a:off x="5637473" y="55051"/>
            <a:ext cx="3506527" cy="369332"/>
          </a:xfrm>
          <a:prstGeom prst="rect">
            <a:avLst/>
          </a:prstGeom>
          <a:noFill/>
        </p:spPr>
        <p:txBody>
          <a:bodyPr wrap="square">
            <a:spAutoFit/>
          </a:bodyPr>
          <a:lstStyle/>
          <a:p>
            <a:pPr algn="just"/>
            <a:r>
              <a:rPr lang="en-US" sz="900" b="1" dirty="0">
                <a:latin typeface="Noto Sans" panose="020B0502040504020204" pitchFamily="34" charset="0"/>
                <a:ea typeface="Noto Sans" panose="020B0502040504020204" pitchFamily="34" charset="0"/>
                <a:cs typeface="Noto Sans" panose="020B0502040504020204" pitchFamily="34" charset="0"/>
              </a:rPr>
              <a:t>Chemical composition and activity of ruthenium catalysts for ammonia synthesis.</a:t>
            </a:r>
          </a:p>
        </p:txBody>
      </p:sp>
      <p:pic>
        <p:nvPicPr>
          <p:cNvPr id="13" name="Immagine 12">
            <a:extLst>
              <a:ext uri="{FF2B5EF4-FFF2-40B4-BE49-F238E27FC236}">
                <a16:creationId xmlns:a16="http://schemas.microsoft.com/office/drawing/2014/main" id="{289747A3-CE40-D02F-A6C4-3DAA358470A9}"/>
              </a:ext>
            </a:extLst>
          </p:cNvPr>
          <p:cNvPicPr>
            <a:picLocks noChangeAspect="1"/>
          </p:cNvPicPr>
          <p:nvPr/>
        </p:nvPicPr>
        <p:blipFill>
          <a:blip r:embed="rId3"/>
          <a:stretch>
            <a:fillRect/>
          </a:stretch>
        </p:blipFill>
        <p:spPr>
          <a:xfrm>
            <a:off x="5726157" y="464517"/>
            <a:ext cx="3386313" cy="4457666"/>
          </a:xfrm>
          <a:prstGeom prst="rect">
            <a:avLst/>
          </a:prstGeom>
        </p:spPr>
      </p:pic>
      <p:sp>
        <p:nvSpPr>
          <p:cNvPr id="12" name="CasellaDiTesto 11">
            <a:extLst>
              <a:ext uri="{FF2B5EF4-FFF2-40B4-BE49-F238E27FC236}">
                <a16:creationId xmlns:a16="http://schemas.microsoft.com/office/drawing/2014/main" id="{60A88699-29E7-E3E7-88BC-E6C538319367}"/>
              </a:ext>
            </a:extLst>
          </p:cNvPr>
          <p:cNvSpPr txBox="1"/>
          <p:nvPr/>
        </p:nvSpPr>
        <p:spPr>
          <a:xfrm>
            <a:off x="2433915" y="4971456"/>
            <a:ext cx="1756234" cy="169277"/>
          </a:xfrm>
          <a:prstGeom prst="rect">
            <a:avLst/>
          </a:prstGeom>
          <a:noFill/>
        </p:spPr>
        <p:txBody>
          <a:bodyPr wrap="square">
            <a:spAutoFit/>
          </a:bodyPr>
          <a:lstStyle/>
          <a:p>
            <a:r>
              <a:rPr lang="it-IT" sz="500" dirty="0"/>
              <a:t>DOI: 10.1021/acs.iecr.8b04915</a:t>
            </a:r>
          </a:p>
        </p:txBody>
      </p:sp>
      <p:pic>
        <p:nvPicPr>
          <p:cNvPr id="10" name="Immagine 9">
            <a:extLst>
              <a:ext uri="{FF2B5EF4-FFF2-40B4-BE49-F238E27FC236}">
                <a16:creationId xmlns:a16="http://schemas.microsoft.com/office/drawing/2014/main" id="{F0CAD0AB-683F-2181-74CB-49689D142F67}"/>
              </a:ext>
            </a:extLst>
          </p:cNvPr>
          <p:cNvPicPr>
            <a:picLocks noChangeAspect="1"/>
          </p:cNvPicPr>
          <p:nvPr/>
        </p:nvPicPr>
        <p:blipFill>
          <a:blip r:embed="rId4"/>
          <a:stretch>
            <a:fillRect/>
          </a:stretch>
        </p:blipFill>
        <p:spPr>
          <a:xfrm>
            <a:off x="163122" y="3631234"/>
            <a:ext cx="2854677" cy="1350046"/>
          </a:xfrm>
          <a:prstGeom prst="rect">
            <a:avLst/>
          </a:prstGeom>
        </p:spPr>
      </p:pic>
      <p:pic>
        <p:nvPicPr>
          <p:cNvPr id="15" name="Immagine 14">
            <a:extLst>
              <a:ext uri="{FF2B5EF4-FFF2-40B4-BE49-F238E27FC236}">
                <a16:creationId xmlns:a16="http://schemas.microsoft.com/office/drawing/2014/main" id="{F0BF4AF3-244A-54B8-4200-BDCE2FD01F4A}"/>
              </a:ext>
            </a:extLst>
          </p:cNvPr>
          <p:cNvPicPr>
            <a:picLocks noChangeAspect="1"/>
          </p:cNvPicPr>
          <p:nvPr/>
        </p:nvPicPr>
        <p:blipFill>
          <a:blip r:embed="rId5"/>
          <a:stretch>
            <a:fillRect/>
          </a:stretch>
        </p:blipFill>
        <p:spPr>
          <a:xfrm>
            <a:off x="3062141" y="3636165"/>
            <a:ext cx="2535639" cy="1345115"/>
          </a:xfrm>
          <a:prstGeom prst="rect">
            <a:avLst/>
          </a:prstGeom>
        </p:spPr>
      </p:pic>
    </p:spTree>
    <p:extLst>
      <p:ext uri="{BB962C8B-B14F-4D97-AF65-F5344CB8AC3E}">
        <p14:creationId xmlns:p14="http://schemas.microsoft.com/office/powerpoint/2010/main" val="1343795573"/>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6DA61EE-9148-4BFA-2B51-411D08BA4172}"/>
              </a:ext>
            </a:extLst>
          </p:cNvPr>
          <p:cNvSpPr txBox="1">
            <a:spLocks noGrp="1" noRot="1" noMove="1" noResize="1" noEditPoints="1" noAdjustHandles="1" noChangeArrowheads="1" noChangeShapeType="1"/>
          </p:cNvSpPr>
          <p:nvPr/>
        </p:nvSpPr>
        <p:spPr bwMode="auto">
          <a:xfrm>
            <a:off x="463794" y="158651"/>
            <a:ext cx="324411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RUTHENIUM-BASED CATALYSTS</a:t>
            </a: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7</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612038"/>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55B4B874-E3A9-9609-D400-BBF34BA3EBE8}"/>
              </a:ext>
            </a:extLst>
          </p:cNvPr>
          <p:cNvSpPr txBox="1">
            <a:spLocks/>
          </p:cNvSpPr>
          <p:nvPr/>
        </p:nvSpPr>
        <p:spPr bwMode="auto">
          <a:xfrm>
            <a:off x="320258" y="556475"/>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err="1">
                <a:solidFill>
                  <a:schemeClr val="tx1"/>
                </a:solidFill>
                <a:latin typeface="Noto Sans" panose="020B0502040504020204" pitchFamily="34" charset="0"/>
                <a:ea typeface="Noto Sans" panose="020B0502040504020204" pitchFamily="34" charset="0"/>
                <a:cs typeface="Noto Sans" panose="020B0502040504020204" pitchFamily="34" charset="0"/>
              </a:rPr>
              <a:t>Electride</a:t>
            </a: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-Based Catalysts</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 name="CasellaDiTesto 1">
            <a:extLst>
              <a:ext uri="{FF2B5EF4-FFF2-40B4-BE49-F238E27FC236}">
                <a16:creationId xmlns:a16="http://schemas.microsoft.com/office/drawing/2014/main" id="{90FB18A6-D8C3-654A-393D-1D67493FD4A5}"/>
              </a:ext>
            </a:extLst>
          </p:cNvPr>
          <p:cNvSpPr txBox="1"/>
          <p:nvPr/>
        </p:nvSpPr>
        <p:spPr>
          <a:xfrm>
            <a:off x="57936" y="787900"/>
            <a:ext cx="5655790" cy="461665"/>
          </a:xfrm>
          <a:prstGeom prst="rect">
            <a:avLst/>
          </a:prstGeom>
          <a:noFill/>
        </p:spPr>
        <p:txBody>
          <a:bodyPr wrap="square">
            <a:spAutoFit/>
          </a:bodyPr>
          <a:lstStyle/>
          <a:p>
            <a:pPr algn="just"/>
            <a:r>
              <a:rPr lang="en-US" sz="1200" b="0" i="0" dirty="0">
                <a:effectLst/>
                <a:latin typeface="Noto Sans" panose="020B0502040504020204" pitchFamily="34" charset="0"/>
                <a:ea typeface="Noto Sans" panose="020B0502040504020204" pitchFamily="34" charset="0"/>
                <a:cs typeface="Noto Sans" panose="020B0502040504020204" pitchFamily="34" charset="0"/>
              </a:rPr>
              <a:t>“</a:t>
            </a:r>
            <a:r>
              <a:rPr lang="en-US" sz="1200" b="0" i="0" dirty="0">
                <a:solidFill>
                  <a:srgbClr val="000000"/>
                </a:solidFill>
                <a:effectLst/>
                <a:latin typeface="Open Sans" panose="020B0606030504020204" pitchFamily="34" charset="0"/>
                <a:ea typeface="Noto Sans" panose="020B0502040504020204" pitchFamily="34" charset="0"/>
                <a:cs typeface="Noto Sans" panose="020B0502040504020204" pitchFamily="34" charset="0"/>
              </a:rPr>
              <a:t>R</a:t>
            </a:r>
            <a:r>
              <a:rPr lang="en-US" sz="1200" dirty="0">
                <a:solidFill>
                  <a:srgbClr val="000000"/>
                </a:solidFill>
                <a:latin typeface="Open Sans" panose="020B0606030504020204" pitchFamily="34" charset="0"/>
                <a:ea typeface="Noto Sans" panose="020B0502040504020204" pitchFamily="34" charset="0"/>
                <a:cs typeface="Noto Sans" panose="020B0502040504020204" pitchFamily="34" charset="0"/>
              </a:rPr>
              <a:t>uthenium catalysts with inorganic </a:t>
            </a:r>
            <a:r>
              <a:rPr lang="en-US" sz="1200" dirty="0" err="1">
                <a:solidFill>
                  <a:srgbClr val="000000"/>
                </a:solidFill>
                <a:latin typeface="Open Sans" panose="020B0606030504020204" pitchFamily="34" charset="0"/>
                <a:ea typeface="Noto Sans" panose="020B0502040504020204" pitchFamily="34" charset="0"/>
                <a:cs typeface="Noto Sans" panose="020B0502040504020204" pitchFamily="34" charset="0"/>
              </a:rPr>
              <a:t>electride</a:t>
            </a:r>
            <a:r>
              <a:rPr lang="en-US" sz="1200" dirty="0">
                <a:solidFill>
                  <a:srgbClr val="000000"/>
                </a:solidFill>
                <a:latin typeface="Open Sans" panose="020B0606030504020204" pitchFamily="34" charset="0"/>
                <a:ea typeface="Noto Sans" panose="020B0502040504020204" pitchFamily="34" charset="0"/>
                <a:cs typeface="Noto Sans" panose="020B0502040504020204" pitchFamily="34" charset="0"/>
              </a:rPr>
              <a:t> support showed promising activities due to the excellent promotion effect of this recent material</a:t>
            </a:r>
            <a:r>
              <a:rPr lang="en-US" sz="1200" dirty="0">
                <a:latin typeface="Noto Sans" panose="020B0502040504020204" pitchFamily="34" charset="0"/>
                <a:ea typeface="Noto Sans" panose="020B0502040504020204" pitchFamily="34" charset="0"/>
                <a:cs typeface="Noto Sans" panose="020B0502040504020204" pitchFamily="34" charset="0"/>
              </a:rPr>
              <a:t>”</a:t>
            </a:r>
          </a:p>
        </p:txBody>
      </p:sp>
      <p:sp>
        <p:nvSpPr>
          <p:cNvPr id="1041" name="CasellaDiTesto 1040">
            <a:extLst>
              <a:ext uri="{FF2B5EF4-FFF2-40B4-BE49-F238E27FC236}">
                <a16:creationId xmlns:a16="http://schemas.microsoft.com/office/drawing/2014/main" id="{4175C75D-43D2-E14D-42E4-BF8E9BE0C12F}"/>
              </a:ext>
            </a:extLst>
          </p:cNvPr>
          <p:cNvSpPr txBox="1"/>
          <p:nvPr/>
        </p:nvSpPr>
        <p:spPr>
          <a:xfrm>
            <a:off x="42156" y="1266305"/>
            <a:ext cx="5612035" cy="1631216"/>
          </a:xfrm>
          <a:prstGeom prst="rect">
            <a:avLst/>
          </a:prstGeom>
          <a:noFill/>
        </p:spPr>
        <p:txBody>
          <a:bodyPr wrap="square">
            <a:spAutoFit/>
          </a:bodyPr>
          <a:lstStyle/>
          <a:p>
            <a:pPr marL="171450" indent="-171450" algn="just">
              <a:buFont typeface="Arial" panose="020B0604020202020204" pitchFamily="34" charset="0"/>
              <a:buChar char="•"/>
            </a:pPr>
            <a:r>
              <a:rPr lang="en-US" sz="1000" i="1" dirty="0">
                <a:solidFill>
                  <a:srgbClr val="000000"/>
                </a:solidFill>
                <a:latin typeface="Open Sans" panose="020B0606030504020204" pitchFamily="34" charset="0"/>
              </a:rPr>
              <a:t>An </a:t>
            </a:r>
            <a:r>
              <a:rPr lang="en-US" sz="1000" i="1" dirty="0" err="1">
                <a:solidFill>
                  <a:srgbClr val="000000"/>
                </a:solidFill>
                <a:latin typeface="Open Sans" panose="020B0606030504020204" pitchFamily="34" charset="0"/>
              </a:rPr>
              <a:t>electride</a:t>
            </a:r>
            <a:r>
              <a:rPr lang="en-US" sz="1000" i="1" dirty="0">
                <a:solidFill>
                  <a:srgbClr val="000000"/>
                </a:solidFill>
                <a:latin typeface="Open Sans" panose="020B0606030504020204" pitchFamily="34" charset="0"/>
              </a:rPr>
              <a:t> is an O</a:t>
            </a:r>
            <a:r>
              <a:rPr lang="en-US" sz="1000" i="1" baseline="30000" dirty="0">
                <a:solidFill>
                  <a:srgbClr val="000000"/>
                </a:solidFill>
                <a:latin typeface="Open Sans" panose="020B0606030504020204" pitchFamily="34" charset="0"/>
              </a:rPr>
              <a:t>2−</a:t>
            </a:r>
            <a:r>
              <a:rPr lang="en-US" sz="1000" i="1" dirty="0">
                <a:solidFill>
                  <a:srgbClr val="000000"/>
                </a:solidFill>
                <a:latin typeface="Open Sans" panose="020B0606030504020204" pitchFamily="34" charset="0"/>
              </a:rPr>
              <a:t> ionic compound in which electrons act as the anion. Thus, </a:t>
            </a:r>
            <a:r>
              <a:rPr lang="en-US" sz="1000" b="1" i="1" dirty="0" err="1">
                <a:solidFill>
                  <a:srgbClr val="000000"/>
                </a:solidFill>
                <a:latin typeface="Open Sans" panose="020B0606030504020204" pitchFamily="34" charset="0"/>
              </a:rPr>
              <a:t>electrides</a:t>
            </a:r>
            <a:r>
              <a:rPr lang="en-US" sz="1000" b="1" i="1" dirty="0">
                <a:solidFill>
                  <a:srgbClr val="000000"/>
                </a:solidFill>
                <a:latin typeface="Open Sans" panose="020B0606030504020204" pitchFamily="34" charset="0"/>
              </a:rPr>
              <a:t> are materials that contain trapped electrons as structural components, rather than as mobile charge carriers.</a:t>
            </a:r>
            <a:r>
              <a:rPr lang="en-US" sz="1000" i="1" dirty="0">
                <a:solidFill>
                  <a:srgbClr val="000000"/>
                </a:solidFill>
                <a:latin typeface="Open Sans" panose="020B0606030504020204" pitchFamily="34" charset="0"/>
              </a:rPr>
              <a:t> These </a:t>
            </a:r>
            <a:r>
              <a:rPr lang="en-US" sz="1000" b="1" i="1" dirty="0">
                <a:solidFill>
                  <a:srgbClr val="000000"/>
                </a:solidFill>
                <a:latin typeface="Open Sans" panose="020B0606030504020204" pitchFamily="34" charset="0"/>
              </a:rPr>
              <a:t>trapped electrons </a:t>
            </a:r>
            <a:r>
              <a:rPr lang="en-US" sz="1000" i="1" dirty="0">
                <a:solidFill>
                  <a:srgbClr val="000000"/>
                </a:solidFill>
                <a:latin typeface="Open Sans" panose="020B0606030504020204" pitchFamily="34" charset="0"/>
              </a:rPr>
              <a:t>can </a:t>
            </a:r>
            <a:r>
              <a:rPr lang="en-US" sz="1000" b="1" i="1" dirty="0">
                <a:solidFill>
                  <a:srgbClr val="000000"/>
                </a:solidFill>
                <a:latin typeface="Open Sans" panose="020B0606030504020204" pitchFamily="34" charset="0"/>
              </a:rPr>
              <a:t>exhibit unique chemical reactivity</a:t>
            </a:r>
            <a:r>
              <a:rPr lang="en-US" sz="1000" i="1" dirty="0">
                <a:solidFill>
                  <a:srgbClr val="000000"/>
                </a:solidFill>
                <a:latin typeface="Open Sans" panose="020B0606030504020204" pitchFamily="34" charset="0"/>
              </a:rPr>
              <a:t>, making </a:t>
            </a:r>
            <a:r>
              <a:rPr lang="en-US" sz="1000" i="1" dirty="0" err="1">
                <a:solidFill>
                  <a:srgbClr val="000000"/>
                </a:solidFill>
                <a:latin typeface="Open Sans" panose="020B0606030504020204" pitchFamily="34" charset="0"/>
              </a:rPr>
              <a:t>electrides</a:t>
            </a:r>
            <a:r>
              <a:rPr lang="en-US" sz="1000" i="1" dirty="0">
                <a:solidFill>
                  <a:srgbClr val="000000"/>
                </a:solidFill>
                <a:latin typeface="Open Sans" panose="020B0606030504020204" pitchFamily="34" charset="0"/>
              </a:rPr>
              <a:t> interesting candidates for catalysis.</a:t>
            </a:r>
          </a:p>
          <a:p>
            <a:pPr marL="171450" indent="-171450" algn="just">
              <a:buFont typeface="Arial" panose="020B0604020202020204" pitchFamily="34" charset="0"/>
              <a:buChar char="•"/>
            </a:pPr>
            <a:endParaRPr lang="en-US" sz="1000" b="0" i="1" dirty="0">
              <a:solidFill>
                <a:srgbClr val="000000"/>
              </a:solidFill>
              <a:effectLst/>
              <a:latin typeface="Open Sans" panose="020B0606030504020204" pitchFamily="34" charset="0"/>
            </a:endParaRPr>
          </a:p>
          <a:p>
            <a:pPr marL="171450" indent="-171450" algn="just">
              <a:buFont typeface="Arial" panose="020B0604020202020204" pitchFamily="34" charset="0"/>
              <a:buChar char="•"/>
            </a:pPr>
            <a:r>
              <a:rPr lang="en-US" sz="1000" b="0" i="1" dirty="0">
                <a:solidFill>
                  <a:srgbClr val="000000"/>
                </a:solidFill>
                <a:effectLst/>
                <a:latin typeface="Open Sans" panose="020B0606030504020204" pitchFamily="34" charset="0"/>
              </a:rPr>
              <a:t> </a:t>
            </a:r>
            <a:r>
              <a:rPr lang="en-US" sz="1000" b="0" i="1" dirty="0" err="1">
                <a:solidFill>
                  <a:srgbClr val="000000"/>
                </a:solidFill>
                <a:effectLst/>
                <a:latin typeface="Open Sans" panose="020B0606030504020204" pitchFamily="34" charset="0"/>
              </a:rPr>
              <a:t>Electrides</a:t>
            </a:r>
            <a:r>
              <a:rPr lang="en-US" sz="1000" b="0" i="1" dirty="0">
                <a:solidFill>
                  <a:srgbClr val="000000"/>
                </a:solidFill>
                <a:effectLst/>
                <a:latin typeface="Open Sans" panose="020B0606030504020204" pitchFamily="34" charset="0"/>
              </a:rPr>
              <a:t> inherently possess high electron density, which can influence the catalytic activity and selectivity of the material;</a:t>
            </a:r>
          </a:p>
          <a:p>
            <a:pPr marL="171450" indent="-171450" algn="just">
              <a:buFont typeface="Arial" panose="020B0604020202020204" pitchFamily="34" charset="0"/>
              <a:buChar char="•"/>
            </a:pPr>
            <a:endParaRPr lang="en-US" sz="1000" i="1" dirty="0">
              <a:solidFill>
                <a:srgbClr val="000000"/>
              </a:solidFill>
              <a:latin typeface="Open Sans" panose="020B0606030504020204" pitchFamily="34" charset="0"/>
            </a:endParaRPr>
          </a:p>
          <a:p>
            <a:pPr marL="171450" indent="-171450" algn="just">
              <a:buFont typeface="Arial" panose="020B0604020202020204" pitchFamily="34" charset="0"/>
              <a:buChar char="•"/>
            </a:pPr>
            <a:r>
              <a:rPr lang="en-US" sz="1000" i="1" dirty="0">
                <a:solidFill>
                  <a:srgbClr val="000000"/>
                </a:solidFill>
                <a:latin typeface="Open Sans" panose="020B0606030504020204" pitchFamily="34" charset="0"/>
              </a:rPr>
              <a:t>The </a:t>
            </a:r>
            <a:r>
              <a:rPr lang="en-US" sz="1000" b="1" i="1" dirty="0">
                <a:solidFill>
                  <a:srgbClr val="000000"/>
                </a:solidFill>
                <a:effectLst/>
                <a:latin typeface="Open Sans" panose="020B0606030504020204" pitchFamily="34" charset="0"/>
              </a:rPr>
              <a:t>mechanism</a:t>
            </a:r>
            <a:r>
              <a:rPr lang="en-US" sz="1000" b="0" i="1" dirty="0">
                <a:solidFill>
                  <a:srgbClr val="000000"/>
                </a:solidFill>
                <a:effectLst/>
                <a:latin typeface="Open Sans" panose="020B0606030504020204" pitchFamily="34" charset="0"/>
              </a:rPr>
              <a:t> of ammonia synthesis </a:t>
            </a:r>
            <a:r>
              <a:rPr lang="en-US" sz="1000" b="1" i="1" dirty="0">
                <a:solidFill>
                  <a:srgbClr val="000000"/>
                </a:solidFill>
                <a:effectLst/>
                <a:latin typeface="Open Sans" panose="020B0606030504020204" pitchFamily="34" charset="0"/>
              </a:rPr>
              <a:t>involves reversible storage and release of hydrogen atoms</a:t>
            </a:r>
            <a:r>
              <a:rPr lang="en-US" sz="1000" b="0" i="1" dirty="0">
                <a:solidFill>
                  <a:srgbClr val="000000"/>
                </a:solidFill>
                <a:effectLst/>
                <a:latin typeface="Open Sans" panose="020B0606030504020204" pitchFamily="34" charset="0"/>
              </a:rPr>
              <a:t> on the Ru/C12A7:e(-) surface </a:t>
            </a:r>
            <a:r>
              <a:rPr lang="en-US" sz="1000" b="0" i="1" dirty="0" err="1">
                <a:solidFill>
                  <a:srgbClr val="000000"/>
                </a:solidFill>
                <a:effectLst/>
                <a:latin typeface="Open Sans" panose="020B0606030504020204" pitchFamily="34" charset="0"/>
              </a:rPr>
              <a:t>i</a:t>
            </a:r>
            <a:r>
              <a:rPr lang="en-US" sz="1000" b="0" i="1" dirty="0">
                <a:solidFill>
                  <a:srgbClr val="000000"/>
                </a:solidFill>
                <a:effectLst/>
                <a:latin typeface="Open Sans" panose="020B0606030504020204" pitchFamily="34" charset="0"/>
              </a:rPr>
              <a:t>.</a:t>
            </a:r>
            <a:r>
              <a:rPr lang="en-US" sz="1000" i="1" dirty="0">
                <a:solidFill>
                  <a:srgbClr val="000000"/>
                </a:solidFill>
                <a:effectLst/>
                <a:latin typeface="Open Sans" panose="020B0606030504020204" pitchFamily="34" charset="0"/>
              </a:rPr>
              <a:t> </a:t>
            </a:r>
          </a:p>
        </p:txBody>
      </p:sp>
      <p:sp>
        <p:nvSpPr>
          <p:cNvPr id="21" name="CasellaDiTesto 20">
            <a:extLst>
              <a:ext uri="{FF2B5EF4-FFF2-40B4-BE49-F238E27FC236}">
                <a16:creationId xmlns:a16="http://schemas.microsoft.com/office/drawing/2014/main" id="{68BDA600-3607-5586-29D8-AD7B04D2AD5E}"/>
              </a:ext>
            </a:extLst>
          </p:cNvPr>
          <p:cNvSpPr txBox="1"/>
          <p:nvPr/>
        </p:nvSpPr>
        <p:spPr>
          <a:xfrm>
            <a:off x="7812360" y="4975653"/>
            <a:ext cx="1359149" cy="169277"/>
          </a:xfrm>
          <a:prstGeom prst="rect">
            <a:avLst/>
          </a:prstGeom>
          <a:noFill/>
        </p:spPr>
        <p:txBody>
          <a:bodyPr wrap="square">
            <a:spAutoFit/>
          </a:bodyPr>
          <a:lstStyle/>
          <a:p>
            <a:r>
              <a:rPr lang="it-IT" sz="500" dirty="0"/>
              <a:t>https://doi.org/10.1002/aesr.202000043</a:t>
            </a:r>
          </a:p>
        </p:txBody>
      </p:sp>
      <p:pic>
        <p:nvPicPr>
          <p:cNvPr id="6" name="Immagine 5">
            <a:extLst>
              <a:ext uri="{FF2B5EF4-FFF2-40B4-BE49-F238E27FC236}">
                <a16:creationId xmlns:a16="http://schemas.microsoft.com/office/drawing/2014/main" id="{48E36FE7-95D1-7996-A461-4EFA82FBF565}"/>
              </a:ext>
            </a:extLst>
          </p:cNvPr>
          <p:cNvPicPr>
            <a:picLocks noChangeAspect="1"/>
          </p:cNvPicPr>
          <p:nvPr/>
        </p:nvPicPr>
        <p:blipFill>
          <a:blip r:embed="rId3"/>
          <a:stretch>
            <a:fillRect/>
          </a:stretch>
        </p:blipFill>
        <p:spPr>
          <a:xfrm>
            <a:off x="5674456" y="77525"/>
            <a:ext cx="3384376" cy="1602303"/>
          </a:xfrm>
          <a:prstGeom prst="rect">
            <a:avLst/>
          </a:prstGeom>
        </p:spPr>
      </p:pic>
      <p:pic>
        <p:nvPicPr>
          <p:cNvPr id="14" name="Immagine 13">
            <a:extLst>
              <a:ext uri="{FF2B5EF4-FFF2-40B4-BE49-F238E27FC236}">
                <a16:creationId xmlns:a16="http://schemas.microsoft.com/office/drawing/2014/main" id="{B5299882-E467-E873-0D88-AC14DF5E4C44}"/>
              </a:ext>
            </a:extLst>
          </p:cNvPr>
          <p:cNvPicPr>
            <a:picLocks noChangeAspect="1"/>
          </p:cNvPicPr>
          <p:nvPr/>
        </p:nvPicPr>
        <p:blipFill>
          <a:blip r:embed="rId4"/>
          <a:stretch>
            <a:fillRect/>
          </a:stretch>
        </p:blipFill>
        <p:spPr>
          <a:xfrm>
            <a:off x="6084168" y="2427733"/>
            <a:ext cx="2721398" cy="2186839"/>
          </a:xfrm>
          <a:prstGeom prst="rect">
            <a:avLst/>
          </a:prstGeom>
        </p:spPr>
      </p:pic>
      <p:sp>
        <p:nvSpPr>
          <p:cNvPr id="17" name="CasellaDiTesto 16">
            <a:extLst>
              <a:ext uri="{FF2B5EF4-FFF2-40B4-BE49-F238E27FC236}">
                <a16:creationId xmlns:a16="http://schemas.microsoft.com/office/drawing/2014/main" id="{05DC445E-EBD3-5881-6787-BE6EF85DFC96}"/>
              </a:ext>
            </a:extLst>
          </p:cNvPr>
          <p:cNvSpPr txBox="1"/>
          <p:nvPr/>
        </p:nvSpPr>
        <p:spPr>
          <a:xfrm>
            <a:off x="5835490" y="4558725"/>
            <a:ext cx="3347864" cy="584775"/>
          </a:xfrm>
          <a:prstGeom prst="rect">
            <a:avLst/>
          </a:prstGeom>
          <a:noFill/>
        </p:spPr>
        <p:txBody>
          <a:bodyPr wrap="square">
            <a:spAutoFit/>
          </a:bodyPr>
          <a:lstStyle/>
          <a:p>
            <a:r>
              <a:rPr lang="it-IT" sz="800" i="1" dirty="0">
                <a:latin typeface="Noto Sans" panose="020B0502040504020204" pitchFamily="34" charset="0"/>
                <a:ea typeface="Noto Sans" panose="020B0502040504020204" pitchFamily="34" charset="0"/>
              </a:rPr>
              <a:t>Lattice </a:t>
            </a:r>
            <a:r>
              <a:rPr lang="it-IT" sz="800" i="1" dirty="0" err="1">
                <a:latin typeface="Noto Sans" panose="020B0502040504020204" pitchFamily="34" charset="0"/>
                <a:ea typeface="Noto Sans" panose="020B0502040504020204" pitchFamily="34" charset="0"/>
              </a:rPr>
              <a:t>structure</a:t>
            </a:r>
            <a:r>
              <a:rPr lang="it-IT" sz="800" i="1" dirty="0">
                <a:latin typeface="Noto Sans" panose="020B0502040504020204" pitchFamily="34" charset="0"/>
                <a:ea typeface="Noto Sans" panose="020B0502040504020204" pitchFamily="34" charset="0"/>
              </a:rPr>
              <a:t> of the [Ca</a:t>
            </a:r>
            <a:r>
              <a:rPr lang="it-IT" sz="800" i="1" baseline="-25000" dirty="0">
                <a:latin typeface="Noto Sans" panose="020B0502040504020204" pitchFamily="34" charset="0"/>
                <a:ea typeface="Noto Sans" panose="020B0502040504020204" pitchFamily="34" charset="0"/>
              </a:rPr>
              <a:t>24</a:t>
            </a:r>
            <a:r>
              <a:rPr lang="it-IT" sz="800" i="1" dirty="0">
                <a:latin typeface="Noto Sans" panose="020B0502040504020204" pitchFamily="34" charset="0"/>
                <a:ea typeface="Noto Sans" panose="020B0502040504020204" pitchFamily="34" charset="0"/>
              </a:rPr>
              <a:t>Al</a:t>
            </a:r>
            <a:r>
              <a:rPr lang="it-IT" sz="800" i="1" baseline="-25000" dirty="0">
                <a:latin typeface="Noto Sans" panose="020B0502040504020204" pitchFamily="34" charset="0"/>
                <a:ea typeface="Noto Sans" panose="020B0502040504020204" pitchFamily="34" charset="0"/>
              </a:rPr>
              <a:t>28</a:t>
            </a:r>
            <a:r>
              <a:rPr lang="it-IT" sz="800" i="1" dirty="0">
                <a:latin typeface="Noto Sans" panose="020B0502040504020204" pitchFamily="34" charset="0"/>
                <a:ea typeface="Noto Sans" panose="020B0502040504020204" pitchFamily="34" charset="0"/>
              </a:rPr>
              <a:t>O</a:t>
            </a:r>
            <a:r>
              <a:rPr lang="it-IT" sz="800" i="1" baseline="-25000" dirty="0">
                <a:latin typeface="Noto Sans" panose="020B0502040504020204" pitchFamily="34" charset="0"/>
                <a:ea typeface="Noto Sans" panose="020B0502040504020204" pitchFamily="34" charset="0"/>
              </a:rPr>
              <a:t>64</a:t>
            </a:r>
            <a:r>
              <a:rPr lang="it-IT" sz="800" i="1" dirty="0">
                <a:latin typeface="Noto Sans" panose="020B0502040504020204" pitchFamily="34" charset="0"/>
                <a:ea typeface="Noto Sans" panose="020B0502040504020204" pitchFamily="34" charset="0"/>
              </a:rPr>
              <a:t>]4þ(e)4 </a:t>
            </a:r>
            <a:r>
              <a:rPr lang="it-IT" sz="800" i="1" dirty="0" err="1">
                <a:latin typeface="Noto Sans" panose="020B0502040504020204" pitchFamily="34" charset="0"/>
                <a:ea typeface="Noto Sans" panose="020B0502040504020204" pitchFamily="34" charset="0"/>
              </a:rPr>
              <a:t>electride</a:t>
            </a:r>
            <a:r>
              <a:rPr lang="it-IT" sz="800" i="1" dirty="0">
                <a:latin typeface="Noto Sans" panose="020B0502040504020204" pitchFamily="34" charset="0"/>
                <a:ea typeface="Noto Sans" panose="020B0502040504020204" pitchFamily="34" charset="0"/>
              </a:rPr>
              <a:t> with </a:t>
            </a:r>
            <a:r>
              <a:rPr lang="it-IT" sz="800" i="1" dirty="0" err="1">
                <a:latin typeface="Noto Sans" panose="020B0502040504020204" pitchFamily="34" charset="0"/>
                <a:ea typeface="Noto Sans" panose="020B0502040504020204" pitchFamily="34" charset="0"/>
              </a:rPr>
              <a:t>Ruloading</a:t>
            </a:r>
            <a:r>
              <a:rPr lang="it-IT" sz="800" i="1" dirty="0">
                <a:latin typeface="Noto Sans" panose="020B0502040504020204" pitchFamily="34" charset="0"/>
                <a:ea typeface="Noto Sans" panose="020B0502040504020204" pitchFamily="34" charset="0"/>
              </a:rPr>
              <a:t>. The </a:t>
            </a:r>
            <a:r>
              <a:rPr lang="it-IT" sz="800" i="1" dirty="0" err="1">
                <a:latin typeface="Noto Sans" panose="020B0502040504020204" pitchFamily="34" charset="0"/>
                <a:ea typeface="Noto Sans" panose="020B0502040504020204" pitchFamily="34" charset="0"/>
              </a:rPr>
              <a:t>structure</a:t>
            </a:r>
            <a:r>
              <a:rPr lang="it-IT" sz="800" i="1" dirty="0">
                <a:latin typeface="Noto Sans" panose="020B0502040504020204" pitchFamily="34" charset="0"/>
                <a:ea typeface="Noto Sans" panose="020B0502040504020204" pitchFamily="34" charset="0"/>
              </a:rPr>
              <a:t> shows </a:t>
            </a:r>
            <a:r>
              <a:rPr lang="it-IT" sz="800" i="1" dirty="0" err="1">
                <a:latin typeface="Noto Sans" panose="020B0502040504020204" pitchFamily="34" charset="0"/>
                <a:ea typeface="Noto Sans" panose="020B0502040504020204" pitchFamily="34" charset="0"/>
              </a:rPr>
              <a:t>how</a:t>
            </a:r>
            <a:r>
              <a:rPr lang="it-IT" sz="800" i="1" dirty="0">
                <a:latin typeface="Noto Sans" panose="020B0502040504020204" pitchFamily="34" charset="0"/>
                <a:ea typeface="Noto Sans" panose="020B0502040504020204" pitchFamily="34" charset="0"/>
              </a:rPr>
              <a:t> </a:t>
            </a:r>
            <a:r>
              <a:rPr lang="it-IT" sz="800" i="1" dirty="0" err="1">
                <a:latin typeface="Noto Sans" panose="020B0502040504020204" pitchFamily="34" charset="0"/>
                <a:ea typeface="Noto Sans" panose="020B0502040504020204" pitchFamily="34" charset="0"/>
              </a:rPr>
              <a:t>electrons</a:t>
            </a:r>
            <a:r>
              <a:rPr lang="it-IT" sz="800" i="1" dirty="0">
                <a:latin typeface="Noto Sans" panose="020B0502040504020204" pitchFamily="34" charset="0"/>
                <a:ea typeface="Noto Sans" panose="020B0502040504020204" pitchFamily="34" charset="0"/>
              </a:rPr>
              <a:t> </a:t>
            </a:r>
            <a:r>
              <a:rPr lang="it-IT" sz="800" i="1" dirty="0" err="1">
                <a:latin typeface="Noto Sans" panose="020B0502040504020204" pitchFamily="34" charset="0"/>
                <a:ea typeface="Noto Sans" panose="020B0502040504020204" pitchFamily="34" charset="0"/>
              </a:rPr>
              <a:t>occupy</a:t>
            </a:r>
            <a:r>
              <a:rPr lang="it-IT" sz="800" i="1" dirty="0">
                <a:latin typeface="Noto Sans" panose="020B0502040504020204" pitchFamily="34" charset="0"/>
                <a:ea typeface="Noto Sans" panose="020B0502040504020204" pitchFamily="34" charset="0"/>
              </a:rPr>
              <a:t> the </a:t>
            </a:r>
            <a:r>
              <a:rPr lang="it-IT" sz="800" i="1" dirty="0" err="1">
                <a:latin typeface="Noto Sans" panose="020B0502040504020204" pitchFamily="34" charset="0"/>
                <a:ea typeface="Noto Sans" panose="020B0502040504020204" pitchFamily="34" charset="0"/>
              </a:rPr>
              <a:t>oxygen</a:t>
            </a:r>
            <a:r>
              <a:rPr lang="it-IT" sz="800" i="1" dirty="0">
                <a:latin typeface="Noto Sans" panose="020B0502040504020204" pitchFamily="34" charset="0"/>
                <a:ea typeface="Noto Sans" panose="020B0502040504020204" pitchFamily="34" charset="0"/>
              </a:rPr>
              <a:t> </a:t>
            </a:r>
            <a:r>
              <a:rPr lang="it-IT" sz="800" i="1" dirty="0" err="1">
                <a:latin typeface="Noto Sans" panose="020B0502040504020204" pitchFamily="34" charset="0"/>
                <a:ea typeface="Noto Sans" panose="020B0502040504020204" pitchFamily="34" charset="0"/>
              </a:rPr>
              <a:t>vacanciesin</a:t>
            </a:r>
            <a:r>
              <a:rPr lang="it-IT" sz="800" i="1" dirty="0">
                <a:latin typeface="Noto Sans" panose="020B0502040504020204" pitchFamily="34" charset="0"/>
                <a:ea typeface="Noto Sans" panose="020B0502040504020204" pitchFamily="34" charset="0"/>
              </a:rPr>
              <a:t> the </a:t>
            </a:r>
            <a:r>
              <a:rPr lang="it-IT" sz="800" i="1" dirty="0" err="1">
                <a:latin typeface="Noto Sans" panose="020B0502040504020204" pitchFamily="34" charset="0"/>
                <a:ea typeface="Noto Sans" panose="020B0502040504020204" pitchFamily="34" charset="0"/>
              </a:rPr>
              <a:t>material</a:t>
            </a:r>
            <a:r>
              <a:rPr lang="it-IT" sz="800" i="1" dirty="0">
                <a:latin typeface="Noto Sans" panose="020B0502040504020204" pitchFamily="34" charset="0"/>
                <a:ea typeface="Noto Sans" panose="020B0502040504020204" pitchFamily="34" charset="0"/>
              </a:rPr>
              <a:t>. </a:t>
            </a:r>
            <a:r>
              <a:rPr lang="it-IT" sz="800" i="1" dirty="0" err="1">
                <a:latin typeface="Noto Sans" panose="020B0502040504020204" pitchFamily="34" charset="0"/>
                <a:ea typeface="Noto Sans" panose="020B0502040504020204" pitchFamily="34" charset="0"/>
              </a:rPr>
              <a:t>Reproduced</a:t>
            </a:r>
            <a:r>
              <a:rPr lang="it-IT" sz="800" i="1" dirty="0">
                <a:latin typeface="Noto Sans" panose="020B0502040504020204" pitchFamily="34" charset="0"/>
                <a:ea typeface="Noto Sans" panose="020B0502040504020204" pitchFamily="34" charset="0"/>
              </a:rPr>
              <a:t> with </a:t>
            </a:r>
            <a:r>
              <a:rPr lang="it-IT" sz="800" i="1" dirty="0" err="1">
                <a:latin typeface="Noto Sans" panose="020B0502040504020204" pitchFamily="34" charset="0"/>
                <a:ea typeface="Noto Sans" panose="020B0502040504020204" pitchFamily="34" charset="0"/>
              </a:rPr>
              <a:t>permission</a:t>
            </a:r>
            <a:r>
              <a:rPr lang="it-IT" sz="800" i="1" dirty="0">
                <a:latin typeface="Noto Sans" panose="020B0502040504020204" pitchFamily="34" charset="0"/>
                <a:ea typeface="Noto Sans" panose="020B0502040504020204" pitchFamily="34" charset="0"/>
              </a:rPr>
              <a:t>. Copyright </a:t>
            </a:r>
            <a:r>
              <a:rPr lang="en-US" sz="800" i="1" dirty="0">
                <a:latin typeface="Noto Sans" panose="020B0502040504020204" pitchFamily="34" charset="0"/>
                <a:ea typeface="Noto Sans" panose="020B0502040504020204" pitchFamily="34" charset="0"/>
              </a:rPr>
              <a:t>Springer Nature 2012</a:t>
            </a:r>
            <a:endParaRPr lang="it-IT" sz="800" i="1" dirty="0">
              <a:latin typeface="Noto Sans" panose="020B0502040504020204" pitchFamily="34" charset="0"/>
              <a:ea typeface="Noto Sans" panose="020B0502040504020204" pitchFamily="34" charset="0"/>
            </a:endParaRPr>
          </a:p>
        </p:txBody>
      </p:sp>
      <p:sp>
        <p:nvSpPr>
          <p:cNvPr id="22" name="CasellaDiTesto 21">
            <a:extLst>
              <a:ext uri="{FF2B5EF4-FFF2-40B4-BE49-F238E27FC236}">
                <a16:creationId xmlns:a16="http://schemas.microsoft.com/office/drawing/2014/main" id="{6F32EB7B-2952-DF5C-BC50-952EC6D7D054}"/>
              </a:ext>
            </a:extLst>
          </p:cNvPr>
          <p:cNvSpPr txBox="1"/>
          <p:nvPr/>
        </p:nvSpPr>
        <p:spPr>
          <a:xfrm>
            <a:off x="5648391" y="1696568"/>
            <a:ext cx="3410441" cy="830997"/>
          </a:xfrm>
          <a:prstGeom prst="rect">
            <a:avLst/>
          </a:prstGeom>
          <a:noFill/>
        </p:spPr>
        <p:txBody>
          <a:bodyPr wrap="square">
            <a:spAutoFit/>
          </a:bodyPr>
          <a:lstStyle/>
          <a:p>
            <a:pPr algn="just"/>
            <a:r>
              <a:rPr lang="en-US" sz="800" i="1" dirty="0">
                <a:latin typeface="Noto Sans" panose="020B0502040504020204" pitchFamily="34" charset="0"/>
                <a:ea typeface="Noto Sans" panose="020B0502040504020204" pitchFamily="34" charset="0"/>
              </a:rPr>
              <a:t>a) Ammonia synthesis rate and outlet ammonia mole fractions for Ru/C</a:t>
            </a:r>
            <a:r>
              <a:rPr lang="en-US" sz="800" i="1" baseline="-25000" dirty="0">
                <a:latin typeface="Noto Sans" panose="020B0502040504020204" pitchFamily="34" charset="0"/>
                <a:ea typeface="Noto Sans" panose="020B0502040504020204" pitchFamily="34" charset="0"/>
              </a:rPr>
              <a:t>12</a:t>
            </a:r>
            <a:r>
              <a:rPr lang="en-US" sz="800" i="1" dirty="0">
                <a:latin typeface="Noto Sans" panose="020B0502040504020204" pitchFamily="34" charset="0"/>
                <a:ea typeface="Noto Sans" panose="020B0502040504020204" pitchFamily="34" charset="0"/>
              </a:rPr>
              <a:t>A</a:t>
            </a:r>
            <a:r>
              <a:rPr lang="en-US" sz="800" i="1" baseline="-25000" dirty="0">
                <a:latin typeface="Noto Sans" panose="020B0502040504020204" pitchFamily="34" charset="0"/>
                <a:ea typeface="Noto Sans" panose="020B0502040504020204" pitchFamily="34" charset="0"/>
              </a:rPr>
              <a:t>7</a:t>
            </a:r>
            <a:r>
              <a:rPr lang="en-US" sz="800" i="1" dirty="0">
                <a:latin typeface="Noto Sans" panose="020B0502040504020204" pitchFamily="34" charset="0"/>
                <a:ea typeface="Noto Sans" panose="020B0502040504020204" pitchFamily="34" charset="0"/>
              </a:rPr>
              <a:t>:e</a:t>
            </a:r>
            <a:r>
              <a:rPr lang="en-US" sz="800" i="1" baseline="30000" dirty="0">
                <a:latin typeface="Noto Sans" panose="020B0502040504020204" pitchFamily="34" charset="0"/>
                <a:ea typeface="Noto Sans" panose="020B0502040504020204" pitchFamily="34" charset="0"/>
              </a:rPr>
              <a:t>- </a:t>
            </a:r>
            <a:r>
              <a:rPr lang="en-US" sz="800" i="1" dirty="0">
                <a:latin typeface="Noto Sans" panose="020B0502040504020204" pitchFamily="34" charset="0"/>
                <a:ea typeface="Noto Sans" panose="020B0502040504020204" pitchFamily="34" charset="0"/>
              </a:rPr>
              <a:t>compared with various supported Ru catalysts.</a:t>
            </a:r>
          </a:p>
          <a:p>
            <a:pPr algn="just"/>
            <a:r>
              <a:rPr lang="en-US" sz="800" i="1" dirty="0">
                <a:latin typeface="Noto Sans" panose="020B0502040504020204" pitchFamily="34" charset="0"/>
                <a:ea typeface="Noto Sans" panose="020B0502040504020204" pitchFamily="34" charset="0"/>
              </a:rPr>
              <a:t>b) Apparent activation energy and turnover frequency for Ru/C</a:t>
            </a:r>
            <a:r>
              <a:rPr lang="en-US" sz="800" i="1" baseline="-25000" dirty="0">
                <a:latin typeface="Noto Sans" panose="020B0502040504020204" pitchFamily="34" charset="0"/>
                <a:ea typeface="Noto Sans" panose="020B0502040504020204" pitchFamily="34" charset="0"/>
              </a:rPr>
              <a:t>12</a:t>
            </a:r>
            <a:r>
              <a:rPr lang="en-US" sz="800" i="1" dirty="0">
                <a:latin typeface="Noto Sans" panose="020B0502040504020204" pitchFamily="34" charset="0"/>
                <a:ea typeface="Noto Sans" panose="020B0502040504020204" pitchFamily="34" charset="0"/>
              </a:rPr>
              <a:t>A</a:t>
            </a:r>
            <a:r>
              <a:rPr lang="en-US" sz="800" i="1" baseline="-25000" dirty="0">
                <a:latin typeface="Noto Sans" panose="020B0502040504020204" pitchFamily="34" charset="0"/>
                <a:ea typeface="Noto Sans" panose="020B0502040504020204" pitchFamily="34" charset="0"/>
              </a:rPr>
              <a:t>7</a:t>
            </a:r>
            <a:r>
              <a:rPr lang="en-US" sz="800" i="1" dirty="0">
                <a:latin typeface="Noto Sans" panose="020B0502040504020204" pitchFamily="34" charset="0"/>
                <a:ea typeface="Noto Sans" panose="020B0502040504020204" pitchFamily="34" charset="0"/>
              </a:rPr>
              <a:t>:e</a:t>
            </a:r>
            <a:r>
              <a:rPr lang="en-US" sz="800" i="1" baseline="30000" dirty="0">
                <a:latin typeface="Noto Sans" panose="020B0502040504020204" pitchFamily="34" charset="0"/>
                <a:ea typeface="Noto Sans" panose="020B0502040504020204" pitchFamily="34" charset="0"/>
              </a:rPr>
              <a:t>−</a:t>
            </a:r>
            <a:r>
              <a:rPr lang="en-US" sz="800" i="1" dirty="0">
                <a:latin typeface="Noto Sans" panose="020B0502040504020204" pitchFamily="34" charset="0"/>
                <a:ea typeface="Noto Sans" panose="020B0502040504020204" pitchFamily="34" charset="0"/>
              </a:rPr>
              <a:t> compared with various supported Ru catalysts. </a:t>
            </a:r>
            <a:r>
              <a:rPr lang="en-US" sz="800" b="1" i="1" dirty="0">
                <a:latin typeface="Noto Sans" panose="020B0502040504020204" pitchFamily="34" charset="0"/>
                <a:ea typeface="Noto Sans" panose="020B0502040504020204" pitchFamily="34" charset="0"/>
              </a:rPr>
              <a:t>All catalysts were loaded with 1 </a:t>
            </a:r>
            <a:r>
              <a:rPr lang="en-US" sz="800" b="1" i="1" dirty="0" err="1">
                <a:latin typeface="Noto Sans" panose="020B0502040504020204" pitchFamily="34" charset="0"/>
                <a:ea typeface="Noto Sans" panose="020B0502040504020204" pitchFamily="34" charset="0"/>
              </a:rPr>
              <a:t>wt</a:t>
            </a:r>
            <a:r>
              <a:rPr lang="en-US" sz="800" b="1" i="1" dirty="0">
                <a:latin typeface="Noto Sans" panose="020B0502040504020204" pitchFamily="34" charset="0"/>
                <a:ea typeface="Noto Sans" panose="020B0502040504020204" pitchFamily="34" charset="0"/>
              </a:rPr>
              <a:t>% Ru and tested at 0.1 MPa, 400 °C, H</a:t>
            </a:r>
            <a:r>
              <a:rPr lang="en-US" sz="800" b="1" i="1" baseline="-25000" dirty="0">
                <a:latin typeface="Noto Sans" panose="020B0502040504020204" pitchFamily="34" charset="0"/>
                <a:ea typeface="Noto Sans" panose="020B0502040504020204" pitchFamily="34" charset="0"/>
              </a:rPr>
              <a:t>3</a:t>
            </a:r>
            <a:r>
              <a:rPr lang="en-US" sz="800" b="1" i="1" dirty="0">
                <a:latin typeface="Noto Sans" panose="020B0502040504020204" pitchFamily="34" charset="0"/>
                <a:ea typeface="Noto Sans" panose="020B0502040504020204" pitchFamily="34" charset="0"/>
              </a:rPr>
              <a:t>/N</a:t>
            </a:r>
            <a:r>
              <a:rPr lang="en-US" sz="800" b="1" i="1" baseline="-25000" dirty="0">
                <a:latin typeface="Noto Sans" panose="020B0502040504020204" pitchFamily="34" charset="0"/>
                <a:ea typeface="Noto Sans" panose="020B0502040504020204" pitchFamily="34" charset="0"/>
              </a:rPr>
              <a:t>3</a:t>
            </a:r>
            <a:r>
              <a:rPr lang="en-US" sz="800" b="1" i="1" dirty="0">
                <a:latin typeface="Noto Sans" panose="020B0502040504020204" pitchFamily="34" charset="0"/>
                <a:ea typeface="Noto Sans" panose="020B0502040504020204" pitchFamily="34" charset="0"/>
              </a:rPr>
              <a:t> = 3, 60 mL min</a:t>
            </a:r>
            <a:r>
              <a:rPr lang="en-US" sz="800" b="1" i="1" baseline="30000" dirty="0">
                <a:latin typeface="Noto Sans" panose="020B0502040504020204" pitchFamily="34" charset="0"/>
                <a:ea typeface="Noto Sans" panose="020B0502040504020204" pitchFamily="34" charset="0"/>
              </a:rPr>
              <a:t>−1</a:t>
            </a:r>
            <a:r>
              <a:rPr lang="en-US" sz="800" i="1" dirty="0">
                <a:latin typeface="Noto Sans" panose="020B0502040504020204" pitchFamily="34" charset="0"/>
                <a:ea typeface="Noto Sans" panose="020B0502040504020204" pitchFamily="34" charset="0"/>
              </a:rPr>
              <a:t>. </a:t>
            </a:r>
            <a:endParaRPr lang="it-IT" sz="800" i="1" dirty="0">
              <a:latin typeface="Noto Sans" panose="020B0502040504020204" pitchFamily="34" charset="0"/>
              <a:ea typeface="Noto Sans" panose="020B0502040504020204" pitchFamily="34" charset="0"/>
            </a:endParaRPr>
          </a:p>
        </p:txBody>
      </p:sp>
      <p:pic>
        <p:nvPicPr>
          <p:cNvPr id="24" name="Immagine 23">
            <a:extLst>
              <a:ext uri="{FF2B5EF4-FFF2-40B4-BE49-F238E27FC236}">
                <a16:creationId xmlns:a16="http://schemas.microsoft.com/office/drawing/2014/main" id="{801B08F4-E4E2-58CB-C682-B59F54402B79}"/>
              </a:ext>
            </a:extLst>
          </p:cNvPr>
          <p:cNvPicPr>
            <a:picLocks noChangeAspect="1"/>
          </p:cNvPicPr>
          <p:nvPr/>
        </p:nvPicPr>
        <p:blipFill>
          <a:blip r:embed="rId5"/>
          <a:stretch>
            <a:fillRect/>
          </a:stretch>
        </p:blipFill>
        <p:spPr>
          <a:xfrm>
            <a:off x="90434" y="3083036"/>
            <a:ext cx="3315927" cy="1152128"/>
          </a:xfrm>
          <a:prstGeom prst="rect">
            <a:avLst/>
          </a:prstGeom>
        </p:spPr>
      </p:pic>
      <p:pic>
        <p:nvPicPr>
          <p:cNvPr id="5" name="Immagine 4">
            <a:extLst>
              <a:ext uri="{FF2B5EF4-FFF2-40B4-BE49-F238E27FC236}">
                <a16:creationId xmlns:a16="http://schemas.microsoft.com/office/drawing/2014/main" id="{DC56DA8E-5E5F-5D07-2897-9F73FFB0D9E7}"/>
              </a:ext>
            </a:extLst>
          </p:cNvPr>
          <p:cNvPicPr>
            <a:picLocks noChangeAspect="1"/>
          </p:cNvPicPr>
          <p:nvPr/>
        </p:nvPicPr>
        <p:blipFill>
          <a:blip r:embed="rId6"/>
          <a:stretch>
            <a:fillRect/>
          </a:stretch>
        </p:blipFill>
        <p:spPr>
          <a:xfrm>
            <a:off x="3422051" y="3112178"/>
            <a:ext cx="2327920" cy="1887798"/>
          </a:xfrm>
          <a:prstGeom prst="rect">
            <a:avLst/>
          </a:prstGeom>
        </p:spPr>
      </p:pic>
      <p:sp>
        <p:nvSpPr>
          <p:cNvPr id="10" name="CasellaDiTesto 9">
            <a:extLst>
              <a:ext uri="{FF2B5EF4-FFF2-40B4-BE49-F238E27FC236}">
                <a16:creationId xmlns:a16="http://schemas.microsoft.com/office/drawing/2014/main" id="{EC0CE1C7-BF3D-FDED-D12B-79D1647ECD4B}"/>
              </a:ext>
            </a:extLst>
          </p:cNvPr>
          <p:cNvSpPr txBox="1"/>
          <p:nvPr/>
        </p:nvSpPr>
        <p:spPr>
          <a:xfrm>
            <a:off x="0" y="4341284"/>
            <a:ext cx="3449724" cy="707886"/>
          </a:xfrm>
          <a:prstGeom prst="rect">
            <a:avLst/>
          </a:prstGeom>
          <a:noFill/>
        </p:spPr>
        <p:txBody>
          <a:bodyPr wrap="square">
            <a:spAutoFit/>
          </a:bodyPr>
          <a:lstStyle/>
          <a:p>
            <a:pPr algn="just"/>
            <a:r>
              <a:rPr lang="it-IT" sz="800" b="0" i="0" dirty="0" err="1">
                <a:solidFill>
                  <a:srgbClr val="262626"/>
                </a:solidFill>
                <a:effectLst/>
                <a:latin typeface="Noto Sans" panose="020B0502040504020204" pitchFamily="34" charset="0"/>
                <a:ea typeface="Noto Sans" panose="020B0502040504020204" pitchFamily="34" charset="0"/>
                <a:cs typeface="Noto Sans" panose="020B0502040504020204" pitchFamily="34" charset="0"/>
              </a:rPr>
              <a:t>Proposed</a:t>
            </a:r>
            <a:r>
              <a:rPr lang="it-IT" sz="800" b="0" i="0"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reaction </a:t>
            </a:r>
            <a:r>
              <a:rPr lang="it-IT" sz="800" b="0" i="0" dirty="0" err="1">
                <a:solidFill>
                  <a:srgbClr val="262626"/>
                </a:solidFill>
                <a:effectLst/>
                <a:latin typeface="Noto Sans" panose="020B0502040504020204" pitchFamily="34" charset="0"/>
                <a:ea typeface="Noto Sans" panose="020B0502040504020204" pitchFamily="34" charset="0"/>
                <a:cs typeface="Noto Sans" panose="020B0502040504020204" pitchFamily="34" charset="0"/>
              </a:rPr>
              <a:t>mechanism</a:t>
            </a:r>
            <a:r>
              <a:rPr lang="it-IT" sz="800" b="0" i="0"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and energy </a:t>
            </a:r>
            <a:r>
              <a:rPr lang="it-IT" sz="800" b="0" i="0" dirty="0" err="1">
                <a:solidFill>
                  <a:srgbClr val="262626"/>
                </a:solidFill>
                <a:effectLst/>
                <a:latin typeface="Noto Sans" panose="020B0502040504020204" pitchFamily="34" charset="0"/>
                <a:ea typeface="Noto Sans" panose="020B0502040504020204" pitchFamily="34" charset="0"/>
                <a:cs typeface="Noto Sans" panose="020B0502040504020204" pitchFamily="34" charset="0"/>
              </a:rPr>
              <a:t>profile</a:t>
            </a:r>
            <a:r>
              <a:rPr lang="it-IT" sz="800" b="0" i="0"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for ​</a:t>
            </a:r>
            <a:r>
              <a:rPr lang="it-IT" sz="800" b="0" i="0" dirty="0" err="1">
                <a:solidFill>
                  <a:srgbClr val="262626"/>
                </a:solidFill>
                <a:effectLst/>
                <a:latin typeface="Noto Sans" panose="020B0502040504020204" pitchFamily="34" charset="0"/>
                <a:ea typeface="Noto Sans" panose="020B0502040504020204" pitchFamily="34" charset="0"/>
                <a:cs typeface="Noto Sans" panose="020B0502040504020204" pitchFamily="34" charset="0"/>
              </a:rPr>
              <a:t>ammonia</a:t>
            </a:r>
            <a:r>
              <a:rPr lang="it-IT" sz="800" b="0" i="0"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a:t>
            </a:r>
            <a:r>
              <a:rPr lang="it-IT" sz="800" b="0" i="0" dirty="0" err="1">
                <a:solidFill>
                  <a:srgbClr val="262626"/>
                </a:solidFill>
                <a:effectLst/>
                <a:latin typeface="Noto Sans" panose="020B0502040504020204" pitchFamily="34" charset="0"/>
                <a:ea typeface="Noto Sans" panose="020B0502040504020204" pitchFamily="34" charset="0"/>
                <a:cs typeface="Noto Sans" panose="020B0502040504020204" pitchFamily="34" charset="0"/>
              </a:rPr>
              <a:t>synthesis</a:t>
            </a:r>
            <a:r>
              <a:rPr lang="it-IT" sz="800" b="0" i="0"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a:t>
            </a:r>
          </a:p>
          <a:p>
            <a:pPr algn="just"/>
            <a:r>
              <a:rPr lang="it-IT" sz="800" dirty="0">
                <a:solidFill>
                  <a:srgbClr val="262626"/>
                </a:solidFill>
                <a:latin typeface="Noto Sans" panose="020B0502040504020204" pitchFamily="34" charset="0"/>
                <a:ea typeface="Noto Sans" panose="020B0502040504020204" pitchFamily="34" charset="0"/>
                <a:cs typeface="Noto Sans" panose="020B0502040504020204" pitchFamily="34" charset="0"/>
              </a:rPr>
              <a:t>T</a:t>
            </a:r>
            <a:r>
              <a:rPr lang="en-US" sz="800" b="0" i="0"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he </a:t>
            </a:r>
            <a:r>
              <a:rPr lang="en-US" sz="800" b="1" i="0"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rate controlling step</a:t>
            </a:r>
            <a:r>
              <a:rPr lang="en-US" sz="800" b="0" i="0"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of ammonia synthesis over Ru/C12A7:e(-) is </a:t>
            </a:r>
            <a:r>
              <a:rPr lang="en-US" sz="800" b="1" i="0"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not dissociation of the nitrogen-nitrogen triple bond but the subsequent formation of N-</a:t>
            </a:r>
            <a:r>
              <a:rPr lang="en-US" sz="800" b="1" i="0" dirty="0" err="1">
                <a:solidFill>
                  <a:srgbClr val="262626"/>
                </a:solidFill>
                <a:effectLst/>
                <a:latin typeface="Noto Sans" panose="020B0502040504020204" pitchFamily="34" charset="0"/>
                <a:ea typeface="Noto Sans" panose="020B0502040504020204" pitchFamily="34" charset="0"/>
                <a:cs typeface="Noto Sans" panose="020B0502040504020204" pitchFamily="34" charset="0"/>
              </a:rPr>
              <a:t>Hn</a:t>
            </a:r>
            <a:r>
              <a:rPr lang="en-US" sz="800" b="1" i="0" dirty="0">
                <a:solidFill>
                  <a:srgbClr val="262626"/>
                </a:solidFill>
                <a:effectLst/>
                <a:latin typeface="Noto Sans" panose="020B0502040504020204" pitchFamily="34" charset="0"/>
                <a:ea typeface="Noto Sans" panose="020B0502040504020204" pitchFamily="34" charset="0"/>
                <a:cs typeface="Noto Sans" panose="020B0502040504020204" pitchFamily="34" charset="0"/>
              </a:rPr>
              <a:t> species</a:t>
            </a:r>
            <a:endParaRPr lang="it-IT" sz="800" b="1"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672239937"/>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6DA61EE-9148-4BFA-2B51-411D08BA4172}"/>
              </a:ext>
            </a:extLst>
          </p:cNvPr>
          <p:cNvSpPr txBox="1">
            <a:spLocks noGrp="1" noRot="1" noMove="1" noResize="1" noEditPoints="1" noAdjustHandles="1" noChangeArrowheads="1" noChangeShapeType="1"/>
          </p:cNvSpPr>
          <p:nvPr/>
        </p:nvSpPr>
        <p:spPr bwMode="auto">
          <a:xfrm>
            <a:off x="463794" y="158651"/>
            <a:ext cx="324411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COBALT-BASED CATALYSTS</a:t>
            </a: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8</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578697"/>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55B4B874-E3A9-9609-D400-BBF34BA3EBE8}"/>
              </a:ext>
            </a:extLst>
          </p:cNvPr>
          <p:cNvSpPr txBox="1">
            <a:spLocks/>
          </p:cNvSpPr>
          <p:nvPr/>
        </p:nvSpPr>
        <p:spPr bwMode="auto">
          <a:xfrm>
            <a:off x="320258" y="523134"/>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Supported Co catalysts</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 name="CasellaDiTesto 1">
            <a:extLst>
              <a:ext uri="{FF2B5EF4-FFF2-40B4-BE49-F238E27FC236}">
                <a16:creationId xmlns:a16="http://schemas.microsoft.com/office/drawing/2014/main" id="{90FB18A6-D8C3-654A-393D-1D67493FD4A5}"/>
              </a:ext>
            </a:extLst>
          </p:cNvPr>
          <p:cNvSpPr txBox="1"/>
          <p:nvPr/>
        </p:nvSpPr>
        <p:spPr>
          <a:xfrm>
            <a:off x="42156" y="742275"/>
            <a:ext cx="5655790" cy="646331"/>
          </a:xfrm>
          <a:prstGeom prst="rect">
            <a:avLst/>
          </a:prstGeom>
          <a:noFill/>
        </p:spPr>
        <p:txBody>
          <a:bodyPr wrap="square">
            <a:spAutoFit/>
          </a:bodyPr>
          <a:lstStyle/>
          <a:p>
            <a:pPr algn="just"/>
            <a:r>
              <a:rPr lang="en-US" sz="1200" b="0" i="0" dirty="0">
                <a:effectLst/>
                <a:latin typeface="Noto Sans" panose="020B0502040504020204" pitchFamily="34" charset="0"/>
                <a:ea typeface="Noto Sans" panose="020B0502040504020204" pitchFamily="34" charset="0"/>
                <a:cs typeface="Noto Sans" panose="020B0502040504020204" pitchFamily="34" charset="0"/>
              </a:rPr>
              <a:t>“</a:t>
            </a:r>
            <a:r>
              <a:rPr lang="en-US" sz="1200" b="0" i="0" dirty="0">
                <a:solidFill>
                  <a:srgbClr val="000000"/>
                </a:solidFill>
                <a:effectLst/>
                <a:latin typeface="Open Sans" panose="020B0606030504020204" pitchFamily="34" charset="0"/>
                <a:ea typeface="Noto Sans" panose="020B0502040504020204" pitchFamily="34" charset="0"/>
                <a:cs typeface="Noto Sans" panose="020B0502040504020204" pitchFamily="34" charset="0"/>
              </a:rPr>
              <a:t>In recent years, cobalt-based ammonia synthesis catalysts have attracted the attention of researchers because of their high activity. Like ruthenium, cobalt-based catalysts are commonly used with a support material</a:t>
            </a:r>
            <a:r>
              <a:rPr lang="en-US" sz="1200" dirty="0">
                <a:latin typeface="Noto Sans" panose="020B0502040504020204" pitchFamily="34" charset="0"/>
                <a:ea typeface="Noto Sans" panose="020B0502040504020204" pitchFamily="34" charset="0"/>
                <a:cs typeface="Noto Sans" panose="020B0502040504020204" pitchFamily="34" charset="0"/>
              </a:rPr>
              <a:t>”</a:t>
            </a:r>
          </a:p>
        </p:txBody>
      </p:sp>
      <p:sp>
        <p:nvSpPr>
          <p:cNvPr id="1041" name="CasellaDiTesto 1040">
            <a:extLst>
              <a:ext uri="{FF2B5EF4-FFF2-40B4-BE49-F238E27FC236}">
                <a16:creationId xmlns:a16="http://schemas.microsoft.com/office/drawing/2014/main" id="{4175C75D-43D2-E14D-42E4-BF8E9BE0C12F}"/>
              </a:ext>
            </a:extLst>
          </p:cNvPr>
          <p:cNvSpPr txBox="1"/>
          <p:nvPr/>
        </p:nvSpPr>
        <p:spPr>
          <a:xfrm>
            <a:off x="25413" y="1468949"/>
            <a:ext cx="5612035" cy="2400657"/>
          </a:xfrm>
          <a:prstGeom prst="rect">
            <a:avLst/>
          </a:prstGeom>
          <a:noFill/>
        </p:spPr>
        <p:txBody>
          <a:bodyPr wrap="square">
            <a:spAutoFit/>
          </a:bodyPr>
          <a:lstStyle/>
          <a:p>
            <a:pPr marL="171450" indent="-171450" algn="just">
              <a:buFont typeface="Arial" panose="020B0604020202020204" pitchFamily="34" charset="0"/>
              <a:buChar char="•"/>
            </a:pPr>
            <a:r>
              <a:rPr lang="en-US" sz="1000" b="1" i="1" dirty="0">
                <a:solidFill>
                  <a:srgbClr val="000000"/>
                </a:solidFill>
                <a:latin typeface="Open Sans" panose="020B0606030504020204" pitchFamily="34" charset="0"/>
              </a:rPr>
              <a:t>Cobalt catalysts doped with cerium and barium: </a:t>
            </a:r>
            <a:r>
              <a:rPr lang="en-US" sz="1000" i="1" dirty="0">
                <a:solidFill>
                  <a:srgbClr val="000000"/>
                </a:solidFill>
                <a:latin typeface="Open Sans" panose="020B0606030504020204" pitchFamily="34" charset="0"/>
              </a:rPr>
              <a:t> It has been found that ceria plays the role of a structural promoter; it hinders the sintering of Co</a:t>
            </a:r>
            <a:r>
              <a:rPr lang="en-US" sz="1000" i="1" baseline="-25000" dirty="0">
                <a:solidFill>
                  <a:srgbClr val="000000"/>
                </a:solidFill>
                <a:latin typeface="Open Sans" panose="020B0606030504020204" pitchFamily="34" charset="0"/>
              </a:rPr>
              <a:t>3</a:t>
            </a:r>
            <a:r>
              <a:rPr lang="en-US" sz="1000" i="1" dirty="0">
                <a:solidFill>
                  <a:srgbClr val="000000"/>
                </a:solidFill>
                <a:latin typeface="Open Sans" panose="020B0606030504020204" pitchFamily="34" charset="0"/>
              </a:rPr>
              <a:t>O</a:t>
            </a:r>
            <a:r>
              <a:rPr lang="en-US" sz="1000" i="1" baseline="-25000" dirty="0">
                <a:solidFill>
                  <a:srgbClr val="000000"/>
                </a:solidFill>
                <a:latin typeface="Open Sans" panose="020B0606030504020204" pitchFamily="34" charset="0"/>
              </a:rPr>
              <a:t>4</a:t>
            </a:r>
            <a:r>
              <a:rPr lang="en-US" sz="1000" i="1" dirty="0">
                <a:solidFill>
                  <a:srgbClr val="000000"/>
                </a:solidFill>
                <a:latin typeface="Open Sans" panose="020B0606030504020204" pitchFamily="34" charset="0"/>
              </a:rPr>
              <a:t> during calcination and stabilizes the surface area of Co under reaction condition;</a:t>
            </a:r>
          </a:p>
          <a:p>
            <a:pPr marL="171450" indent="-171450" algn="just">
              <a:buFont typeface="Arial" panose="020B0604020202020204" pitchFamily="34" charset="0"/>
              <a:buChar char="•"/>
            </a:pPr>
            <a:endParaRPr lang="en-US" sz="1000" b="0" i="1" dirty="0">
              <a:solidFill>
                <a:srgbClr val="000000"/>
              </a:solidFill>
              <a:effectLst/>
              <a:latin typeface="Open Sans" panose="020B0606030504020204" pitchFamily="34" charset="0"/>
            </a:endParaRPr>
          </a:p>
          <a:p>
            <a:pPr marL="171450" indent="-171450" algn="just">
              <a:buFont typeface="Arial" panose="020B0604020202020204" pitchFamily="34" charset="0"/>
              <a:buChar char="•"/>
            </a:pPr>
            <a:r>
              <a:rPr lang="en-US" sz="1000" b="0" i="1" dirty="0">
                <a:solidFill>
                  <a:srgbClr val="000000"/>
                </a:solidFill>
                <a:effectLst/>
                <a:latin typeface="Open Sans" panose="020B0606030504020204" pitchFamily="34" charset="0"/>
              </a:rPr>
              <a:t> The </a:t>
            </a:r>
            <a:r>
              <a:rPr lang="en-US" sz="1000" b="1" i="1" dirty="0">
                <a:solidFill>
                  <a:srgbClr val="000000"/>
                </a:solidFill>
                <a:effectLst/>
                <a:latin typeface="Open Sans" panose="020B0606030504020204" pitchFamily="34" charset="0"/>
              </a:rPr>
              <a:t>co-promoted cobalt catalyst containing 11.5 </a:t>
            </a:r>
            <a:r>
              <a:rPr lang="en-US" sz="1000" b="1" i="1" dirty="0" err="1">
                <a:solidFill>
                  <a:srgbClr val="000000"/>
                </a:solidFill>
                <a:effectLst/>
                <a:latin typeface="Open Sans" panose="020B0606030504020204" pitchFamily="34" charset="0"/>
              </a:rPr>
              <a:t>wt</a:t>
            </a:r>
            <a:r>
              <a:rPr lang="en-US" sz="1000" b="1" i="1" dirty="0">
                <a:solidFill>
                  <a:srgbClr val="000000"/>
                </a:solidFill>
                <a:effectLst/>
                <a:latin typeface="Open Sans" panose="020B0606030504020204" pitchFamily="34" charset="0"/>
              </a:rPr>
              <a:t>% of CeO</a:t>
            </a:r>
            <a:r>
              <a:rPr lang="en-US" sz="1000" b="1" i="1" baseline="-25000" dirty="0">
                <a:solidFill>
                  <a:srgbClr val="000000"/>
                </a:solidFill>
                <a:effectLst/>
                <a:latin typeface="Open Sans" panose="020B0606030504020204" pitchFamily="34" charset="0"/>
              </a:rPr>
              <a:t>2</a:t>
            </a:r>
            <a:r>
              <a:rPr lang="en-US" sz="1000" b="0" i="1" dirty="0">
                <a:solidFill>
                  <a:srgbClr val="000000"/>
                </a:solidFill>
                <a:effectLst/>
                <a:latin typeface="Open Sans" panose="020B0606030504020204" pitchFamily="34" charset="0"/>
              </a:rPr>
              <a:t> (Co/Ce(11.5)/Ba) was shown to be more active in NH</a:t>
            </a:r>
            <a:r>
              <a:rPr lang="en-US" sz="1000" b="0" i="1" baseline="-25000" dirty="0">
                <a:solidFill>
                  <a:srgbClr val="000000"/>
                </a:solidFill>
                <a:effectLst/>
                <a:latin typeface="Open Sans" panose="020B0606030504020204" pitchFamily="34" charset="0"/>
              </a:rPr>
              <a:t>3</a:t>
            </a:r>
            <a:r>
              <a:rPr lang="en-US" sz="1000" b="0" i="1" dirty="0">
                <a:solidFill>
                  <a:srgbClr val="000000"/>
                </a:solidFill>
                <a:effectLst/>
                <a:latin typeface="Open Sans" panose="020B0606030504020204" pitchFamily="34" charset="0"/>
              </a:rPr>
              <a:t> synthesis than the conventional fused iron catalyst. The catalyst activity was measured at </a:t>
            </a:r>
            <a:r>
              <a:rPr lang="en-US" sz="1000" b="1" i="1" dirty="0">
                <a:solidFill>
                  <a:srgbClr val="000000"/>
                </a:solidFill>
                <a:effectLst/>
                <a:latin typeface="Open Sans" panose="020B0606030504020204" pitchFamily="34" charset="0"/>
              </a:rPr>
              <a:t>400 °C</a:t>
            </a:r>
            <a:r>
              <a:rPr lang="en-US" sz="1000" b="0" i="1" dirty="0">
                <a:solidFill>
                  <a:srgbClr val="000000"/>
                </a:solidFill>
                <a:effectLst/>
                <a:latin typeface="Open Sans" panose="020B0606030504020204" pitchFamily="34" charset="0"/>
              </a:rPr>
              <a:t> with a pressure of </a:t>
            </a:r>
            <a:r>
              <a:rPr lang="en-US" sz="1000" b="1" i="1" dirty="0">
                <a:solidFill>
                  <a:srgbClr val="000000"/>
                </a:solidFill>
                <a:effectLst/>
                <a:latin typeface="Open Sans" panose="020B0606030504020204" pitchFamily="34" charset="0"/>
              </a:rPr>
              <a:t>6.3 MPa </a:t>
            </a:r>
            <a:r>
              <a:rPr lang="en-US" sz="1000" b="0" i="1" dirty="0">
                <a:solidFill>
                  <a:srgbClr val="000000"/>
                </a:solidFill>
                <a:effectLst/>
                <a:latin typeface="Open Sans" panose="020B0606030504020204" pitchFamily="34" charset="0"/>
              </a:rPr>
              <a:t>and a gas mole ratio of H</a:t>
            </a:r>
            <a:r>
              <a:rPr lang="en-US" sz="1000" b="0" i="1" baseline="-25000" dirty="0">
                <a:solidFill>
                  <a:srgbClr val="000000"/>
                </a:solidFill>
                <a:effectLst/>
                <a:latin typeface="Open Sans" panose="020B0606030504020204" pitchFamily="34" charset="0"/>
              </a:rPr>
              <a:t>2</a:t>
            </a:r>
            <a:r>
              <a:rPr lang="en-US" sz="1000" b="0" i="1" dirty="0">
                <a:solidFill>
                  <a:srgbClr val="000000"/>
                </a:solidFill>
                <a:effectLst/>
                <a:latin typeface="Open Sans" panose="020B0606030504020204" pitchFamily="34" charset="0"/>
              </a:rPr>
              <a:t>/N</a:t>
            </a:r>
            <a:r>
              <a:rPr lang="en-US" sz="1000" b="0" i="1" baseline="-25000" dirty="0">
                <a:solidFill>
                  <a:srgbClr val="000000"/>
                </a:solidFill>
                <a:effectLst/>
                <a:latin typeface="Open Sans" panose="020B0606030504020204" pitchFamily="34" charset="0"/>
              </a:rPr>
              <a:t>2</a:t>
            </a:r>
            <a:r>
              <a:rPr lang="en-US" sz="1000" b="0" i="1" dirty="0">
                <a:solidFill>
                  <a:srgbClr val="000000"/>
                </a:solidFill>
                <a:effectLst/>
                <a:latin typeface="Open Sans" panose="020B0606030504020204" pitchFamily="34" charset="0"/>
              </a:rPr>
              <a:t> of 3/1; at these conditions it was found that a cerium loading of 11.5 </a:t>
            </a:r>
            <a:r>
              <a:rPr lang="en-US" sz="1000" b="0" i="1" dirty="0" err="1">
                <a:solidFill>
                  <a:srgbClr val="000000"/>
                </a:solidFill>
                <a:effectLst/>
                <a:latin typeface="Open Sans" panose="020B0606030504020204" pitchFamily="34" charset="0"/>
              </a:rPr>
              <a:t>wt</a:t>
            </a:r>
            <a:r>
              <a:rPr lang="en-US" sz="1000" b="0" i="1" dirty="0">
                <a:solidFill>
                  <a:srgbClr val="000000"/>
                </a:solidFill>
                <a:effectLst/>
                <a:latin typeface="Open Sans" panose="020B0606030504020204" pitchFamily="34" charset="0"/>
              </a:rPr>
              <a:t>% provided the highest rate, with </a:t>
            </a:r>
            <a:r>
              <a:rPr lang="en-US" sz="1000" i="1" dirty="0">
                <a:solidFill>
                  <a:srgbClr val="000000"/>
                </a:solidFill>
                <a:effectLst/>
                <a:latin typeface="Open Sans" panose="020B0606030504020204" pitchFamily="34" charset="0"/>
              </a:rPr>
              <a:t>ammonia produced with a value of </a:t>
            </a:r>
            <a:r>
              <a:rPr lang="en-US" sz="1000" b="1" i="1" dirty="0">
                <a:solidFill>
                  <a:srgbClr val="000000"/>
                </a:solidFill>
                <a:effectLst/>
                <a:latin typeface="Open Sans" panose="020B0606030504020204" pitchFamily="34" charset="0"/>
              </a:rPr>
              <a:t>3.33 g</a:t>
            </a:r>
            <a:r>
              <a:rPr lang="en-US" sz="1000" b="1" i="1" baseline="-25000" dirty="0">
                <a:solidFill>
                  <a:srgbClr val="000000"/>
                </a:solidFill>
                <a:effectLst/>
                <a:latin typeface="Open Sans" panose="020B0606030504020204" pitchFamily="34" charset="0"/>
              </a:rPr>
              <a:t>NH3</a:t>
            </a:r>
            <a:r>
              <a:rPr lang="en-US" sz="1000" b="1" i="1" dirty="0">
                <a:solidFill>
                  <a:srgbClr val="000000"/>
                </a:solidFill>
                <a:effectLst/>
                <a:latin typeface="Open Sans" panose="020B0606030504020204" pitchFamily="34" charset="0"/>
              </a:rPr>
              <a:t> g</a:t>
            </a:r>
            <a:r>
              <a:rPr lang="en-US" sz="1000" b="1" i="1" baseline="30000" dirty="0">
                <a:solidFill>
                  <a:srgbClr val="000000"/>
                </a:solidFill>
                <a:effectLst/>
                <a:latin typeface="Open Sans" panose="020B0606030504020204" pitchFamily="34" charset="0"/>
              </a:rPr>
              <a:t>−1</a:t>
            </a:r>
            <a:r>
              <a:rPr lang="en-US" sz="1000" b="1" i="1" dirty="0">
                <a:solidFill>
                  <a:srgbClr val="000000"/>
                </a:solidFill>
                <a:effectLst/>
                <a:latin typeface="Open Sans" panose="020B0606030504020204" pitchFamily="34" charset="0"/>
              </a:rPr>
              <a:t> h</a:t>
            </a:r>
            <a:r>
              <a:rPr lang="en-US" sz="1000" b="1" i="1" baseline="30000" dirty="0">
                <a:solidFill>
                  <a:srgbClr val="000000"/>
                </a:solidFill>
                <a:effectLst/>
                <a:latin typeface="Open Sans" panose="020B0606030504020204" pitchFamily="34" charset="0"/>
              </a:rPr>
              <a:t>−1</a:t>
            </a:r>
            <a:r>
              <a:rPr lang="en-US" sz="1000" b="1" i="1" dirty="0">
                <a:solidFill>
                  <a:srgbClr val="000000"/>
                </a:solidFill>
                <a:effectLst/>
                <a:latin typeface="Open Sans" panose="020B0606030504020204" pitchFamily="34" charset="0"/>
              </a:rPr>
              <a:t>;</a:t>
            </a:r>
          </a:p>
          <a:p>
            <a:pPr marL="171450" indent="-171450" algn="just">
              <a:buFont typeface="Arial" panose="020B0604020202020204" pitchFamily="34" charset="0"/>
              <a:buChar char="•"/>
            </a:pPr>
            <a:endParaRPr lang="en-US" sz="1000" b="1" i="1" dirty="0">
              <a:solidFill>
                <a:srgbClr val="000000"/>
              </a:solidFill>
              <a:latin typeface="Open Sans" panose="020B0606030504020204" pitchFamily="34" charset="0"/>
            </a:endParaRPr>
          </a:p>
          <a:p>
            <a:pPr marL="171450" indent="-171450" algn="just">
              <a:buFont typeface="Arial" panose="020B0604020202020204" pitchFamily="34" charset="0"/>
              <a:buChar char="•"/>
            </a:pPr>
            <a:r>
              <a:rPr lang="en-US" sz="1000" b="1" i="1" dirty="0">
                <a:solidFill>
                  <a:srgbClr val="000000"/>
                </a:solidFill>
                <a:effectLst/>
                <a:latin typeface="Open Sans" panose="020B0606030504020204" pitchFamily="34" charset="0"/>
              </a:rPr>
              <a:t>Ba and Ce-promoted carbon-supported cobalt catalyst</a:t>
            </a:r>
            <a:r>
              <a:rPr lang="en-US" sz="1000" i="1" dirty="0">
                <a:solidFill>
                  <a:srgbClr val="000000"/>
                </a:solidFill>
                <a:latin typeface="Open Sans" panose="020B0606030504020204" pitchFamily="34" charset="0"/>
              </a:rPr>
              <a:t>: Catalytic activity measurements were conducted at </a:t>
            </a:r>
            <a:r>
              <a:rPr lang="en-US" sz="1000" b="1" i="1" dirty="0">
                <a:solidFill>
                  <a:srgbClr val="000000"/>
                </a:solidFill>
                <a:latin typeface="Open Sans" panose="020B0606030504020204" pitchFamily="34" charset="0"/>
              </a:rPr>
              <a:t>9.0 MPa </a:t>
            </a:r>
            <a:r>
              <a:rPr lang="en-US" sz="1000" i="1" dirty="0">
                <a:solidFill>
                  <a:srgbClr val="000000"/>
                </a:solidFill>
                <a:latin typeface="Open Sans" panose="020B0606030504020204" pitchFamily="34" charset="0"/>
              </a:rPr>
              <a:t>at a temperature of </a:t>
            </a:r>
            <a:r>
              <a:rPr lang="en-US" sz="1000" b="1" i="1" dirty="0">
                <a:solidFill>
                  <a:srgbClr val="000000"/>
                </a:solidFill>
                <a:latin typeface="Open Sans" panose="020B0606030504020204" pitchFamily="34" charset="0"/>
              </a:rPr>
              <a:t>400 °C</a:t>
            </a:r>
            <a:r>
              <a:rPr lang="en-US" sz="1000" i="1" dirty="0">
                <a:solidFill>
                  <a:srgbClr val="000000"/>
                </a:solidFill>
                <a:latin typeface="Open Sans" panose="020B0606030504020204" pitchFamily="34" charset="0"/>
              </a:rPr>
              <a:t> using a stoichiometric gas flow of nitrogen and hydrogen. At these conditions it was found that a higher rate can be achieved when the catalyst is prepared through the </a:t>
            </a:r>
            <a:r>
              <a:rPr lang="en-US" sz="1000" i="1" dirty="0" err="1">
                <a:solidFill>
                  <a:srgbClr val="000000"/>
                </a:solidFill>
                <a:latin typeface="Open Sans" panose="020B0606030504020204" pitchFamily="34" charset="0"/>
              </a:rPr>
              <a:t>coimpregnation</a:t>
            </a:r>
            <a:r>
              <a:rPr lang="en-US" sz="1000" i="1" dirty="0">
                <a:solidFill>
                  <a:srgbClr val="000000"/>
                </a:solidFill>
                <a:latin typeface="Open Sans" panose="020B0606030504020204" pitchFamily="34" charset="0"/>
              </a:rPr>
              <a:t> method, with a </a:t>
            </a:r>
            <a:r>
              <a:rPr lang="en-US" sz="1000" b="1" i="1" dirty="0">
                <a:solidFill>
                  <a:srgbClr val="000000"/>
                </a:solidFill>
                <a:latin typeface="Open Sans" panose="020B0606030504020204" pitchFamily="34" charset="0"/>
              </a:rPr>
              <a:t>rate of 8.16 g</a:t>
            </a:r>
            <a:r>
              <a:rPr lang="en-US" sz="1000" b="1" i="1" baseline="-25000" dirty="0">
                <a:solidFill>
                  <a:srgbClr val="000000"/>
                </a:solidFill>
                <a:latin typeface="Open Sans" panose="020B0606030504020204" pitchFamily="34" charset="0"/>
              </a:rPr>
              <a:t>NH3</a:t>
            </a:r>
            <a:r>
              <a:rPr lang="en-US" sz="1000" b="1" i="1" dirty="0">
                <a:solidFill>
                  <a:srgbClr val="000000"/>
                </a:solidFill>
                <a:latin typeface="Open Sans" panose="020B0606030504020204" pitchFamily="34" charset="0"/>
              </a:rPr>
              <a:t> g</a:t>
            </a:r>
            <a:r>
              <a:rPr lang="en-US" sz="1000" b="1" i="1" baseline="30000" dirty="0">
                <a:solidFill>
                  <a:srgbClr val="000000"/>
                </a:solidFill>
                <a:latin typeface="Open Sans" panose="020B0606030504020204" pitchFamily="34" charset="0"/>
              </a:rPr>
              <a:t>−1</a:t>
            </a:r>
            <a:r>
              <a:rPr lang="en-US" sz="1000" b="1" i="1" dirty="0">
                <a:solidFill>
                  <a:srgbClr val="000000"/>
                </a:solidFill>
                <a:latin typeface="Open Sans" panose="020B0606030504020204" pitchFamily="34" charset="0"/>
              </a:rPr>
              <a:t> h</a:t>
            </a:r>
            <a:r>
              <a:rPr lang="en-US" sz="1000" b="1" i="1" baseline="30000" dirty="0">
                <a:solidFill>
                  <a:srgbClr val="000000"/>
                </a:solidFill>
                <a:latin typeface="Open Sans" panose="020B0606030504020204" pitchFamily="34" charset="0"/>
              </a:rPr>
              <a:t>−1</a:t>
            </a:r>
            <a:r>
              <a:rPr lang="en-US" sz="1000" i="1" dirty="0">
                <a:solidFill>
                  <a:srgbClr val="000000"/>
                </a:solidFill>
                <a:latin typeface="Open Sans" panose="020B0606030504020204" pitchFamily="34" charset="0"/>
              </a:rPr>
              <a:t>;</a:t>
            </a:r>
            <a:endParaRPr lang="en-US" sz="1000" i="1" dirty="0">
              <a:solidFill>
                <a:srgbClr val="000000"/>
              </a:solidFill>
              <a:effectLst/>
              <a:latin typeface="Open Sans" panose="020B0606030504020204" pitchFamily="34" charset="0"/>
            </a:endParaRPr>
          </a:p>
        </p:txBody>
      </p:sp>
      <p:sp>
        <p:nvSpPr>
          <p:cNvPr id="21" name="CasellaDiTesto 20">
            <a:extLst>
              <a:ext uri="{FF2B5EF4-FFF2-40B4-BE49-F238E27FC236}">
                <a16:creationId xmlns:a16="http://schemas.microsoft.com/office/drawing/2014/main" id="{68BDA600-3607-5586-29D8-AD7B04D2AD5E}"/>
              </a:ext>
            </a:extLst>
          </p:cNvPr>
          <p:cNvSpPr txBox="1"/>
          <p:nvPr/>
        </p:nvSpPr>
        <p:spPr>
          <a:xfrm>
            <a:off x="7884368" y="4343175"/>
            <a:ext cx="1359149" cy="169277"/>
          </a:xfrm>
          <a:prstGeom prst="rect">
            <a:avLst/>
          </a:prstGeom>
          <a:noFill/>
        </p:spPr>
        <p:txBody>
          <a:bodyPr wrap="square">
            <a:spAutoFit/>
          </a:bodyPr>
          <a:lstStyle/>
          <a:p>
            <a:r>
              <a:rPr lang="it-IT" sz="500" dirty="0"/>
              <a:t>https://doi.org/10.1002/aesr.202000043</a:t>
            </a:r>
          </a:p>
        </p:txBody>
      </p:sp>
      <p:pic>
        <p:nvPicPr>
          <p:cNvPr id="13" name="Immagine 12">
            <a:extLst>
              <a:ext uri="{FF2B5EF4-FFF2-40B4-BE49-F238E27FC236}">
                <a16:creationId xmlns:a16="http://schemas.microsoft.com/office/drawing/2014/main" id="{D31B7978-938A-1DCC-6A9D-71FD4A9F860F}"/>
              </a:ext>
            </a:extLst>
          </p:cNvPr>
          <p:cNvPicPr>
            <a:picLocks noChangeAspect="1"/>
          </p:cNvPicPr>
          <p:nvPr/>
        </p:nvPicPr>
        <p:blipFill>
          <a:blip r:embed="rId3"/>
          <a:stretch>
            <a:fillRect/>
          </a:stretch>
        </p:blipFill>
        <p:spPr>
          <a:xfrm>
            <a:off x="5710619" y="612038"/>
            <a:ext cx="3452773" cy="3939902"/>
          </a:xfrm>
          <a:prstGeom prst="rect">
            <a:avLst/>
          </a:prstGeom>
        </p:spPr>
      </p:pic>
      <p:sp>
        <p:nvSpPr>
          <p:cNvPr id="15" name="CasellaDiTesto 14">
            <a:extLst>
              <a:ext uri="{FF2B5EF4-FFF2-40B4-BE49-F238E27FC236}">
                <a16:creationId xmlns:a16="http://schemas.microsoft.com/office/drawing/2014/main" id="{84F43687-504A-D3A9-8203-76A95A030BD9}"/>
              </a:ext>
            </a:extLst>
          </p:cNvPr>
          <p:cNvSpPr txBox="1"/>
          <p:nvPr/>
        </p:nvSpPr>
        <p:spPr>
          <a:xfrm>
            <a:off x="5622932" y="159057"/>
            <a:ext cx="3506527" cy="369332"/>
          </a:xfrm>
          <a:prstGeom prst="rect">
            <a:avLst/>
          </a:prstGeom>
          <a:noFill/>
        </p:spPr>
        <p:txBody>
          <a:bodyPr wrap="square">
            <a:spAutoFit/>
          </a:bodyPr>
          <a:lstStyle/>
          <a:p>
            <a:pPr algn="just"/>
            <a:r>
              <a:rPr lang="en-US" sz="900" b="1" dirty="0">
                <a:latin typeface="Noto Sans" panose="020B0502040504020204" pitchFamily="34" charset="0"/>
                <a:ea typeface="Noto Sans" panose="020B0502040504020204" pitchFamily="34" charset="0"/>
                <a:cs typeface="Noto Sans" panose="020B0502040504020204" pitchFamily="34" charset="0"/>
              </a:rPr>
              <a:t>Chemical composition and activity of cobalt catalysts for ammonia synthesis.</a:t>
            </a:r>
          </a:p>
        </p:txBody>
      </p:sp>
      <p:pic>
        <p:nvPicPr>
          <p:cNvPr id="18" name="Immagine 17">
            <a:extLst>
              <a:ext uri="{FF2B5EF4-FFF2-40B4-BE49-F238E27FC236}">
                <a16:creationId xmlns:a16="http://schemas.microsoft.com/office/drawing/2014/main" id="{37354F4B-73D3-D105-F7B1-0C644D026F0A}"/>
              </a:ext>
            </a:extLst>
          </p:cNvPr>
          <p:cNvPicPr>
            <a:picLocks noChangeAspect="1"/>
          </p:cNvPicPr>
          <p:nvPr/>
        </p:nvPicPr>
        <p:blipFill rotWithShape="1">
          <a:blip r:embed="rId4"/>
          <a:srcRect l="4458" t="4382" r="-315" b="7274"/>
          <a:stretch/>
        </p:blipFill>
        <p:spPr>
          <a:xfrm>
            <a:off x="1115616" y="3806795"/>
            <a:ext cx="3849587" cy="984778"/>
          </a:xfrm>
          <a:prstGeom prst="rect">
            <a:avLst/>
          </a:prstGeom>
        </p:spPr>
      </p:pic>
      <p:sp>
        <p:nvSpPr>
          <p:cNvPr id="20" name="CasellaDiTesto 19">
            <a:extLst>
              <a:ext uri="{FF2B5EF4-FFF2-40B4-BE49-F238E27FC236}">
                <a16:creationId xmlns:a16="http://schemas.microsoft.com/office/drawing/2014/main" id="{FB5D2DBB-C24F-E518-CD5E-36B3A1D3C4A9}"/>
              </a:ext>
            </a:extLst>
          </p:cNvPr>
          <p:cNvSpPr txBox="1"/>
          <p:nvPr/>
        </p:nvSpPr>
        <p:spPr>
          <a:xfrm>
            <a:off x="965467" y="4774168"/>
            <a:ext cx="3999736" cy="369332"/>
          </a:xfrm>
          <a:prstGeom prst="rect">
            <a:avLst/>
          </a:prstGeom>
          <a:noFill/>
        </p:spPr>
        <p:txBody>
          <a:bodyPr wrap="square">
            <a:spAutoFit/>
          </a:bodyPr>
          <a:lstStyle/>
          <a:p>
            <a:pPr algn="just"/>
            <a:r>
              <a:rPr lang="en-US" sz="600" i="1" dirty="0">
                <a:solidFill>
                  <a:srgbClr val="222222"/>
                </a:solidFill>
                <a:latin typeface="Noto Sans" panose="020B0502040504020204" pitchFamily="34" charset="0"/>
                <a:ea typeface="Noto Sans" panose="020B0502040504020204" pitchFamily="34" charset="0"/>
              </a:rPr>
              <a:t>D</a:t>
            </a:r>
            <a:r>
              <a:rPr lang="en-US" sz="600" b="0" i="1" dirty="0">
                <a:solidFill>
                  <a:srgbClr val="222222"/>
                </a:solidFill>
                <a:effectLst/>
                <a:latin typeface="Noto Sans" panose="020B0502040504020204" pitchFamily="34" charset="0"/>
                <a:ea typeface="Noto Sans" panose="020B0502040504020204" pitchFamily="34" charset="0"/>
              </a:rPr>
              <a:t>etermined on the basis of hydrogen chemisorption studies (H</a:t>
            </a:r>
            <a:r>
              <a:rPr lang="en-US" sz="600" b="0" i="1" baseline="-25000" dirty="0">
                <a:solidFill>
                  <a:srgbClr val="222222"/>
                </a:solidFill>
                <a:effectLst/>
                <a:latin typeface="Noto Sans" panose="020B0502040504020204" pitchFamily="34" charset="0"/>
                <a:ea typeface="Noto Sans" panose="020B0502040504020204" pitchFamily="34" charset="0"/>
              </a:rPr>
              <a:t>2</a:t>
            </a:r>
            <a:r>
              <a:rPr lang="en-US" sz="600" b="0" i="1" dirty="0">
                <a:solidFill>
                  <a:srgbClr val="222222"/>
                </a:solidFill>
                <a:effectLst/>
                <a:latin typeface="Noto Sans" panose="020B0502040504020204" pitchFamily="34" charset="0"/>
                <a:ea typeface="Noto Sans" panose="020B0502040504020204" pitchFamily="34" charset="0"/>
              </a:rPr>
              <a:t>-TPD experiments); </a:t>
            </a:r>
            <a:r>
              <a:rPr lang="en-US" sz="600" b="0" i="1" baseline="30000" dirty="0">
                <a:solidFill>
                  <a:srgbClr val="222222"/>
                </a:solidFill>
                <a:effectLst/>
                <a:latin typeface="Noto Sans" panose="020B0502040504020204" pitchFamily="34" charset="0"/>
                <a:ea typeface="Noto Sans" panose="020B0502040504020204" pitchFamily="34" charset="0"/>
              </a:rPr>
              <a:t>b</a:t>
            </a:r>
            <a:r>
              <a:rPr lang="en-US" sz="600" b="0" i="1" dirty="0">
                <a:solidFill>
                  <a:srgbClr val="222222"/>
                </a:solidFill>
                <a:effectLst/>
                <a:latin typeface="Noto Sans" panose="020B0502040504020204" pitchFamily="34" charset="0"/>
                <a:ea typeface="Noto Sans" panose="020B0502040504020204" pitchFamily="34" charset="0"/>
              </a:rPr>
              <a:t> an average reaction rate under conditions: T = 400 °C, p = 6.3 MPa, H</a:t>
            </a:r>
            <a:r>
              <a:rPr lang="en-US" sz="600" b="0" i="1" baseline="-25000" dirty="0">
                <a:solidFill>
                  <a:srgbClr val="222222"/>
                </a:solidFill>
                <a:effectLst/>
                <a:latin typeface="Noto Sans" panose="020B0502040504020204" pitchFamily="34" charset="0"/>
                <a:ea typeface="Noto Sans" panose="020B0502040504020204" pitchFamily="34" charset="0"/>
              </a:rPr>
              <a:t>2</a:t>
            </a:r>
            <a:r>
              <a:rPr lang="en-US" sz="600" b="0" i="1" dirty="0">
                <a:solidFill>
                  <a:srgbClr val="222222"/>
                </a:solidFill>
                <a:effectLst/>
                <a:latin typeface="Noto Sans" panose="020B0502040504020204" pitchFamily="34" charset="0"/>
                <a:ea typeface="Noto Sans" panose="020B0502040504020204" pitchFamily="34" charset="0"/>
              </a:rPr>
              <a:t>/N</a:t>
            </a:r>
            <a:r>
              <a:rPr lang="en-US" sz="600" b="0" i="1" baseline="-25000" dirty="0">
                <a:solidFill>
                  <a:srgbClr val="222222"/>
                </a:solidFill>
                <a:effectLst/>
                <a:latin typeface="Noto Sans" panose="020B0502040504020204" pitchFamily="34" charset="0"/>
                <a:ea typeface="Noto Sans" panose="020B0502040504020204" pitchFamily="34" charset="0"/>
              </a:rPr>
              <a:t>2</a:t>
            </a:r>
            <a:r>
              <a:rPr lang="en-US" sz="600" b="0" i="1" dirty="0">
                <a:solidFill>
                  <a:srgbClr val="222222"/>
                </a:solidFill>
                <a:effectLst/>
                <a:latin typeface="Noto Sans" panose="020B0502040504020204" pitchFamily="34" charset="0"/>
                <a:ea typeface="Noto Sans" panose="020B0502040504020204" pitchFamily="34" charset="0"/>
              </a:rPr>
              <a:t> = 3:1; </a:t>
            </a:r>
            <a:r>
              <a:rPr lang="en-US" sz="600" b="0" i="1" baseline="30000" dirty="0">
                <a:solidFill>
                  <a:srgbClr val="222222"/>
                </a:solidFill>
                <a:effectLst/>
                <a:latin typeface="Noto Sans" panose="020B0502040504020204" pitchFamily="34" charset="0"/>
                <a:ea typeface="Noto Sans" panose="020B0502040504020204" pitchFamily="34" charset="0"/>
              </a:rPr>
              <a:t>c</a:t>
            </a:r>
            <a:r>
              <a:rPr lang="en-US" sz="600" b="0" i="1" dirty="0">
                <a:solidFill>
                  <a:srgbClr val="222222"/>
                </a:solidFill>
                <a:effectLst/>
                <a:latin typeface="Noto Sans" panose="020B0502040504020204" pitchFamily="34" charset="0"/>
                <a:ea typeface="Noto Sans" panose="020B0502040504020204" pitchFamily="34" charset="0"/>
              </a:rPr>
              <a:t> TOF (turnover frequency) estimated on the basis of the chemisorption data (H</a:t>
            </a:r>
            <a:r>
              <a:rPr lang="en-US" sz="600" b="0" i="1" baseline="-25000" dirty="0">
                <a:solidFill>
                  <a:srgbClr val="222222"/>
                </a:solidFill>
                <a:effectLst/>
                <a:latin typeface="Noto Sans" panose="020B0502040504020204" pitchFamily="34" charset="0"/>
                <a:ea typeface="Noto Sans" panose="020B0502040504020204" pitchFamily="34" charset="0"/>
              </a:rPr>
              <a:t>2</a:t>
            </a:r>
            <a:r>
              <a:rPr lang="en-US" sz="600" b="0" i="1" dirty="0">
                <a:solidFill>
                  <a:srgbClr val="222222"/>
                </a:solidFill>
                <a:effectLst/>
                <a:latin typeface="Noto Sans" panose="020B0502040504020204" pitchFamily="34" charset="0"/>
                <a:ea typeface="Noto Sans" panose="020B0502040504020204" pitchFamily="34" charset="0"/>
              </a:rPr>
              <a:t>-TPD) and catalytic tests results;</a:t>
            </a:r>
            <a:endParaRPr lang="it-IT" sz="600" i="1" dirty="0">
              <a:latin typeface="Noto Sans" panose="020B0502040504020204" pitchFamily="34" charset="0"/>
              <a:ea typeface="Noto Sans" panose="020B0502040504020204" pitchFamily="34" charset="0"/>
            </a:endParaRPr>
          </a:p>
        </p:txBody>
      </p:sp>
    </p:spTree>
    <p:extLst>
      <p:ext uri="{BB962C8B-B14F-4D97-AF65-F5344CB8AC3E}">
        <p14:creationId xmlns:p14="http://schemas.microsoft.com/office/powerpoint/2010/main" val="334580359"/>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6DA61EE-9148-4BFA-2B51-411D08BA4172}"/>
              </a:ext>
            </a:extLst>
          </p:cNvPr>
          <p:cNvSpPr txBox="1">
            <a:spLocks noGrp="1" noRot="1" noMove="1" noResize="1" noEditPoints="1" noAdjustHandles="1" noChangeArrowheads="1" noChangeShapeType="1"/>
          </p:cNvSpPr>
          <p:nvPr/>
        </p:nvSpPr>
        <p:spPr bwMode="auto">
          <a:xfrm>
            <a:off x="463794" y="158651"/>
            <a:ext cx="324411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METAL NITRIDE CATALYSTS</a:t>
            </a:r>
          </a:p>
        </p:txBody>
      </p:sp>
      <p:sp>
        <p:nvSpPr>
          <p:cNvPr id="4" name="Google Shape;972;p31">
            <a:extLst>
              <a:ext uri="{FF2B5EF4-FFF2-40B4-BE49-F238E27FC236}">
                <a16:creationId xmlns:a16="http://schemas.microsoft.com/office/drawing/2014/main" id="{C48B9167-E349-48A3-95C8-5A7280765442}"/>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9</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7E9F6BAF-B3FB-E0C0-1B17-F517F18EB8B0}"/>
              </a:ext>
            </a:extLst>
          </p:cNvPr>
          <p:cNvSpPr>
            <a:spLocks noChangeAspect="1" noChangeArrowheads="1"/>
          </p:cNvSpPr>
          <p:nvPr/>
        </p:nvSpPr>
        <p:spPr bwMode="auto">
          <a:xfrm>
            <a:off x="163122" y="578697"/>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55B4B874-E3A9-9609-D400-BBF34BA3EBE8}"/>
              </a:ext>
            </a:extLst>
          </p:cNvPr>
          <p:cNvSpPr txBox="1">
            <a:spLocks/>
          </p:cNvSpPr>
          <p:nvPr/>
        </p:nvSpPr>
        <p:spPr bwMode="auto">
          <a:xfrm>
            <a:off x="320258" y="523134"/>
            <a:ext cx="426283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Ternary nitride </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 name="CasellaDiTesto 1">
            <a:extLst>
              <a:ext uri="{FF2B5EF4-FFF2-40B4-BE49-F238E27FC236}">
                <a16:creationId xmlns:a16="http://schemas.microsoft.com/office/drawing/2014/main" id="{90FB18A6-D8C3-654A-393D-1D67493FD4A5}"/>
              </a:ext>
            </a:extLst>
          </p:cNvPr>
          <p:cNvSpPr txBox="1"/>
          <p:nvPr/>
        </p:nvSpPr>
        <p:spPr>
          <a:xfrm>
            <a:off x="42156" y="742275"/>
            <a:ext cx="5655790" cy="461665"/>
          </a:xfrm>
          <a:prstGeom prst="rect">
            <a:avLst/>
          </a:prstGeom>
          <a:noFill/>
        </p:spPr>
        <p:txBody>
          <a:bodyPr wrap="square">
            <a:spAutoFit/>
          </a:bodyPr>
          <a:lstStyle/>
          <a:p>
            <a:pPr algn="just"/>
            <a:r>
              <a:rPr lang="en-US" sz="1200" b="0" i="0" dirty="0">
                <a:effectLst/>
                <a:latin typeface="Noto Sans" panose="020B0502040504020204" pitchFamily="34" charset="0"/>
                <a:ea typeface="Noto Sans" panose="020B0502040504020204" pitchFamily="34" charset="0"/>
                <a:cs typeface="Noto Sans" panose="020B0502040504020204" pitchFamily="34" charset="0"/>
              </a:rPr>
              <a:t>“</a:t>
            </a:r>
            <a:r>
              <a:rPr lang="en-US" sz="1200" dirty="0">
                <a:solidFill>
                  <a:srgbClr val="000000"/>
                </a:solidFill>
                <a:latin typeface="Open Sans" panose="020B0606030504020204" pitchFamily="34" charset="0"/>
                <a:ea typeface="Noto Sans" panose="020B0502040504020204" pitchFamily="34" charset="0"/>
                <a:cs typeface="Noto Sans" panose="020B0502040504020204" pitchFamily="34" charset="0"/>
              </a:rPr>
              <a:t>M</a:t>
            </a:r>
            <a:r>
              <a:rPr lang="en-US" sz="1200" b="0" i="0" dirty="0">
                <a:solidFill>
                  <a:srgbClr val="000000"/>
                </a:solidFill>
                <a:effectLst/>
                <a:latin typeface="Open Sans" panose="020B0606030504020204" pitchFamily="34" charset="0"/>
                <a:ea typeface="Noto Sans" panose="020B0502040504020204" pitchFamily="34" charset="0"/>
                <a:cs typeface="Noto Sans" panose="020B0502040504020204" pitchFamily="34" charset="0"/>
              </a:rPr>
              <a:t>etal nitride phases have also been reported for their high activity in the catalytic synthesis of ammonia</a:t>
            </a:r>
            <a:r>
              <a:rPr lang="en-US" sz="1200" dirty="0">
                <a:latin typeface="Noto Sans" panose="020B0502040504020204" pitchFamily="34" charset="0"/>
                <a:ea typeface="Noto Sans" panose="020B0502040504020204" pitchFamily="34" charset="0"/>
                <a:cs typeface="Noto Sans" panose="020B0502040504020204" pitchFamily="34" charset="0"/>
              </a:rPr>
              <a:t>”</a:t>
            </a:r>
          </a:p>
        </p:txBody>
      </p:sp>
      <p:sp>
        <p:nvSpPr>
          <p:cNvPr id="1041" name="CasellaDiTesto 1040">
            <a:extLst>
              <a:ext uri="{FF2B5EF4-FFF2-40B4-BE49-F238E27FC236}">
                <a16:creationId xmlns:a16="http://schemas.microsoft.com/office/drawing/2014/main" id="{4175C75D-43D2-E14D-42E4-BF8E9BE0C12F}"/>
              </a:ext>
            </a:extLst>
          </p:cNvPr>
          <p:cNvSpPr txBox="1"/>
          <p:nvPr/>
        </p:nvSpPr>
        <p:spPr>
          <a:xfrm>
            <a:off x="32544" y="1205165"/>
            <a:ext cx="5612035" cy="2554545"/>
          </a:xfrm>
          <a:prstGeom prst="rect">
            <a:avLst/>
          </a:prstGeom>
          <a:noFill/>
        </p:spPr>
        <p:txBody>
          <a:bodyPr wrap="square">
            <a:spAutoFit/>
          </a:bodyPr>
          <a:lstStyle/>
          <a:p>
            <a:pPr marL="171450" indent="-171450" algn="just">
              <a:buFont typeface="Arial" panose="020B0604020202020204" pitchFamily="34" charset="0"/>
              <a:buChar char="•"/>
            </a:pPr>
            <a:r>
              <a:rPr lang="en-US" sz="1000" i="1" dirty="0">
                <a:solidFill>
                  <a:srgbClr val="000000"/>
                </a:solidFill>
                <a:latin typeface="Open Sans" panose="020B0606030504020204" pitchFamily="34" charset="0"/>
              </a:rPr>
              <a:t>One major development in metal nitride catalysts was the idea of </a:t>
            </a:r>
            <a:r>
              <a:rPr lang="en-US" sz="1000" b="1" i="1" dirty="0">
                <a:solidFill>
                  <a:srgbClr val="000000"/>
                </a:solidFill>
                <a:latin typeface="Open Sans" panose="020B0606030504020204" pitchFamily="34" charset="0"/>
              </a:rPr>
              <a:t>ternary nitride systems</a:t>
            </a:r>
            <a:r>
              <a:rPr lang="en-US" sz="1000" i="1" dirty="0">
                <a:solidFill>
                  <a:srgbClr val="000000"/>
                </a:solidFill>
                <a:latin typeface="Open Sans" panose="020B0606030504020204" pitchFamily="34" charset="0"/>
              </a:rPr>
              <a:t>;</a:t>
            </a:r>
          </a:p>
          <a:p>
            <a:pPr marL="171450" indent="-171450" algn="just">
              <a:buFont typeface="Arial" panose="020B0604020202020204" pitchFamily="34" charset="0"/>
              <a:buChar char="•"/>
            </a:pPr>
            <a:endParaRPr lang="en-US" sz="1000" i="1" dirty="0">
              <a:solidFill>
                <a:srgbClr val="000000"/>
              </a:solidFill>
              <a:latin typeface="Open Sans" panose="020B0606030504020204" pitchFamily="34" charset="0"/>
            </a:endParaRPr>
          </a:p>
          <a:p>
            <a:pPr marL="171450" indent="-171450" algn="just">
              <a:buFont typeface="Arial" panose="020B0604020202020204" pitchFamily="34" charset="0"/>
              <a:buChar char="•"/>
            </a:pPr>
            <a:r>
              <a:rPr lang="en-US" sz="1000" i="1" dirty="0">
                <a:solidFill>
                  <a:srgbClr val="000000"/>
                </a:solidFill>
                <a:latin typeface="Open Sans" panose="020B0606030504020204" pitchFamily="34" charset="0"/>
              </a:rPr>
              <a:t>If a ternary nitride is </a:t>
            </a:r>
            <a:r>
              <a:rPr lang="en-US" sz="1000" b="1" i="1" dirty="0">
                <a:solidFill>
                  <a:srgbClr val="000000"/>
                </a:solidFill>
                <a:latin typeface="Open Sans" panose="020B0606030504020204" pitchFamily="34" charset="0"/>
              </a:rPr>
              <a:t>made by combining two metals</a:t>
            </a:r>
            <a:r>
              <a:rPr lang="en-US" sz="1000" i="1" dirty="0">
                <a:solidFill>
                  <a:srgbClr val="000000"/>
                </a:solidFill>
                <a:latin typeface="Open Sans" panose="020B0606030504020204" pitchFamily="34" charset="0"/>
              </a:rPr>
              <a:t>, one with a </a:t>
            </a:r>
            <a:r>
              <a:rPr lang="en-US" sz="1000" b="1" i="1" dirty="0">
                <a:solidFill>
                  <a:srgbClr val="000000"/>
                </a:solidFill>
                <a:latin typeface="Open Sans" panose="020B0606030504020204" pitchFamily="34" charset="0"/>
              </a:rPr>
              <a:t>too high nitrogen adsorption energy</a:t>
            </a:r>
            <a:r>
              <a:rPr lang="en-US" sz="1000" i="1" dirty="0">
                <a:solidFill>
                  <a:srgbClr val="000000"/>
                </a:solidFill>
                <a:latin typeface="Open Sans" panose="020B0606030504020204" pitchFamily="34" charset="0"/>
              </a:rPr>
              <a:t> and one with a </a:t>
            </a:r>
            <a:r>
              <a:rPr lang="en-US" sz="1000" b="1" i="1" dirty="0">
                <a:solidFill>
                  <a:srgbClr val="000000"/>
                </a:solidFill>
                <a:latin typeface="Open Sans" panose="020B0606030504020204" pitchFamily="34" charset="0"/>
              </a:rPr>
              <a:t>nitrogen adsorption energy that is too low</a:t>
            </a:r>
            <a:r>
              <a:rPr lang="en-US" sz="1000" i="1" dirty="0">
                <a:solidFill>
                  <a:srgbClr val="000000"/>
                </a:solidFill>
                <a:latin typeface="Open Sans" panose="020B0606030504020204" pitchFamily="34" charset="0"/>
              </a:rPr>
              <a:t>, then an ammonia synthesis catalyst can be obtained with a TOF closer to the maximum than any single metal nitride;</a:t>
            </a:r>
          </a:p>
          <a:p>
            <a:pPr marL="171450" indent="-171450" algn="just">
              <a:buFont typeface="Arial" panose="020B0604020202020204" pitchFamily="34" charset="0"/>
              <a:buChar char="•"/>
            </a:pPr>
            <a:endParaRPr lang="en-US" sz="1000" i="1" dirty="0">
              <a:solidFill>
                <a:srgbClr val="000000"/>
              </a:solidFill>
              <a:latin typeface="Open Sans" panose="020B0606030504020204" pitchFamily="34" charset="0"/>
            </a:endParaRPr>
          </a:p>
          <a:p>
            <a:pPr marL="171450" indent="-171450" algn="just">
              <a:buFont typeface="Arial" panose="020B0604020202020204" pitchFamily="34" charset="0"/>
              <a:buChar char="•"/>
            </a:pPr>
            <a:r>
              <a:rPr lang="en-US" sz="1000" i="1" dirty="0">
                <a:solidFill>
                  <a:srgbClr val="000000"/>
                </a:solidFill>
                <a:latin typeface="Open Sans" panose="020B0606030504020204" pitchFamily="34" charset="0"/>
              </a:rPr>
              <a:t>In the </a:t>
            </a:r>
            <a:r>
              <a:rPr lang="en-US" sz="1000" b="1" i="1" dirty="0">
                <a:solidFill>
                  <a:srgbClr val="000000"/>
                </a:solidFill>
                <a:latin typeface="Open Sans" panose="020B0606030504020204" pitchFamily="34" charset="0"/>
              </a:rPr>
              <a:t>Co–Mo catalyst system </a:t>
            </a:r>
            <a:r>
              <a:rPr lang="en-US" sz="1000" i="1" dirty="0">
                <a:solidFill>
                  <a:srgbClr val="000000"/>
                </a:solidFill>
                <a:latin typeface="Open Sans" panose="020B0606030504020204" pitchFamily="34" charset="0"/>
              </a:rPr>
              <a:t>shown on the plot, </a:t>
            </a:r>
            <a:r>
              <a:rPr lang="en-US" sz="1000" b="1" i="1" dirty="0">
                <a:solidFill>
                  <a:srgbClr val="000000"/>
                </a:solidFill>
                <a:latin typeface="Open Sans" panose="020B0606030504020204" pitchFamily="34" charset="0"/>
              </a:rPr>
              <a:t>Mo binds nitrogen too strongly</a:t>
            </a:r>
            <a:r>
              <a:rPr lang="en-US" sz="1000" i="1" dirty="0">
                <a:solidFill>
                  <a:srgbClr val="000000"/>
                </a:solidFill>
                <a:latin typeface="Open Sans" panose="020B0606030504020204" pitchFamily="34" charset="0"/>
              </a:rPr>
              <a:t>, whereas </a:t>
            </a:r>
            <a:r>
              <a:rPr lang="en-US" sz="1000" b="1" i="1" dirty="0">
                <a:solidFill>
                  <a:srgbClr val="000000"/>
                </a:solidFill>
                <a:latin typeface="Open Sans" panose="020B0606030504020204" pitchFamily="34" charset="0"/>
              </a:rPr>
              <a:t>Co binds nitrogen too weakly</a:t>
            </a:r>
            <a:r>
              <a:rPr lang="en-US" sz="1000" i="1" dirty="0">
                <a:solidFill>
                  <a:srgbClr val="000000"/>
                </a:solidFill>
                <a:latin typeface="Open Sans" panose="020B0606030504020204" pitchFamily="34" charset="0"/>
              </a:rPr>
              <a:t>;</a:t>
            </a:r>
          </a:p>
          <a:p>
            <a:pPr marL="171450" indent="-171450" algn="just">
              <a:buFont typeface="Arial" panose="020B0604020202020204" pitchFamily="34" charset="0"/>
              <a:buChar char="•"/>
            </a:pPr>
            <a:endParaRPr lang="en-US" sz="1000" b="0" i="1" dirty="0">
              <a:solidFill>
                <a:srgbClr val="000000"/>
              </a:solidFill>
              <a:effectLst/>
              <a:latin typeface="Open Sans" panose="020B0606030504020204" pitchFamily="34" charset="0"/>
            </a:endParaRPr>
          </a:p>
          <a:p>
            <a:pPr marL="171450" indent="-171450" algn="just">
              <a:buFont typeface="Arial" panose="020B0604020202020204" pitchFamily="34" charset="0"/>
              <a:buChar char="•"/>
            </a:pPr>
            <a:r>
              <a:rPr lang="en-US" sz="1000" b="0" i="1" dirty="0">
                <a:solidFill>
                  <a:srgbClr val="000000"/>
                </a:solidFill>
                <a:effectLst/>
                <a:latin typeface="Open Sans" panose="020B0606030504020204" pitchFamily="34" charset="0"/>
              </a:rPr>
              <a:t> The Cs- or K-promoted Co</a:t>
            </a:r>
            <a:r>
              <a:rPr lang="en-US" sz="1000" b="0" i="1" baseline="-25000" dirty="0">
                <a:solidFill>
                  <a:srgbClr val="000000"/>
                </a:solidFill>
                <a:effectLst/>
                <a:latin typeface="Open Sans" panose="020B0606030504020204" pitchFamily="34" charset="0"/>
              </a:rPr>
              <a:t>3</a:t>
            </a:r>
            <a:r>
              <a:rPr lang="en-US" sz="1000" b="0" i="1" dirty="0">
                <a:solidFill>
                  <a:srgbClr val="000000"/>
                </a:solidFill>
                <a:effectLst/>
                <a:latin typeface="Open Sans" panose="020B0606030504020204" pitchFamily="34" charset="0"/>
              </a:rPr>
              <a:t>Mo</a:t>
            </a:r>
            <a:r>
              <a:rPr lang="en-US" sz="1000" b="0" i="1" baseline="-25000" dirty="0">
                <a:solidFill>
                  <a:srgbClr val="000000"/>
                </a:solidFill>
                <a:effectLst/>
                <a:latin typeface="Open Sans" panose="020B0606030504020204" pitchFamily="34" charset="0"/>
              </a:rPr>
              <a:t>3</a:t>
            </a:r>
            <a:r>
              <a:rPr lang="en-US" sz="1000" b="0" i="1" dirty="0">
                <a:solidFill>
                  <a:srgbClr val="000000"/>
                </a:solidFill>
                <a:effectLst/>
                <a:latin typeface="Open Sans" panose="020B0606030504020204" pitchFamily="34" charset="0"/>
              </a:rPr>
              <a:t>N catalysts exhibit a high activity of ≈</a:t>
            </a:r>
            <a:r>
              <a:rPr lang="en-US" sz="1000" b="1" i="1" dirty="0">
                <a:solidFill>
                  <a:srgbClr val="000000"/>
                </a:solidFill>
                <a:effectLst/>
                <a:latin typeface="Open Sans" panose="020B0606030504020204" pitchFamily="34" charset="0"/>
              </a:rPr>
              <a:t>900 </a:t>
            </a:r>
            <a:r>
              <a:rPr lang="en-US" sz="1000" b="1" i="1" dirty="0" err="1">
                <a:solidFill>
                  <a:srgbClr val="000000"/>
                </a:solidFill>
                <a:effectLst/>
                <a:latin typeface="Open Sans" panose="020B0606030504020204" pitchFamily="34" charset="0"/>
              </a:rPr>
              <a:t>μmol</a:t>
            </a:r>
            <a:r>
              <a:rPr lang="en-US" sz="1000" b="1" i="1" dirty="0">
                <a:solidFill>
                  <a:srgbClr val="000000"/>
                </a:solidFill>
                <a:effectLst/>
                <a:latin typeface="Open Sans" panose="020B0606030504020204" pitchFamily="34" charset="0"/>
              </a:rPr>
              <a:t> g</a:t>
            </a:r>
            <a:r>
              <a:rPr lang="en-US" sz="1000" b="1" i="1" baseline="30000" dirty="0">
                <a:solidFill>
                  <a:srgbClr val="000000"/>
                </a:solidFill>
                <a:effectLst/>
                <a:latin typeface="Open Sans" panose="020B0606030504020204" pitchFamily="34" charset="0"/>
              </a:rPr>
              <a:t>−1</a:t>
            </a:r>
            <a:r>
              <a:rPr lang="en-US" sz="1000" b="1" i="1" dirty="0">
                <a:solidFill>
                  <a:srgbClr val="000000"/>
                </a:solidFill>
                <a:effectLst/>
                <a:latin typeface="Open Sans" panose="020B0606030504020204" pitchFamily="34" charset="0"/>
              </a:rPr>
              <a:t> h</a:t>
            </a:r>
            <a:r>
              <a:rPr lang="en-US" sz="1000" b="1" i="1" baseline="30000" dirty="0">
                <a:solidFill>
                  <a:srgbClr val="000000"/>
                </a:solidFill>
                <a:effectLst/>
                <a:latin typeface="Open Sans" panose="020B0606030504020204" pitchFamily="34" charset="0"/>
              </a:rPr>
              <a:t>−1</a:t>
            </a:r>
            <a:r>
              <a:rPr lang="en-US" sz="1000" b="1" i="1" dirty="0">
                <a:solidFill>
                  <a:srgbClr val="000000"/>
                </a:solidFill>
                <a:effectLst/>
                <a:latin typeface="Open Sans" panose="020B0606030504020204" pitchFamily="34" charset="0"/>
              </a:rPr>
              <a:t> </a:t>
            </a:r>
            <a:r>
              <a:rPr lang="en-US" sz="1000" b="0" i="1" dirty="0">
                <a:solidFill>
                  <a:srgbClr val="000000"/>
                </a:solidFill>
                <a:effectLst/>
                <a:latin typeface="Open Sans" panose="020B0606030504020204" pitchFamily="34" charset="0"/>
              </a:rPr>
              <a:t>at </a:t>
            </a:r>
            <a:r>
              <a:rPr lang="en-US" sz="1000" b="1" i="1" dirty="0">
                <a:solidFill>
                  <a:srgbClr val="000000"/>
                </a:solidFill>
                <a:effectLst/>
                <a:latin typeface="Open Sans" panose="020B0606030504020204" pitchFamily="34" charset="0"/>
              </a:rPr>
              <a:t>400 °C</a:t>
            </a:r>
            <a:r>
              <a:rPr lang="en-US" sz="1000" b="0" i="1" dirty="0">
                <a:solidFill>
                  <a:srgbClr val="000000"/>
                </a:solidFill>
                <a:effectLst/>
                <a:latin typeface="Open Sans" panose="020B0606030504020204" pitchFamily="34" charset="0"/>
              </a:rPr>
              <a:t> and </a:t>
            </a:r>
            <a:r>
              <a:rPr lang="en-US" sz="1000" b="1" i="1" dirty="0">
                <a:solidFill>
                  <a:srgbClr val="000000"/>
                </a:solidFill>
                <a:effectLst/>
                <a:latin typeface="Open Sans" panose="020B0606030504020204" pitchFamily="34" charset="0"/>
              </a:rPr>
              <a:t>1 bar</a:t>
            </a:r>
            <a:r>
              <a:rPr lang="en-US" sz="1000" b="0" i="1" dirty="0">
                <a:solidFill>
                  <a:srgbClr val="000000"/>
                </a:solidFill>
                <a:effectLst/>
                <a:latin typeface="Open Sans" panose="020B0606030504020204" pitchFamily="34" charset="0"/>
              </a:rPr>
              <a:t>, which outperform the Fe-based catalysts under the same condition;</a:t>
            </a:r>
          </a:p>
          <a:p>
            <a:pPr marL="171450" indent="-171450" algn="just">
              <a:buFont typeface="Arial" panose="020B0604020202020204" pitchFamily="34" charset="0"/>
              <a:buChar char="•"/>
            </a:pPr>
            <a:endParaRPr lang="en-US" sz="1000" b="0" i="1" dirty="0">
              <a:solidFill>
                <a:srgbClr val="000000"/>
              </a:solidFill>
              <a:effectLst/>
              <a:latin typeface="Open Sans" panose="020B0606030504020204" pitchFamily="34" charset="0"/>
            </a:endParaRPr>
          </a:p>
          <a:p>
            <a:pPr marL="171450" indent="-171450" algn="just">
              <a:buFont typeface="Arial" panose="020B0604020202020204" pitchFamily="34" charset="0"/>
              <a:buChar char="•"/>
            </a:pPr>
            <a:r>
              <a:rPr lang="en-US" sz="1000" i="1" dirty="0">
                <a:solidFill>
                  <a:srgbClr val="000000"/>
                </a:solidFill>
                <a:latin typeface="Open Sans" panose="020B0606030504020204" pitchFamily="34" charset="0"/>
              </a:rPr>
              <a:t>T</a:t>
            </a:r>
            <a:r>
              <a:rPr lang="en-US" sz="1000" i="1" dirty="0">
                <a:solidFill>
                  <a:srgbClr val="000000"/>
                </a:solidFill>
                <a:effectLst/>
                <a:latin typeface="Open Sans" panose="020B0606030504020204" pitchFamily="34" charset="0"/>
              </a:rPr>
              <a:t>he cost of these nitride catalysts is much higher than that for fused-Fe catalysts, which is the major barrier for large-scale applications.</a:t>
            </a:r>
          </a:p>
          <a:p>
            <a:pPr marL="171450" indent="-171450" algn="just">
              <a:buFont typeface="Arial" panose="020B0604020202020204" pitchFamily="34" charset="0"/>
              <a:buChar char="•"/>
            </a:pPr>
            <a:endParaRPr lang="en-US" sz="1000" b="1" i="1" dirty="0">
              <a:solidFill>
                <a:srgbClr val="000000"/>
              </a:solidFill>
              <a:latin typeface="Open Sans" panose="020B0606030504020204" pitchFamily="34" charset="0"/>
            </a:endParaRPr>
          </a:p>
        </p:txBody>
      </p:sp>
      <p:sp>
        <p:nvSpPr>
          <p:cNvPr id="15" name="CasellaDiTesto 14">
            <a:extLst>
              <a:ext uri="{FF2B5EF4-FFF2-40B4-BE49-F238E27FC236}">
                <a16:creationId xmlns:a16="http://schemas.microsoft.com/office/drawing/2014/main" id="{84F43687-504A-D3A9-8203-76A95A030BD9}"/>
              </a:ext>
            </a:extLst>
          </p:cNvPr>
          <p:cNvSpPr txBox="1"/>
          <p:nvPr/>
        </p:nvSpPr>
        <p:spPr>
          <a:xfrm>
            <a:off x="5605188" y="94903"/>
            <a:ext cx="3506527" cy="584775"/>
          </a:xfrm>
          <a:prstGeom prst="rect">
            <a:avLst/>
          </a:prstGeom>
          <a:noFill/>
        </p:spPr>
        <p:txBody>
          <a:bodyPr wrap="square">
            <a:spAutoFit/>
          </a:bodyPr>
          <a:lstStyle/>
          <a:p>
            <a:pPr algn="just"/>
            <a:r>
              <a:rPr lang="en-US" sz="800" dirty="0">
                <a:solidFill>
                  <a:srgbClr val="000000"/>
                </a:solidFill>
                <a:latin typeface="Noto Sans" panose="020B0502040504020204" pitchFamily="34" charset="0"/>
                <a:ea typeface="Noto Sans" panose="020B0502040504020204" pitchFamily="34" charset="0"/>
              </a:rPr>
              <a:t>The </a:t>
            </a:r>
            <a:r>
              <a:rPr lang="en-US" sz="800" b="1" dirty="0">
                <a:solidFill>
                  <a:srgbClr val="000000"/>
                </a:solidFill>
                <a:latin typeface="Noto Sans" panose="020B0502040504020204" pitchFamily="34" charset="0"/>
                <a:ea typeface="Noto Sans" panose="020B0502040504020204" pitchFamily="34" charset="0"/>
              </a:rPr>
              <a:t>rare earth metal nitrides</a:t>
            </a:r>
            <a:r>
              <a:rPr lang="en-US" sz="800" dirty="0">
                <a:solidFill>
                  <a:srgbClr val="000000"/>
                </a:solidFill>
                <a:latin typeface="Noto Sans" panose="020B0502040504020204" pitchFamily="34" charset="0"/>
                <a:ea typeface="Noto Sans" panose="020B0502040504020204" pitchFamily="34" charset="0"/>
              </a:rPr>
              <a:t> such as </a:t>
            </a:r>
            <a:r>
              <a:rPr lang="en-US" sz="800" b="1" dirty="0" err="1">
                <a:solidFill>
                  <a:srgbClr val="000000"/>
                </a:solidFill>
                <a:latin typeface="Noto Sans" panose="020B0502040504020204" pitchFamily="34" charset="0"/>
                <a:ea typeface="Noto Sans" panose="020B0502040504020204" pitchFamily="34" charset="0"/>
              </a:rPr>
              <a:t>CeN</a:t>
            </a:r>
            <a:r>
              <a:rPr lang="en-US" sz="800" b="1" dirty="0">
                <a:solidFill>
                  <a:srgbClr val="000000"/>
                </a:solidFill>
                <a:latin typeface="Noto Sans" panose="020B0502040504020204" pitchFamily="34" charset="0"/>
                <a:ea typeface="Noto Sans" panose="020B0502040504020204" pitchFamily="34" charset="0"/>
              </a:rPr>
              <a:t>, </a:t>
            </a:r>
            <a:r>
              <a:rPr lang="en-US" sz="800" b="1" dirty="0" err="1">
                <a:solidFill>
                  <a:srgbClr val="000000"/>
                </a:solidFill>
                <a:latin typeface="Noto Sans" panose="020B0502040504020204" pitchFamily="34" charset="0"/>
                <a:ea typeface="Noto Sans" panose="020B0502040504020204" pitchFamily="34" charset="0"/>
              </a:rPr>
              <a:t>LaN</a:t>
            </a:r>
            <a:r>
              <a:rPr lang="en-US" sz="800" b="1" dirty="0">
                <a:solidFill>
                  <a:srgbClr val="000000"/>
                </a:solidFill>
                <a:latin typeface="Noto Sans" panose="020B0502040504020204" pitchFamily="34" charset="0"/>
                <a:ea typeface="Noto Sans" panose="020B0502040504020204" pitchFamily="34" charset="0"/>
              </a:rPr>
              <a:t>, and YN </a:t>
            </a:r>
            <a:r>
              <a:rPr lang="en-US" sz="800" dirty="0">
                <a:solidFill>
                  <a:srgbClr val="000000"/>
                </a:solidFill>
                <a:latin typeface="Noto Sans" panose="020B0502040504020204" pitchFamily="34" charset="0"/>
                <a:ea typeface="Noto Sans" panose="020B0502040504020204" pitchFamily="34" charset="0"/>
              </a:rPr>
              <a:t>can act as </a:t>
            </a:r>
            <a:r>
              <a:rPr lang="en-US" sz="800" b="1" dirty="0">
                <a:solidFill>
                  <a:srgbClr val="000000"/>
                </a:solidFill>
                <a:latin typeface="Noto Sans" panose="020B0502040504020204" pitchFamily="34" charset="0"/>
                <a:ea typeface="Noto Sans" panose="020B0502040504020204" pitchFamily="34" charset="0"/>
              </a:rPr>
              <a:t>efficient supports and/or catalysts </a:t>
            </a:r>
            <a:r>
              <a:rPr lang="en-US" sz="800" dirty="0">
                <a:solidFill>
                  <a:srgbClr val="000000"/>
                </a:solidFill>
                <a:latin typeface="Noto Sans" panose="020B0502040504020204" pitchFamily="34" charset="0"/>
                <a:ea typeface="Noto Sans" panose="020B0502040504020204" pitchFamily="34" charset="0"/>
              </a:rPr>
              <a:t>for ammonia synthesis, in which </a:t>
            </a:r>
            <a:r>
              <a:rPr lang="en-US" sz="800" b="1" dirty="0">
                <a:solidFill>
                  <a:srgbClr val="000000"/>
                </a:solidFill>
                <a:latin typeface="Noto Sans" panose="020B0502040504020204" pitchFamily="34" charset="0"/>
                <a:ea typeface="Noto Sans" panose="020B0502040504020204" pitchFamily="34" charset="0"/>
              </a:rPr>
              <a:t>nitrogen vacancy </a:t>
            </a:r>
            <a:r>
              <a:rPr lang="en-US" sz="800" dirty="0">
                <a:solidFill>
                  <a:srgbClr val="000000"/>
                </a:solidFill>
                <a:latin typeface="Noto Sans" panose="020B0502040504020204" pitchFamily="34" charset="0"/>
                <a:ea typeface="Noto Sans" panose="020B0502040504020204" pitchFamily="34" charset="0"/>
              </a:rPr>
              <a:t>formation has a </a:t>
            </a:r>
            <a:r>
              <a:rPr lang="en-US" sz="800" b="1" dirty="0">
                <a:solidFill>
                  <a:srgbClr val="000000"/>
                </a:solidFill>
                <a:latin typeface="Noto Sans" panose="020B0502040504020204" pitchFamily="34" charset="0"/>
                <a:ea typeface="Noto Sans" panose="020B0502040504020204" pitchFamily="34" charset="0"/>
              </a:rPr>
              <a:t>strong effect on the catalytic performance</a:t>
            </a:r>
          </a:p>
        </p:txBody>
      </p:sp>
      <p:pic>
        <p:nvPicPr>
          <p:cNvPr id="8" name="Immagine 7">
            <a:extLst>
              <a:ext uri="{FF2B5EF4-FFF2-40B4-BE49-F238E27FC236}">
                <a16:creationId xmlns:a16="http://schemas.microsoft.com/office/drawing/2014/main" id="{9B0F8558-CC22-9C58-1BD7-2C8DDB6CD54D}"/>
              </a:ext>
            </a:extLst>
          </p:cNvPr>
          <p:cNvPicPr>
            <a:picLocks noChangeAspect="1"/>
          </p:cNvPicPr>
          <p:nvPr/>
        </p:nvPicPr>
        <p:blipFill>
          <a:blip r:embed="rId3"/>
          <a:stretch>
            <a:fillRect/>
          </a:stretch>
        </p:blipFill>
        <p:spPr>
          <a:xfrm>
            <a:off x="3491880" y="3579862"/>
            <a:ext cx="1856520" cy="1318129"/>
          </a:xfrm>
          <a:prstGeom prst="rect">
            <a:avLst/>
          </a:prstGeom>
        </p:spPr>
      </p:pic>
      <p:sp>
        <p:nvSpPr>
          <p:cNvPr id="11" name="CasellaDiTesto 10">
            <a:extLst>
              <a:ext uri="{FF2B5EF4-FFF2-40B4-BE49-F238E27FC236}">
                <a16:creationId xmlns:a16="http://schemas.microsoft.com/office/drawing/2014/main" id="{5C287D54-3FB9-8C14-2152-4B752D3FE236}"/>
              </a:ext>
            </a:extLst>
          </p:cNvPr>
          <p:cNvSpPr txBox="1"/>
          <p:nvPr/>
        </p:nvSpPr>
        <p:spPr>
          <a:xfrm>
            <a:off x="3324975" y="4891431"/>
            <a:ext cx="2304746" cy="276999"/>
          </a:xfrm>
          <a:prstGeom prst="rect">
            <a:avLst/>
          </a:prstGeom>
          <a:noFill/>
        </p:spPr>
        <p:txBody>
          <a:bodyPr wrap="square">
            <a:spAutoFit/>
          </a:bodyPr>
          <a:lstStyle/>
          <a:p>
            <a:pPr algn="just"/>
            <a:r>
              <a:rPr lang="en-US" sz="600" dirty="0">
                <a:latin typeface="Noto Sans" panose="020B0502040504020204" pitchFamily="34" charset="0"/>
                <a:ea typeface="Noto Sans" panose="020B0502040504020204" pitchFamily="34" charset="0"/>
              </a:rPr>
              <a:t>Calculated turnover frequencies for ammonia synthesis as a function of nitrogen adsorption energy (400 °C, 50 bar)</a:t>
            </a:r>
            <a:endParaRPr lang="it-IT" sz="600" dirty="0">
              <a:latin typeface="Noto Sans" panose="020B0502040504020204" pitchFamily="34" charset="0"/>
              <a:ea typeface="Noto Sans" panose="020B0502040504020204" pitchFamily="34" charset="0"/>
            </a:endParaRPr>
          </a:p>
        </p:txBody>
      </p:sp>
      <p:pic>
        <p:nvPicPr>
          <p:cNvPr id="14" name="Immagine 13">
            <a:extLst>
              <a:ext uri="{FF2B5EF4-FFF2-40B4-BE49-F238E27FC236}">
                <a16:creationId xmlns:a16="http://schemas.microsoft.com/office/drawing/2014/main" id="{DC7C3CFB-1D4A-33F1-A7D0-B11069A96B37}"/>
              </a:ext>
            </a:extLst>
          </p:cNvPr>
          <p:cNvPicPr>
            <a:picLocks noChangeAspect="1"/>
          </p:cNvPicPr>
          <p:nvPr/>
        </p:nvPicPr>
        <p:blipFill>
          <a:blip r:embed="rId4"/>
          <a:stretch>
            <a:fillRect/>
          </a:stretch>
        </p:blipFill>
        <p:spPr>
          <a:xfrm>
            <a:off x="114583" y="3579862"/>
            <a:ext cx="3242235" cy="1327589"/>
          </a:xfrm>
          <a:prstGeom prst="rect">
            <a:avLst/>
          </a:prstGeom>
        </p:spPr>
      </p:pic>
      <p:sp>
        <p:nvSpPr>
          <p:cNvPr id="16" name="CasellaDiTesto 15">
            <a:extLst>
              <a:ext uri="{FF2B5EF4-FFF2-40B4-BE49-F238E27FC236}">
                <a16:creationId xmlns:a16="http://schemas.microsoft.com/office/drawing/2014/main" id="{68BDA600-3607-5586-29D8-AD7B04D2AD5E}"/>
              </a:ext>
            </a:extLst>
          </p:cNvPr>
          <p:cNvSpPr txBox="1"/>
          <p:nvPr/>
        </p:nvSpPr>
        <p:spPr>
          <a:xfrm>
            <a:off x="611560" y="4944600"/>
            <a:ext cx="1656184" cy="169277"/>
          </a:xfrm>
          <a:prstGeom prst="rect">
            <a:avLst/>
          </a:prstGeom>
          <a:noFill/>
        </p:spPr>
        <p:txBody>
          <a:bodyPr wrap="square">
            <a:spAutoFit/>
          </a:bodyPr>
          <a:lstStyle/>
          <a:p>
            <a:r>
              <a:rPr lang="it-IT" sz="500" dirty="0"/>
              <a:t>https://doi.org/10.1016/S0926-860X(01)00529-4</a:t>
            </a:r>
          </a:p>
        </p:txBody>
      </p:sp>
      <p:pic>
        <p:nvPicPr>
          <p:cNvPr id="17" name="Immagine 16">
            <a:extLst>
              <a:ext uri="{FF2B5EF4-FFF2-40B4-BE49-F238E27FC236}">
                <a16:creationId xmlns:a16="http://schemas.microsoft.com/office/drawing/2014/main" id="{A0A00A08-ED34-983A-9867-73322639D676}"/>
              </a:ext>
            </a:extLst>
          </p:cNvPr>
          <p:cNvPicPr>
            <a:picLocks noChangeAspect="1"/>
          </p:cNvPicPr>
          <p:nvPr/>
        </p:nvPicPr>
        <p:blipFill>
          <a:blip r:embed="rId5"/>
          <a:stretch>
            <a:fillRect/>
          </a:stretch>
        </p:blipFill>
        <p:spPr>
          <a:xfrm>
            <a:off x="6228184" y="3300715"/>
            <a:ext cx="2433525" cy="1309237"/>
          </a:xfrm>
          <a:prstGeom prst="rect">
            <a:avLst/>
          </a:prstGeom>
        </p:spPr>
      </p:pic>
      <p:sp>
        <p:nvSpPr>
          <p:cNvPr id="22" name="CasellaDiTesto 21">
            <a:extLst>
              <a:ext uri="{FF2B5EF4-FFF2-40B4-BE49-F238E27FC236}">
                <a16:creationId xmlns:a16="http://schemas.microsoft.com/office/drawing/2014/main" id="{CE668AC6-AF76-064A-7733-04CCCC34BCE1}"/>
              </a:ext>
            </a:extLst>
          </p:cNvPr>
          <p:cNvSpPr txBox="1"/>
          <p:nvPr/>
        </p:nvSpPr>
        <p:spPr>
          <a:xfrm>
            <a:off x="5783249" y="4585106"/>
            <a:ext cx="3247901" cy="584775"/>
          </a:xfrm>
          <a:prstGeom prst="rect">
            <a:avLst/>
          </a:prstGeom>
          <a:noFill/>
        </p:spPr>
        <p:txBody>
          <a:bodyPr wrap="square">
            <a:spAutoFit/>
          </a:bodyPr>
          <a:lstStyle/>
          <a:p>
            <a:pPr algn="just"/>
            <a:r>
              <a:rPr lang="en-US" sz="800" b="0" i="0" dirty="0">
                <a:solidFill>
                  <a:srgbClr val="000000"/>
                </a:solidFill>
                <a:effectLst/>
                <a:latin typeface="Noto Sans" panose="020B0502040504020204" pitchFamily="34" charset="0"/>
                <a:ea typeface="Noto Sans" panose="020B0502040504020204" pitchFamily="34" charset="0"/>
              </a:rPr>
              <a:t>In the case of </a:t>
            </a:r>
            <a:r>
              <a:rPr lang="en-US" sz="800" b="1" i="0" dirty="0">
                <a:solidFill>
                  <a:srgbClr val="000000"/>
                </a:solidFill>
                <a:effectLst/>
                <a:latin typeface="Noto Sans" panose="020B0502040504020204" pitchFamily="34" charset="0"/>
                <a:ea typeface="Noto Sans" panose="020B0502040504020204" pitchFamily="34" charset="0"/>
              </a:rPr>
              <a:t>Ni-loaded nitrides</a:t>
            </a:r>
            <a:r>
              <a:rPr lang="en-US" sz="800" b="0" i="0" dirty="0">
                <a:solidFill>
                  <a:srgbClr val="000000"/>
                </a:solidFill>
                <a:effectLst/>
                <a:latin typeface="Noto Sans" panose="020B0502040504020204" pitchFamily="34" charset="0"/>
                <a:ea typeface="Noto Sans" panose="020B0502040504020204" pitchFamily="34" charset="0"/>
              </a:rPr>
              <a:t>, H</a:t>
            </a:r>
            <a:r>
              <a:rPr lang="en-US" sz="800" b="0" i="0" baseline="-25000" dirty="0">
                <a:solidFill>
                  <a:srgbClr val="000000"/>
                </a:solidFill>
                <a:effectLst/>
                <a:latin typeface="Noto Sans" panose="020B0502040504020204" pitchFamily="34" charset="0"/>
                <a:ea typeface="Noto Sans" panose="020B0502040504020204" pitchFamily="34" charset="0"/>
              </a:rPr>
              <a:t>2</a:t>
            </a:r>
            <a:r>
              <a:rPr lang="en-US" sz="800" b="0" i="0" dirty="0">
                <a:solidFill>
                  <a:srgbClr val="000000"/>
                </a:solidFill>
                <a:effectLst/>
                <a:latin typeface="Noto Sans" panose="020B0502040504020204" pitchFamily="34" charset="0"/>
                <a:ea typeface="Noto Sans" panose="020B0502040504020204" pitchFamily="34" charset="0"/>
              </a:rPr>
              <a:t> and N</a:t>
            </a:r>
            <a:r>
              <a:rPr lang="en-US" sz="800" b="0" i="0" baseline="-25000" dirty="0">
                <a:solidFill>
                  <a:srgbClr val="000000"/>
                </a:solidFill>
                <a:effectLst/>
                <a:latin typeface="Noto Sans" panose="020B0502040504020204" pitchFamily="34" charset="0"/>
                <a:ea typeface="Noto Sans" panose="020B0502040504020204" pitchFamily="34" charset="0"/>
              </a:rPr>
              <a:t>2</a:t>
            </a:r>
            <a:r>
              <a:rPr lang="en-US" sz="800" b="0" i="0" dirty="0">
                <a:solidFill>
                  <a:srgbClr val="000000"/>
                </a:solidFill>
                <a:effectLst/>
                <a:latin typeface="Noto Sans" panose="020B0502040504020204" pitchFamily="34" charset="0"/>
                <a:ea typeface="Noto Sans" panose="020B0502040504020204" pitchFamily="34" charset="0"/>
              </a:rPr>
              <a:t> are </a:t>
            </a:r>
            <a:r>
              <a:rPr lang="en-US" sz="800" b="1" i="0" dirty="0">
                <a:solidFill>
                  <a:srgbClr val="000000"/>
                </a:solidFill>
                <a:effectLst/>
                <a:latin typeface="Noto Sans" panose="020B0502040504020204" pitchFamily="34" charset="0"/>
                <a:ea typeface="Noto Sans" panose="020B0502040504020204" pitchFamily="34" charset="0"/>
              </a:rPr>
              <a:t>separately activated at Ni metal and V</a:t>
            </a:r>
            <a:r>
              <a:rPr lang="en-US" sz="800" b="1" i="0" baseline="-25000" dirty="0">
                <a:solidFill>
                  <a:srgbClr val="000000"/>
                </a:solidFill>
                <a:effectLst/>
                <a:latin typeface="Noto Sans" panose="020B0502040504020204" pitchFamily="34" charset="0"/>
                <a:ea typeface="Noto Sans" panose="020B0502040504020204" pitchFamily="34" charset="0"/>
              </a:rPr>
              <a:t>N</a:t>
            </a:r>
            <a:r>
              <a:rPr lang="en-US" sz="800" b="1" i="0" dirty="0">
                <a:solidFill>
                  <a:srgbClr val="000000"/>
                </a:solidFill>
                <a:effectLst/>
                <a:latin typeface="Noto Sans" panose="020B0502040504020204" pitchFamily="34" charset="0"/>
                <a:ea typeface="Noto Sans" panose="020B0502040504020204" pitchFamily="34" charset="0"/>
              </a:rPr>
              <a:t> sites</a:t>
            </a:r>
            <a:r>
              <a:rPr lang="en-US" sz="800" b="0" i="0" dirty="0">
                <a:solidFill>
                  <a:srgbClr val="000000"/>
                </a:solidFill>
                <a:effectLst/>
                <a:latin typeface="Noto Sans" panose="020B0502040504020204" pitchFamily="34" charset="0"/>
                <a:ea typeface="Noto Sans" panose="020B0502040504020204" pitchFamily="34" charset="0"/>
              </a:rPr>
              <a:t>, respectively. Without Ni loading, V</a:t>
            </a:r>
            <a:r>
              <a:rPr lang="en-US" sz="800" b="0" i="0" baseline="-25000" dirty="0">
                <a:solidFill>
                  <a:srgbClr val="000000"/>
                </a:solidFill>
                <a:effectLst/>
                <a:latin typeface="Noto Sans" panose="020B0502040504020204" pitchFamily="34" charset="0"/>
                <a:ea typeface="Noto Sans" panose="020B0502040504020204" pitchFamily="34" charset="0"/>
              </a:rPr>
              <a:t>N</a:t>
            </a:r>
            <a:r>
              <a:rPr lang="en-US" sz="800" b="0" i="0" dirty="0">
                <a:solidFill>
                  <a:srgbClr val="000000"/>
                </a:solidFill>
                <a:effectLst/>
                <a:latin typeface="Noto Sans" panose="020B0502040504020204" pitchFamily="34" charset="0"/>
                <a:ea typeface="Noto Sans" panose="020B0502040504020204" pitchFamily="34" charset="0"/>
              </a:rPr>
              <a:t> sites can activate both H</a:t>
            </a:r>
            <a:r>
              <a:rPr lang="en-US" sz="800" b="0" i="0" baseline="-25000" dirty="0">
                <a:solidFill>
                  <a:srgbClr val="000000"/>
                </a:solidFill>
                <a:effectLst/>
                <a:latin typeface="Noto Sans" panose="020B0502040504020204" pitchFamily="34" charset="0"/>
                <a:ea typeface="Noto Sans" panose="020B0502040504020204" pitchFamily="34" charset="0"/>
              </a:rPr>
              <a:t>2</a:t>
            </a:r>
            <a:r>
              <a:rPr lang="en-US" sz="800" b="0" i="0" dirty="0">
                <a:solidFill>
                  <a:srgbClr val="000000"/>
                </a:solidFill>
                <a:effectLst/>
                <a:latin typeface="Noto Sans" panose="020B0502040504020204" pitchFamily="34" charset="0"/>
                <a:ea typeface="Noto Sans" panose="020B0502040504020204" pitchFamily="34" charset="0"/>
              </a:rPr>
              <a:t> and N</a:t>
            </a:r>
            <a:r>
              <a:rPr lang="en-US" sz="800" b="0" i="0" baseline="-25000" dirty="0">
                <a:solidFill>
                  <a:srgbClr val="000000"/>
                </a:solidFill>
                <a:effectLst/>
                <a:latin typeface="Noto Sans" panose="020B0502040504020204" pitchFamily="34" charset="0"/>
                <a:ea typeface="Noto Sans" panose="020B0502040504020204" pitchFamily="34" charset="0"/>
              </a:rPr>
              <a:t>2</a:t>
            </a:r>
            <a:r>
              <a:rPr lang="en-US" sz="800" b="0" i="0" dirty="0">
                <a:solidFill>
                  <a:srgbClr val="000000"/>
                </a:solidFill>
                <a:effectLst/>
                <a:latin typeface="Noto Sans" panose="020B0502040504020204" pitchFamily="34" charset="0"/>
                <a:ea typeface="Noto Sans" panose="020B0502040504020204" pitchFamily="34" charset="0"/>
              </a:rPr>
              <a:t> simultaneously for stable ammonia production.</a:t>
            </a:r>
            <a:endParaRPr lang="it-IT" sz="800" dirty="0">
              <a:latin typeface="Noto Sans" panose="020B0502040504020204" pitchFamily="34" charset="0"/>
              <a:ea typeface="Noto Sans" panose="020B0502040504020204" pitchFamily="34" charset="0"/>
            </a:endParaRPr>
          </a:p>
        </p:txBody>
      </p:sp>
      <p:pic>
        <p:nvPicPr>
          <p:cNvPr id="23" name="Immagine 22">
            <a:extLst>
              <a:ext uri="{FF2B5EF4-FFF2-40B4-BE49-F238E27FC236}">
                <a16:creationId xmlns:a16="http://schemas.microsoft.com/office/drawing/2014/main" id="{D6D1C551-4E56-AD7D-A52A-0C0AE5E1D882}"/>
              </a:ext>
            </a:extLst>
          </p:cNvPr>
          <p:cNvPicPr>
            <a:picLocks noChangeAspect="1"/>
          </p:cNvPicPr>
          <p:nvPr/>
        </p:nvPicPr>
        <p:blipFill>
          <a:blip r:embed="rId6"/>
          <a:stretch>
            <a:fillRect/>
          </a:stretch>
        </p:blipFill>
        <p:spPr>
          <a:xfrm>
            <a:off x="5976048" y="721571"/>
            <a:ext cx="2621755" cy="2228492"/>
          </a:xfrm>
          <a:prstGeom prst="rect">
            <a:avLst/>
          </a:prstGeom>
        </p:spPr>
      </p:pic>
      <p:sp>
        <p:nvSpPr>
          <p:cNvPr id="25" name="CasellaDiTesto 24">
            <a:extLst>
              <a:ext uri="{FF2B5EF4-FFF2-40B4-BE49-F238E27FC236}">
                <a16:creationId xmlns:a16="http://schemas.microsoft.com/office/drawing/2014/main" id="{C1DF69E6-D8A1-9FC3-5A11-96C73710C85B}"/>
              </a:ext>
            </a:extLst>
          </p:cNvPr>
          <p:cNvSpPr txBox="1"/>
          <p:nvPr/>
        </p:nvSpPr>
        <p:spPr>
          <a:xfrm>
            <a:off x="6148802" y="2913358"/>
            <a:ext cx="2592288" cy="338554"/>
          </a:xfrm>
          <a:prstGeom prst="rect">
            <a:avLst/>
          </a:prstGeom>
          <a:noFill/>
        </p:spPr>
        <p:txBody>
          <a:bodyPr wrap="square">
            <a:spAutoFit/>
          </a:bodyPr>
          <a:lstStyle/>
          <a:p>
            <a:pPr algn="just"/>
            <a:r>
              <a:rPr lang="en-US" sz="800" dirty="0">
                <a:solidFill>
                  <a:srgbClr val="000000"/>
                </a:solidFill>
                <a:latin typeface="Noto Sans" panose="020B0502040504020204" pitchFamily="34" charset="0"/>
                <a:ea typeface="Noto Sans" panose="020B0502040504020204" pitchFamily="34" charset="0"/>
              </a:rPr>
              <a:t>Reaction conditions: 0.1 g catalyst, N2:H2 = 15:45 mL min–1, </a:t>
            </a:r>
            <a:r>
              <a:rPr lang="en-US" sz="800" b="1" dirty="0">
                <a:solidFill>
                  <a:srgbClr val="000000"/>
                </a:solidFill>
                <a:latin typeface="Noto Sans" panose="020B0502040504020204" pitchFamily="34" charset="0"/>
                <a:ea typeface="Noto Sans" panose="020B0502040504020204" pitchFamily="34" charset="0"/>
              </a:rPr>
              <a:t>150–400 °C, 0.1 and 0.9 MPa</a:t>
            </a:r>
            <a:endParaRPr lang="it-IT" sz="800" b="1" dirty="0">
              <a:solidFill>
                <a:srgbClr val="000000"/>
              </a:solidFill>
              <a:latin typeface="Noto Sans" panose="020B0502040504020204" pitchFamily="34" charset="0"/>
              <a:ea typeface="Noto Sans" panose="020B0502040504020204" pitchFamily="34" charset="0"/>
            </a:endParaRPr>
          </a:p>
        </p:txBody>
      </p:sp>
    </p:spTree>
    <p:extLst>
      <p:ext uri="{BB962C8B-B14F-4D97-AF65-F5344CB8AC3E}">
        <p14:creationId xmlns:p14="http://schemas.microsoft.com/office/powerpoint/2010/main" val="1239608758"/>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9553C0B0-6423-72A7-4DE5-21F9AD940AB2}"/>
              </a:ext>
            </a:extLst>
          </p:cNvPr>
          <p:cNvSpPr txBox="1">
            <a:spLocks noChangeArrowheads="1"/>
          </p:cNvSpPr>
          <p:nvPr/>
        </p:nvSpPr>
        <p:spPr bwMode="auto">
          <a:xfrm>
            <a:off x="637598" y="904216"/>
            <a:ext cx="4539890" cy="684803"/>
          </a:xfrm>
          <a:prstGeom prst="rect">
            <a:avLst/>
          </a:prstGeom>
          <a:noFill/>
          <a:ln w="9525">
            <a:noFill/>
            <a:miter lim="800000"/>
            <a:headEnd/>
            <a:tailEnd/>
          </a:ln>
        </p:spPr>
        <p:txBody>
          <a:bodyPr wrap="square" lIns="68580" tIns="34290" rIns="68580" bIns="34290">
            <a:spAutoFit/>
          </a:bodyPr>
          <a:lstStyle/>
          <a:p>
            <a:pPr algn="ctr" latinLnBrk="1">
              <a:defRPr/>
            </a:pPr>
            <a:r>
              <a:rPr lang="en-US" sz="2000" b="1" cap="small" dirty="0">
                <a:latin typeface="Noto Sans"/>
                <a:ea typeface="Noto Sans"/>
                <a:cs typeface="Noto Sans"/>
              </a:rPr>
              <a:t>Ammonia and MOF Based Hydrogen </a:t>
            </a:r>
            <a:r>
              <a:rPr lang="en-US" sz="2000" b="1" cap="small" dirty="0" err="1">
                <a:latin typeface="Noto Sans"/>
                <a:ea typeface="Noto Sans"/>
                <a:cs typeface="Noto Sans"/>
              </a:rPr>
              <a:t>storagE</a:t>
            </a:r>
            <a:r>
              <a:rPr lang="en-US" sz="2000" b="1" cap="small" dirty="0">
                <a:latin typeface="Noto Sans"/>
                <a:ea typeface="Noto Sans"/>
                <a:cs typeface="Noto Sans"/>
              </a:rPr>
              <a:t> for </a:t>
            </a:r>
            <a:r>
              <a:rPr lang="en-US" sz="2000" b="1" cap="small" dirty="0" err="1">
                <a:latin typeface="Noto Sans"/>
                <a:ea typeface="Noto Sans"/>
                <a:cs typeface="Noto Sans"/>
              </a:rPr>
              <a:t>euRope</a:t>
            </a:r>
            <a:endParaRPr lang="en-US" sz="2000" b="1" cap="small" dirty="0">
              <a:latin typeface="Noto Sans"/>
              <a:ea typeface="Noto Sans"/>
              <a:cs typeface="Noto Sans"/>
            </a:endParaRPr>
          </a:p>
        </p:txBody>
      </p:sp>
      <p:pic>
        <p:nvPicPr>
          <p:cNvPr id="3" name="Immagine 2">
            <a:extLst>
              <a:ext uri="{FF2B5EF4-FFF2-40B4-BE49-F238E27FC236}">
                <a16:creationId xmlns:a16="http://schemas.microsoft.com/office/drawing/2014/main" id="{9DB82F49-7F8D-1A25-C77B-A03321A90B18}"/>
              </a:ext>
            </a:extLst>
          </p:cNvPr>
          <p:cNvPicPr>
            <a:picLocks noChangeAspect="1"/>
          </p:cNvPicPr>
          <p:nvPr/>
        </p:nvPicPr>
        <p:blipFill>
          <a:blip r:embed="rId3"/>
          <a:stretch>
            <a:fillRect/>
          </a:stretch>
        </p:blipFill>
        <p:spPr>
          <a:xfrm>
            <a:off x="1862674" y="1765325"/>
            <a:ext cx="2191212" cy="720080"/>
          </a:xfrm>
          <a:prstGeom prst="rect">
            <a:avLst/>
          </a:prstGeom>
        </p:spPr>
      </p:pic>
      <p:sp>
        <p:nvSpPr>
          <p:cNvPr id="4" name="Rectangle 1">
            <a:extLst>
              <a:ext uri="{FF2B5EF4-FFF2-40B4-BE49-F238E27FC236}">
                <a16:creationId xmlns:a16="http://schemas.microsoft.com/office/drawing/2014/main" id="{D2314C41-E6EB-0347-4290-46A71C89B618}"/>
              </a:ext>
            </a:extLst>
          </p:cNvPr>
          <p:cNvSpPr>
            <a:spLocks noChangeArrowheads="1"/>
          </p:cNvSpPr>
          <p:nvPr/>
        </p:nvSpPr>
        <p:spPr bwMode="auto">
          <a:xfrm>
            <a:off x="264385" y="4094126"/>
            <a:ext cx="5040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endParaRPr lang="en-US" altLang="it-IT" sz="1200" b="1" i="1" dirty="0">
              <a:solidFill>
                <a:srgbClr val="174A82"/>
              </a:solidFill>
              <a:latin typeface="Noto Sans" panose="020B0502040504020204" pitchFamily="34" charset="0"/>
              <a:ea typeface="Noto Sans" panose="020B0502040504020204" pitchFamily="34" charset="0"/>
              <a:cs typeface="Noto Sans" panose="020B0502040504020204" pitchFamily="34" charset="0"/>
            </a:endParaRPr>
          </a:p>
          <a:p>
            <a:pPr algn="just" eaLnBrk="1" hangingPunct="1">
              <a:spcBef>
                <a:spcPct val="0"/>
              </a:spcBef>
              <a:buFontTx/>
              <a:buNone/>
            </a:pPr>
            <a:r>
              <a:rPr lang="en-US" altLang="it-IT" sz="1200" b="1" i="1" dirty="0">
                <a:solidFill>
                  <a:srgbClr val="174A82"/>
                </a:solidFill>
                <a:latin typeface="Noto Sans" panose="020B0502040504020204" pitchFamily="34" charset="0"/>
                <a:ea typeface="Noto Sans" panose="020B0502040504020204" pitchFamily="34" charset="0"/>
                <a:cs typeface="Noto Sans" panose="020B0502040504020204" pitchFamily="34" charset="0"/>
              </a:rPr>
              <a:t>Task 3.3</a:t>
            </a:r>
            <a:r>
              <a:rPr lang="en-US" altLang="it-IT" sz="1200" i="1" dirty="0">
                <a:solidFill>
                  <a:srgbClr val="174A82"/>
                </a:solidFill>
                <a:latin typeface="Noto Sans" panose="020B0502040504020204" pitchFamily="34" charset="0"/>
                <a:ea typeface="Noto Sans" panose="020B0502040504020204" pitchFamily="34" charset="0"/>
                <a:cs typeface="Noto Sans" panose="020B0502040504020204" pitchFamily="34" charset="0"/>
              </a:rPr>
              <a:t>: Bench-scale (TRL 4) 3D printed POCS and novel JM catalysts: </a:t>
            </a:r>
          </a:p>
          <a:p>
            <a:pPr algn="just" eaLnBrk="1" hangingPunct="1">
              <a:spcBef>
                <a:spcPct val="0"/>
              </a:spcBef>
              <a:buFontTx/>
              <a:buNone/>
            </a:pPr>
            <a:endParaRPr lang="en-US" altLang="it-IT" sz="1200" b="1" i="1" dirty="0">
              <a:solidFill>
                <a:srgbClr val="174A82"/>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 name="Rectangle 1">
            <a:extLst>
              <a:ext uri="{FF2B5EF4-FFF2-40B4-BE49-F238E27FC236}">
                <a16:creationId xmlns:a16="http://schemas.microsoft.com/office/drawing/2014/main" id="{4FCB114F-41B2-38CE-6065-21FFE24C0B13}"/>
              </a:ext>
            </a:extLst>
          </p:cNvPr>
          <p:cNvSpPr>
            <a:spLocks noChangeArrowheads="1"/>
          </p:cNvSpPr>
          <p:nvPr/>
        </p:nvSpPr>
        <p:spPr bwMode="auto">
          <a:xfrm>
            <a:off x="552170" y="2496200"/>
            <a:ext cx="46805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IT" sz="1400" b="1" dirty="0">
                <a:solidFill>
                  <a:srgbClr val="174A82"/>
                </a:solidFill>
                <a:latin typeface="Noto Sans" panose="020B0502040504020204" pitchFamily="34" charset="0"/>
                <a:ea typeface="Noto Sans" panose="020B0502040504020204" pitchFamily="34" charset="0"/>
                <a:cs typeface="Noto Sans" panose="020B0502040504020204" pitchFamily="34" charset="0"/>
              </a:rPr>
              <a:t>WP3</a:t>
            </a:r>
          </a:p>
          <a:p>
            <a:pPr algn="ctr" eaLnBrk="1" hangingPunct="1">
              <a:spcBef>
                <a:spcPct val="0"/>
              </a:spcBef>
              <a:buFontTx/>
              <a:buNone/>
            </a:pPr>
            <a:r>
              <a:rPr lang="en-US" altLang="it-IT" sz="1400" b="1" dirty="0">
                <a:solidFill>
                  <a:srgbClr val="174A82"/>
                </a:solidFill>
                <a:latin typeface="Noto Sans" panose="020B0502040504020204" pitchFamily="34" charset="0"/>
                <a:ea typeface="Noto Sans" panose="020B0502040504020204" pitchFamily="34" charset="0"/>
                <a:cs typeface="Noto Sans" panose="020B0502040504020204" pitchFamily="34" charset="0"/>
              </a:rPr>
              <a:t>“Key materials and components for long term Hydrogen Storage”</a:t>
            </a:r>
          </a:p>
          <a:p>
            <a:pPr algn="ctr" eaLnBrk="1" hangingPunct="1">
              <a:spcBef>
                <a:spcPct val="0"/>
              </a:spcBef>
              <a:buFontTx/>
              <a:buNone/>
            </a:pPr>
            <a:endParaRPr lang="en-US" altLang="it-IT" sz="1400" b="1" i="1" dirty="0">
              <a:solidFill>
                <a:srgbClr val="174A82"/>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 name="Rettangolo arrotondato 1279">
            <a:extLst>
              <a:ext uri="{FF2B5EF4-FFF2-40B4-BE49-F238E27FC236}">
                <a16:creationId xmlns:a16="http://schemas.microsoft.com/office/drawing/2014/main" id="{E8A78099-0F30-E13E-3641-65B841B5F9A8}"/>
              </a:ext>
            </a:extLst>
          </p:cNvPr>
          <p:cNvSpPr/>
          <p:nvPr/>
        </p:nvSpPr>
        <p:spPr>
          <a:xfrm>
            <a:off x="6221834" y="1374155"/>
            <a:ext cx="841375" cy="2784475"/>
          </a:xfrm>
          <a:prstGeom prst="roundRect">
            <a:avLst/>
          </a:prstGeom>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9" name="Immagine 1584" descr="coated materials-09-00094-g005.png">
            <a:extLst>
              <a:ext uri="{FF2B5EF4-FFF2-40B4-BE49-F238E27FC236}">
                <a16:creationId xmlns:a16="http://schemas.microsoft.com/office/drawing/2014/main" id="{3AC7CC3E-9B76-320A-26BA-B281C0B1AD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9772" y="3233117"/>
            <a:ext cx="827087" cy="8318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478A2201-05A8-93DD-B6D2-0787F476BE61}"/>
              </a:ext>
            </a:extLst>
          </p:cNvPr>
          <p:cNvSpPr/>
          <p:nvPr/>
        </p:nvSpPr>
        <p:spPr>
          <a:xfrm>
            <a:off x="6518697" y="1229692"/>
            <a:ext cx="263525" cy="142875"/>
          </a:xfrm>
          <a:prstGeom prst="rect">
            <a:avLst/>
          </a:prstGeom>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Rettangolo 10">
            <a:extLst>
              <a:ext uri="{FF2B5EF4-FFF2-40B4-BE49-F238E27FC236}">
                <a16:creationId xmlns:a16="http://schemas.microsoft.com/office/drawing/2014/main" id="{E58901E3-BDED-1014-6A27-5BC65820C84C}"/>
              </a:ext>
            </a:extLst>
          </p:cNvPr>
          <p:cNvSpPr/>
          <p:nvPr/>
        </p:nvSpPr>
        <p:spPr>
          <a:xfrm>
            <a:off x="7064797" y="3491880"/>
            <a:ext cx="142875" cy="252412"/>
          </a:xfrm>
          <a:prstGeom prst="rect">
            <a:avLst/>
          </a:prstGeom>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3" name="Rettangolo 1282">
            <a:extLst>
              <a:ext uri="{FF2B5EF4-FFF2-40B4-BE49-F238E27FC236}">
                <a16:creationId xmlns:a16="http://schemas.microsoft.com/office/drawing/2014/main" id="{8AB80157-6C59-B1FF-A64A-14A52725FB34}"/>
              </a:ext>
            </a:extLst>
          </p:cNvPr>
          <p:cNvSpPr>
            <a:spLocks noChangeArrowheads="1"/>
          </p:cNvSpPr>
          <p:nvPr/>
        </p:nvSpPr>
        <p:spPr bwMode="auto">
          <a:xfrm>
            <a:off x="7150522" y="2485405"/>
            <a:ext cx="947737" cy="3381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400" i="1"/>
              <a:t>retentate</a:t>
            </a:r>
            <a:r>
              <a:rPr lang="it-IT" altLang="it-IT" sz="1600"/>
              <a:t> </a:t>
            </a:r>
          </a:p>
        </p:txBody>
      </p:sp>
      <p:grpSp>
        <p:nvGrpSpPr>
          <p:cNvPr id="14" name="Gruppo 1283">
            <a:extLst>
              <a:ext uri="{FF2B5EF4-FFF2-40B4-BE49-F238E27FC236}">
                <a16:creationId xmlns:a16="http://schemas.microsoft.com/office/drawing/2014/main" id="{51B466A7-2BCA-11E1-BDB2-70CEC1BFB4B6}"/>
              </a:ext>
            </a:extLst>
          </p:cNvPr>
          <p:cNvGrpSpPr>
            <a:grpSpLocks/>
          </p:cNvGrpSpPr>
          <p:nvPr/>
        </p:nvGrpSpPr>
        <p:grpSpPr bwMode="auto">
          <a:xfrm>
            <a:off x="5982069" y="685974"/>
            <a:ext cx="1660204" cy="382587"/>
            <a:chOff x="3203764" y="1298417"/>
            <a:chExt cx="1461834" cy="383216"/>
          </a:xfrm>
        </p:grpSpPr>
        <p:sp>
          <p:nvSpPr>
            <p:cNvPr id="19" name="CasellaDiTesto 1284">
              <a:extLst>
                <a:ext uri="{FF2B5EF4-FFF2-40B4-BE49-F238E27FC236}">
                  <a16:creationId xmlns:a16="http://schemas.microsoft.com/office/drawing/2014/main" id="{0DF93A70-2A2E-384B-7B7C-DCD0D3442027}"/>
                </a:ext>
              </a:extLst>
            </p:cNvPr>
            <p:cNvSpPr txBox="1">
              <a:spLocks noChangeArrowheads="1"/>
            </p:cNvSpPr>
            <p:nvPr/>
          </p:nvSpPr>
          <p:spPr bwMode="auto">
            <a:xfrm>
              <a:off x="3203764" y="1312301"/>
              <a:ext cx="816603"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b="1" dirty="0"/>
                <a:t>N</a:t>
              </a:r>
              <a:r>
                <a:rPr lang="it-IT" altLang="it-IT" b="1" baseline="-25000" dirty="0"/>
                <a:t>2 </a:t>
              </a:r>
            </a:p>
          </p:txBody>
        </p:sp>
        <p:pic>
          <p:nvPicPr>
            <p:cNvPr id="20" name="Immagine 1285" descr="kisspng-diatomic-molecule-nitrogen-triple-bond-d-5ac349aacb83b6.2813318015227478188336.png">
              <a:extLst>
                <a:ext uri="{FF2B5EF4-FFF2-40B4-BE49-F238E27FC236}">
                  <a16:creationId xmlns:a16="http://schemas.microsoft.com/office/drawing/2014/main" id="{73230D56-99E6-7F67-2735-D143C1C5229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3562182" y="1415264"/>
              <a:ext cx="196532" cy="1488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1" name="Immagine 1286" descr="kisspng-dihydrogen-liquid-hydrogen-molecule-5ae9e892883925.579794051525278866558.png">
              <a:extLst>
                <a:ext uri="{FF2B5EF4-FFF2-40B4-BE49-F238E27FC236}">
                  <a16:creationId xmlns:a16="http://schemas.microsoft.com/office/drawing/2014/main" id="{B3D5F25F-170A-EB9D-2AB3-3EBFB316E2D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84820" y="1427191"/>
              <a:ext cx="168320" cy="1363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2" name="CasellaDiTesto 1287">
              <a:extLst>
                <a:ext uri="{FF2B5EF4-FFF2-40B4-BE49-F238E27FC236}">
                  <a16:creationId xmlns:a16="http://schemas.microsoft.com/office/drawing/2014/main" id="{6E133020-C280-EE62-7B41-78025998BB34}"/>
                </a:ext>
              </a:extLst>
            </p:cNvPr>
            <p:cNvSpPr txBox="1">
              <a:spLocks noChangeArrowheads="1"/>
            </p:cNvSpPr>
            <p:nvPr/>
          </p:nvSpPr>
          <p:spPr bwMode="auto">
            <a:xfrm>
              <a:off x="3848995" y="1298417"/>
              <a:ext cx="816603"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b="1" dirty="0"/>
                <a:t> H</a:t>
              </a:r>
              <a:r>
                <a:rPr lang="it-IT" altLang="it-IT" b="1" baseline="-25000" dirty="0"/>
                <a:t>2 </a:t>
              </a:r>
            </a:p>
          </p:txBody>
        </p:sp>
      </p:grpSp>
      <p:sp>
        <p:nvSpPr>
          <p:cNvPr id="26" name="CasellaDiTesto 1577">
            <a:extLst>
              <a:ext uri="{FF2B5EF4-FFF2-40B4-BE49-F238E27FC236}">
                <a16:creationId xmlns:a16="http://schemas.microsoft.com/office/drawing/2014/main" id="{49C0C132-67E8-41AD-30B7-34D7106B93FD}"/>
              </a:ext>
            </a:extLst>
          </p:cNvPr>
          <p:cNvSpPr txBox="1">
            <a:spLocks noChangeArrowheads="1"/>
          </p:cNvSpPr>
          <p:nvPr/>
        </p:nvSpPr>
        <p:spPr bwMode="auto">
          <a:xfrm>
            <a:off x="6414653" y="4496767"/>
            <a:ext cx="1893887" cy="368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b="1" dirty="0"/>
              <a:t>NH</a:t>
            </a:r>
            <a:r>
              <a:rPr lang="it-IT" altLang="it-IT" b="1" baseline="-25000" dirty="0"/>
              <a:t>3 </a:t>
            </a:r>
            <a:r>
              <a:rPr lang="it-IT" altLang="it-IT" sz="1400" b="1" dirty="0"/>
              <a:t>(</a:t>
            </a:r>
            <a:r>
              <a:rPr lang="it-IT" altLang="it-IT" sz="1400" b="1" i="1" dirty="0"/>
              <a:t>permeate</a:t>
            </a:r>
            <a:r>
              <a:rPr lang="it-IT" altLang="it-IT" sz="1400" b="1" dirty="0"/>
              <a:t>) </a:t>
            </a:r>
          </a:p>
        </p:txBody>
      </p:sp>
      <p:pic>
        <p:nvPicPr>
          <p:cNvPr id="27" name="Immagine 1583" descr="coated materials-09-00094-g005.png">
            <a:extLst>
              <a:ext uri="{FF2B5EF4-FFF2-40B4-BE49-F238E27FC236}">
                <a16:creationId xmlns:a16="http://schemas.microsoft.com/office/drawing/2014/main" id="{DD8C36F0-AFE4-CBB3-A238-9799FB79922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26597" y="2385392"/>
            <a:ext cx="828675" cy="904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8" name="Immagine 1582" descr="coated materials-09-00094-g005.png">
            <a:extLst>
              <a:ext uri="{FF2B5EF4-FFF2-40B4-BE49-F238E27FC236}">
                <a16:creationId xmlns:a16="http://schemas.microsoft.com/office/drawing/2014/main" id="{1A44649B-1578-90BA-D7C8-39AA9F8785F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28184" y="1491630"/>
            <a:ext cx="828675" cy="904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9" name="Rettangolo arrotondato 1581">
            <a:extLst>
              <a:ext uri="{FF2B5EF4-FFF2-40B4-BE49-F238E27FC236}">
                <a16:creationId xmlns:a16="http://schemas.microsoft.com/office/drawing/2014/main" id="{A147546E-2575-2F26-42DC-D48807BA1D35}"/>
              </a:ext>
            </a:extLst>
          </p:cNvPr>
          <p:cNvSpPr/>
          <p:nvPr/>
        </p:nvSpPr>
        <p:spPr>
          <a:xfrm>
            <a:off x="6520284" y="1582117"/>
            <a:ext cx="254000" cy="2705100"/>
          </a:xfrm>
          <a:prstGeom prst="roundRect">
            <a:avLst/>
          </a:prstGeom>
          <a:ln>
            <a:solidFill>
              <a:schemeClr val="tx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it-IT"/>
          </a:p>
        </p:txBody>
      </p:sp>
      <p:sp>
        <p:nvSpPr>
          <p:cNvPr id="30" name="CasellaDiTesto 1603">
            <a:extLst>
              <a:ext uri="{FF2B5EF4-FFF2-40B4-BE49-F238E27FC236}">
                <a16:creationId xmlns:a16="http://schemas.microsoft.com/office/drawing/2014/main" id="{05B20853-424B-8323-181C-C30BA2C009B1}"/>
              </a:ext>
            </a:extLst>
          </p:cNvPr>
          <p:cNvSpPr txBox="1">
            <a:spLocks noChangeArrowheads="1"/>
          </p:cNvSpPr>
          <p:nvPr/>
        </p:nvSpPr>
        <p:spPr bwMode="auto">
          <a:xfrm>
            <a:off x="7069559" y="872505"/>
            <a:ext cx="1784350"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1400" dirty="0"/>
              <a:t>AMBHER</a:t>
            </a:r>
          </a:p>
          <a:p>
            <a:pPr algn="ctr" eaLnBrk="1" hangingPunct="1"/>
            <a:r>
              <a:rPr lang="it-IT" altLang="it-IT" sz="1400" dirty="0" err="1"/>
              <a:t>Catalyst</a:t>
            </a:r>
            <a:r>
              <a:rPr lang="it-IT" altLang="it-IT" sz="1400" dirty="0"/>
              <a:t> </a:t>
            </a:r>
            <a:r>
              <a:rPr lang="it-IT" altLang="it-IT" sz="1400" i="1" dirty="0"/>
              <a:t>(</a:t>
            </a:r>
            <a:r>
              <a:rPr lang="it-IT" altLang="it-IT" sz="1400" i="1" dirty="0" err="1"/>
              <a:t>coated</a:t>
            </a:r>
            <a:r>
              <a:rPr lang="it-IT" altLang="it-IT" sz="1400" i="1" dirty="0"/>
              <a:t>)</a:t>
            </a:r>
          </a:p>
        </p:txBody>
      </p:sp>
      <p:cxnSp>
        <p:nvCxnSpPr>
          <p:cNvPr id="34" name="Connettore 4 1591">
            <a:extLst>
              <a:ext uri="{FF2B5EF4-FFF2-40B4-BE49-F238E27FC236}">
                <a16:creationId xmlns:a16="http://schemas.microsoft.com/office/drawing/2014/main" id="{A152E22B-DAC0-6DFB-20BE-2F239F3CD678}"/>
              </a:ext>
            </a:extLst>
          </p:cNvPr>
          <p:cNvCxnSpPr>
            <a:stCxn id="30" idx="2"/>
          </p:cNvCxnSpPr>
          <p:nvPr/>
        </p:nvCxnSpPr>
        <p:spPr>
          <a:xfrm rot="5400000">
            <a:off x="7408957" y="1011878"/>
            <a:ext cx="168930" cy="936624"/>
          </a:xfrm>
          <a:prstGeom prst="bentConnector2">
            <a:avLst/>
          </a:prstGeom>
          <a:ln w="28575">
            <a:solidFill>
              <a:schemeClr val="tx2">
                <a:lumMod val="40000"/>
                <a:lumOff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ttore 2 36">
            <a:extLst>
              <a:ext uri="{FF2B5EF4-FFF2-40B4-BE49-F238E27FC236}">
                <a16:creationId xmlns:a16="http://schemas.microsoft.com/office/drawing/2014/main" id="{C35F8246-810C-62A9-B093-EF3962536493}"/>
              </a:ext>
            </a:extLst>
          </p:cNvPr>
          <p:cNvCxnSpPr/>
          <p:nvPr/>
        </p:nvCxnSpPr>
        <p:spPr>
          <a:xfrm>
            <a:off x="6645697" y="4328963"/>
            <a:ext cx="1587" cy="200025"/>
          </a:xfrm>
          <a:prstGeom prst="straightConnector1">
            <a:avLst/>
          </a:prstGeom>
          <a:ln w="28575">
            <a:solidFill>
              <a:schemeClr val="tx2">
                <a:lumMod val="40000"/>
                <a:lumOff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DBD33800-CC41-9189-DC98-28583F1D7973}"/>
              </a:ext>
            </a:extLst>
          </p:cNvPr>
          <p:cNvCxnSpPr/>
          <p:nvPr/>
        </p:nvCxnSpPr>
        <p:spPr>
          <a:xfrm>
            <a:off x="6632440" y="986011"/>
            <a:ext cx="1587" cy="200025"/>
          </a:xfrm>
          <a:prstGeom prst="straightConnector1">
            <a:avLst/>
          </a:prstGeom>
          <a:ln w="28575">
            <a:solidFill>
              <a:schemeClr val="tx2">
                <a:lumMod val="40000"/>
                <a:lumOff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onnettore 4 1591">
            <a:extLst>
              <a:ext uri="{FF2B5EF4-FFF2-40B4-BE49-F238E27FC236}">
                <a16:creationId xmlns:a16="http://schemas.microsoft.com/office/drawing/2014/main" id="{93BC1C0C-608E-9919-912C-439905132EC1}"/>
              </a:ext>
            </a:extLst>
          </p:cNvPr>
          <p:cNvCxnSpPr/>
          <p:nvPr/>
        </p:nvCxnSpPr>
        <p:spPr>
          <a:xfrm rot="5400000">
            <a:off x="7214816" y="1587673"/>
            <a:ext cx="139700" cy="1331913"/>
          </a:xfrm>
          <a:prstGeom prst="bentConnector2">
            <a:avLst/>
          </a:prstGeom>
          <a:ln w="28575">
            <a:solidFill>
              <a:schemeClr val="tx2">
                <a:lumMod val="40000"/>
                <a:lumOff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Connettore 4 1591">
            <a:extLst>
              <a:ext uri="{FF2B5EF4-FFF2-40B4-BE49-F238E27FC236}">
                <a16:creationId xmlns:a16="http://schemas.microsoft.com/office/drawing/2014/main" id="{D2ABCB60-7F53-124A-F088-A4D23F26B2EC}"/>
              </a:ext>
            </a:extLst>
          </p:cNvPr>
          <p:cNvCxnSpPr>
            <a:stCxn id="11" idx="3"/>
            <a:endCxn id="13" idx="2"/>
          </p:cNvCxnSpPr>
          <p:nvPr/>
        </p:nvCxnSpPr>
        <p:spPr>
          <a:xfrm flipV="1">
            <a:off x="7207672" y="2823542"/>
            <a:ext cx="417512" cy="795338"/>
          </a:xfrm>
          <a:prstGeom prst="bentConnector2">
            <a:avLst/>
          </a:prstGeom>
          <a:ln w="28575">
            <a:solidFill>
              <a:schemeClr val="tx2">
                <a:lumMod val="40000"/>
                <a:lumOff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Connettore 4 1591">
            <a:extLst>
              <a:ext uri="{FF2B5EF4-FFF2-40B4-BE49-F238E27FC236}">
                <a16:creationId xmlns:a16="http://schemas.microsoft.com/office/drawing/2014/main" id="{4C6350BC-A4DD-3CF5-725A-6E045BE3E7B8}"/>
              </a:ext>
            </a:extLst>
          </p:cNvPr>
          <p:cNvCxnSpPr/>
          <p:nvPr/>
        </p:nvCxnSpPr>
        <p:spPr>
          <a:xfrm rot="10800000">
            <a:off x="6918747" y="3907805"/>
            <a:ext cx="952500" cy="312737"/>
          </a:xfrm>
          <a:prstGeom prst="bentConnector3">
            <a:avLst>
              <a:gd name="adj1" fmla="val 50000"/>
            </a:avLst>
          </a:prstGeom>
          <a:ln w="28575">
            <a:solidFill>
              <a:schemeClr val="tx2">
                <a:lumMod val="40000"/>
                <a:lumOff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CasellaDiTesto 1630">
            <a:extLst>
              <a:ext uri="{FF2B5EF4-FFF2-40B4-BE49-F238E27FC236}">
                <a16:creationId xmlns:a16="http://schemas.microsoft.com/office/drawing/2014/main" id="{C14E5C61-3189-CA58-B2E8-98FDC9E1CB15}"/>
              </a:ext>
            </a:extLst>
          </p:cNvPr>
          <p:cNvSpPr txBox="1">
            <a:spLocks noChangeArrowheads="1"/>
          </p:cNvSpPr>
          <p:nvPr/>
        </p:nvSpPr>
        <p:spPr bwMode="auto">
          <a:xfrm>
            <a:off x="6918746" y="1666721"/>
            <a:ext cx="20975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1400" dirty="0"/>
              <a:t>AMBHER</a:t>
            </a:r>
          </a:p>
          <a:p>
            <a:pPr algn="ctr" eaLnBrk="1" hangingPunct="1"/>
            <a:r>
              <a:rPr lang="it-IT" altLang="it-IT" sz="1400" dirty="0"/>
              <a:t> </a:t>
            </a:r>
            <a:r>
              <a:rPr lang="it-IT" altLang="it-IT" sz="1400" dirty="0" err="1"/>
              <a:t>Selective</a:t>
            </a:r>
            <a:r>
              <a:rPr lang="it-IT" altLang="it-IT" sz="1400" dirty="0"/>
              <a:t> membrane</a:t>
            </a:r>
            <a:endParaRPr lang="it-IT" altLang="it-IT" sz="1400" i="1" dirty="0"/>
          </a:p>
        </p:txBody>
      </p:sp>
      <p:sp>
        <p:nvSpPr>
          <p:cNvPr id="49" name="CasellaDiTesto 1633">
            <a:extLst>
              <a:ext uri="{FF2B5EF4-FFF2-40B4-BE49-F238E27FC236}">
                <a16:creationId xmlns:a16="http://schemas.microsoft.com/office/drawing/2014/main" id="{FDDC1615-2999-74E1-7C6E-FCA437C4600B}"/>
              </a:ext>
            </a:extLst>
          </p:cNvPr>
          <p:cNvSpPr txBox="1">
            <a:spLocks noChangeArrowheads="1"/>
          </p:cNvSpPr>
          <p:nvPr/>
        </p:nvSpPr>
        <p:spPr bwMode="auto">
          <a:xfrm>
            <a:off x="7735715" y="3195359"/>
            <a:ext cx="143730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1400" dirty="0"/>
              <a:t>AMBHER</a:t>
            </a:r>
          </a:p>
          <a:p>
            <a:pPr algn="ctr" eaLnBrk="1" hangingPunct="1"/>
            <a:r>
              <a:rPr lang="it-IT" altLang="it-IT" sz="1400" dirty="0"/>
              <a:t>Thermal </a:t>
            </a:r>
            <a:r>
              <a:rPr lang="it-IT" altLang="it-IT" sz="1400" dirty="0" err="1"/>
              <a:t>conductive</a:t>
            </a:r>
            <a:r>
              <a:rPr lang="it-IT" altLang="it-IT" sz="1400" dirty="0"/>
              <a:t> </a:t>
            </a:r>
          </a:p>
          <a:p>
            <a:pPr algn="ctr" eaLnBrk="1" hangingPunct="1"/>
            <a:r>
              <a:rPr lang="it-IT" altLang="it-IT" sz="1400" dirty="0"/>
              <a:t>metal </a:t>
            </a:r>
          </a:p>
          <a:p>
            <a:pPr algn="ctr" eaLnBrk="1" hangingPunct="1"/>
            <a:r>
              <a:rPr lang="it-IT" altLang="it-IT" sz="1400" dirty="0" err="1"/>
              <a:t>foam</a:t>
            </a:r>
            <a:r>
              <a:rPr lang="it-IT" altLang="it-IT" sz="1400" dirty="0"/>
              <a:t>/POCS support </a:t>
            </a:r>
            <a:endParaRPr lang="it-IT" altLang="it-IT" sz="1400" i="1" baseline="30000" dirty="0"/>
          </a:p>
        </p:txBody>
      </p:sp>
      <p:pic>
        <p:nvPicPr>
          <p:cNvPr id="50" name="Immagine 1288" descr="kisspng-ammonia-solution-gas-ammonium-sulfate-hydrogen-5bef15511c3236.3218753615423952171155.png">
            <a:extLst>
              <a:ext uri="{FF2B5EF4-FFF2-40B4-BE49-F238E27FC236}">
                <a16:creationId xmlns:a16="http://schemas.microsoft.com/office/drawing/2014/main" id="{496C7B7E-52AD-C17B-4724-3E2468659B8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82505" y="4595212"/>
            <a:ext cx="206619" cy="20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CasellaDiTesto 51">
            <a:extLst>
              <a:ext uri="{FF2B5EF4-FFF2-40B4-BE49-F238E27FC236}">
                <a16:creationId xmlns:a16="http://schemas.microsoft.com/office/drawing/2014/main" id="{918C5502-677D-604D-5CB0-6B7C31333E55}"/>
              </a:ext>
            </a:extLst>
          </p:cNvPr>
          <p:cNvSpPr txBox="1"/>
          <p:nvPr/>
        </p:nvSpPr>
        <p:spPr>
          <a:xfrm>
            <a:off x="5575994" y="56723"/>
            <a:ext cx="3676526" cy="584775"/>
          </a:xfrm>
          <a:prstGeom prst="rect">
            <a:avLst/>
          </a:prstGeom>
          <a:noFill/>
        </p:spPr>
        <p:txBody>
          <a:bodyPr wrap="square">
            <a:spAutoFit/>
          </a:bodyPr>
          <a:lstStyle/>
          <a:p>
            <a:pPr algn="ctr"/>
            <a:r>
              <a:rPr lang="en-US" sz="1600" b="1" i="1"/>
              <a:t>Integration of POCS </a:t>
            </a:r>
            <a:r>
              <a:rPr lang="en-US" sz="1600" b="1" i="1" dirty="0"/>
              <a:t>catalysts with membranes in a membrane reactor</a:t>
            </a:r>
            <a:endParaRPr lang="it-IT" sz="1600" b="1" i="1" dirty="0"/>
          </a:p>
        </p:txBody>
      </p:sp>
      <p:pic>
        <p:nvPicPr>
          <p:cNvPr id="6" name="Immagine 1" descr="Immagine che contiene Carattere, Blu elettrico, blu, testo&#10;&#10;Descrizione generata automaticamente">
            <a:extLst>
              <a:ext uri="{FF2B5EF4-FFF2-40B4-BE49-F238E27FC236}">
                <a16:creationId xmlns:a16="http://schemas.microsoft.com/office/drawing/2014/main" id="{7EDDDE9D-57EA-4B7F-12E2-7F239A7A99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9952" y="4803998"/>
            <a:ext cx="1609536" cy="33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4007DC89-48FD-5910-70D1-459B77816CF3}"/>
              </a:ext>
            </a:extLst>
          </p:cNvPr>
          <p:cNvSpPr/>
          <p:nvPr/>
        </p:nvSpPr>
        <p:spPr>
          <a:xfrm>
            <a:off x="322689" y="3536771"/>
            <a:ext cx="5271182" cy="646331"/>
          </a:xfrm>
          <a:prstGeom prst="rect">
            <a:avLst/>
          </a:prstGeom>
        </p:spPr>
        <p:txBody>
          <a:bodyPr/>
          <a:lstStyle/>
          <a:p>
            <a:pPr lvl="0" algn="just">
              <a:buClr>
                <a:srgbClr val="FF0000"/>
              </a:buClr>
              <a:buSzPct val="100000"/>
            </a:pPr>
            <a:r>
              <a:rPr lang="en-US" sz="1200" b="1" i="1" dirty="0">
                <a:solidFill>
                  <a:srgbClr val="174A82"/>
                </a:solidFill>
                <a:latin typeface="Noto Sans" panose="020B0502040504020204" pitchFamily="34" charset="0"/>
                <a:ea typeface="Noto Sans" panose="020B0502040504020204" pitchFamily="34" charset="0"/>
              </a:rPr>
              <a:t>Task 3.1 </a:t>
            </a:r>
            <a:r>
              <a:rPr lang="en-US" sz="1200" i="1" dirty="0">
                <a:solidFill>
                  <a:srgbClr val="174A82"/>
                </a:solidFill>
                <a:latin typeface="Noto Sans" panose="020B0502040504020204" pitchFamily="34" charset="0"/>
                <a:ea typeface="Noto Sans" panose="020B0502040504020204" pitchFamily="34" charset="0"/>
              </a:rPr>
              <a:t>- Lab-scale ammonia catalyst (TRL 3): Advanced synthesis, performance evaluation and identification of the promising formulation </a:t>
            </a:r>
            <a:endParaRPr lang="it-IT" sz="1200" i="1" dirty="0">
              <a:solidFill>
                <a:srgbClr val="174A82"/>
              </a:solidFill>
              <a:latin typeface="Noto Sans" panose="020B0502040504020204" pitchFamily="34" charset="0"/>
              <a:ea typeface="Noto Sans" panose="020B0502040504020204" pitchFamily="34" charset="0"/>
            </a:endParaRPr>
          </a:p>
        </p:txBody>
      </p:sp>
      <p:sp>
        <p:nvSpPr>
          <p:cNvPr id="12" name="Rettangolo 11">
            <a:extLst>
              <a:ext uri="{FF2B5EF4-FFF2-40B4-BE49-F238E27FC236}">
                <a16:creationId xmlns:a16="http://schemas.microsoft.com/office/drawing/2014/main" id="{BDFAC067-2EF2-A23D-82D7-0C15B9DD9BC3}"/>
              </a:ext>
            </a:extLst>
          </p:cNvPr>
          <p:cNvSpPr/>
          <p:nvPr/>
        </p:nvSpPr>
        <p:spPr>
          <a:xfrm>
            <a:off x="281393" y="3990896"/>
            <a:ext cx="7128792" cy="460491"/>
          </a:xfrm>
          <a:prstGeom prst="rect">
            <a:avLst/>
          </a:prstGeom>
        </p:spPr>
        <p:txBody>
          <a:bodyPr/>
          <a:lstStyle/>
          <a:p>
            <a:pPr>
              <a:buClr>
                <a:srgbClr val="FF0000"/>
              </a:buClr>
              <a:buSzPct val="100000"/>
            </a:pPr>
            <a:r>
              <a:rPr lang="en-US" sz="1200" b="1" i="1" dirty="0">
                <a:solidFill>
                  <a:srgbClr val="174A82"/>
                </a:solidFill>
                <a:latin typeface="Noto Sans" panose="020B0502040504020204" pitchFamily="34" charset="0"/>
                <a:ea typeface="Noto Sans" panose="020B0502040504020204" pitchFamily="34" charset="0"/>
              </a:rPr>
              <a:t>Task 3.2 </a:t>
            </a:r>
            <a:r>
              <a:rPr lang="en-US" sz="1200" i="1" dirty="0">
                <a:solidFill>
                  <a:srgbClr val="174A82"/>
                </a:solidFill>
                <a:latin typeface="Noto Sans" panose="020B0502040504020204" pitchFamily="34" charset="0"/>
                <a:ea typeface="Noto Sans" panose="020B0502040504020204" pitchFamily="34" charset="0"/>
              </a:rPr>
              <a:t>- In situ and operando catalyst characterization</a:t>
            </a:r>
            <a:endParaRPr lang="it-IT" sz="1200" i="1" dirty="0">
              <a:solidFill>
                <a:srgbClr val="174A82"/>
              </a:solidFill>
              <a:latin typeface="Noto Sans" panose="020B0502040504020204" pitchFamily="34" charset="0"/>
              <a:ea typeface="Noto Sans" panose="020B0502040504020204" pitchFamily="34" charset="0"/>
            </a:endParaRPr>
          </a:p>
        </p:txBody>
      </p:sp>
      <p:sp>
        <p:nvSpPr>
          <p:cNvPr id="16" name="CasellaDiTesto 15">
            <a:extLst>
              <a:ext uri="{FF2B5EF4-FFF2-40B4-BE49-F238E27FC236}">
                <a16:creationId xmlns:a16="http://schemas.microsoft.com/office/drawing/2014/main" id="{B77D246D-3FD7-B616-BA0B-140B43F6F228}"/>
              </a:ext>
            </a:extLst>
          </p:cNvPr>
          <p:cNvSpPr txBox="1"/>
          <p:nvPr/>
        </p:nvSpPr>
        <p:spPr>
          <a:xfrm>
            <a:off x="238856" y="4534478"/>
            <a:ext cx="5412896" cy="276999"/>
          </a:xfrm>
          <a:prstGeom prst="rect">
            <a:avLst/>
          </a:prstGeom>
          <a:noFill/>
        </p:spPr>
        <p:txBody>
          <a:bodyPr wrap="square">
            <a:spAutoFit/>
          </a:bodyPr>
          <a:lstStyle/>
          <a:p>
            <a:pPr lvl="0" algn="just">
              <a:buClr>
                <a:srgbClr val="FF0000"/>
              </a:buClr>
              <a:buSzPct val="100000"/>
            </a:pPr>
            <a:r>
              <a:rPr lang="en-US" sz="1200" b="1" i="1" dirty="0">
                <a:solidFill>
                  <a:srgbClr val="174A82"/>
                </a:solidFill>
                <a:latin typeface="Noto Sans" panose="020B0502040504020204" pitchFamily="34" charset="0"/>
                <a:ea typeface="Noto Sans" panose="020B0502040504020204" pitchFamily="34" charset="0"/>
              </a:rPr>
              <a:t>Task 3.4 </a:t>
            </a:r>
            <a:r>
              <a:rPr lang="en-US" sz="1200" i="1" dirty="0">
                <a:solidFill>
                  <a:srgbClr val="174A82"/>
                </a:solidFill>
                <a:latin typeface="Noto Sans" panose="020B0502040504020204" pitchFamily="34" charset="0"/>
                <a:ea typeface="Noto Sans" panose="020B0502040504020204" pitchFamily="34" charset="0"/>
              </a:rPr>
              <a:t>- Development and characterization of NH</a:t>
            </a:r>
            <a:r>
              <a:rPr lang="en-US" sz="1200" i="1" baseline="-25000" dirty="0">
                <a:solidFill>
                  <a:srgbClr val="174A82"/>
                </a:solidFill>
                <a:latin typeface="Noto Sans" panose="020B0502040504020204" pitchFamily="34" charset="0"/>
                <a:ea typeface="Noto Sans" panose="020B0502040504020204" pitchFamily="34" charset="0"/>
              </a:rPr>
              <a:t>3</a:t>
            </a:r>
            <a:r>
              <a:rPr lang="en-US" sz="1200" i="1" dirty="0">
                <a:solidFill>
                  <a:srgbClr val="174A82"/>
                </a:solidFill>
                <a:latin typeface="Noto Sans" panose="020B0502040504020204" pitchFamily="34" charset="0"/>
                <a:ea typeface="Noto Sans" panose="020B0502040504020204" pitchFamily="34" charset="0"/>
              </a:rPr>
              <a:t> selective CMSM </a:t>
            </a:r>
          </a:p>
        </p:txBody>
      </p:sp>
      <p:sp>
        <p:nvSpPr>
          <p:cNvPr id="17" name="Text Placeholder 1">
            <a:extLst>
              <a:ext uri="{FF2B5EF4-FFF2-40B4-BE49-F238E27FC236}">
                <a16:creationId xmlns:a16="http://schemas.microsoft.com/office/drawing/2014/main" id="{F49F0949-DD9F-8ECD-6FDC-86976FC8FB6B}"/>
              </a:ext>
            </a:extLst>
          </p:cNvPr>
          <p:cNvSpPr txBox="1"/>
          <p:nvPr/>
        </p:nvSpPr>
        <p:spPr bwMode="auto">
          <a:xfrm>
            <a:off x="467544" y="92759"/>
            <a:ext cx="476514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latinLnBrk="1" hangingPunct="1">
              <a:spcBef>
                <a:spcPct val="20000"/>
              </a:spcBef>
              <a:buClr>
                <a:srgbClr val="000000"/>
              </a:buClr>
            </a:pPr>
            <a:r>
              <a:rPr lang="en-US"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AMBHER PROJECT: ADVANCED CATALYSTS FOR NH</a:t>
            </a:r>
            <a:r>
              <a:rPr lang="en-US" altLang="it-IT" b="1" baseline="-25000" dirty="0">
                <a:solidFill>
                  <a:srgbClr val="202124"/>
                </a:solidFill>
                <a:latin typeface="Noto Sans" panose="020B0502040504020204" pitchFamily="34" charset="0"/>
                <a:ea typeface="Noto Sans" panose="020B0502040504020204" pitchFamily="34" charset="0"/>
                <a:cs typeface="Noto Sans" panose="020B0502040504020204" pitchFamily="34" charset="0"/>
              </a:rPr>
              <a:t>3</a:t>
            </a:r>
            <a:r>
              <a:rPr lang="en-US"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 SYNTHESIS AT LOW PRESSURE AND TEMPERATURE </a:t>
            </a:r>
          </a:p>
        </p:txBody>
      </p:sp>
      <p:sp>
        <p:nvSpPr>
          <p:cNvPr id="18" name="Google Shape;972;p31">
            <a:extLst>
              <a:ext uri="{FF2B5EF4-FFF2-40B4-BE49-F238E27FC236}">
                <a16:creationId xmlns:a16="http://schemas.microsoft.com/office/drawing/2014/main" id="{0B85842F-E85B-69E7-1A2D-B2EE80240980}"/>
              </a:ext>
            </a:extLst>
          </p:cNvPr>
          <p:cNvSpPr>
            <a:spLocks noChangeArrowheads="1"/>
          </p:cNvSpPr>
          <p:nvPr/>
        </p:nvSpPr>
        <p:spPr bwMode="auto">
          <a:xfrm>
            <a:off x="42156" y="126901"/>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9</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051249447"/>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Google Shape;80;p13">
            <a:extLst>
              <a:ext uri="{FF2B5EF4-FFF2-40B4-BE49-F238E27FC236}">
                <a16:creationId xmlns:a16="http://schemas.microsoft.com/office/drawing/2014/main" id="{E84FD81B-D5AA-E3FB-1F7A-961829234B05}"/>
              </a:ext>
            </a:extLst>
          </p:cNvPr>
          <p:cNvSpPr>
            <a:spLocks noChangeArrowheads="1"/>
          </p:cNvSpPr>
          <p:nvPr/>
        </p:nvSpPr>
        <p:spPr bwMode="auto">
          <a:xfrm>
            <a:off x="0" y="569913"/>
            <a:ext cx="9144000" cy="46037"/>
          </a:xfrm>
          <a:prstGeom prst="rect">
            <a:avLst/>
          </a:prstGeom>
          <a:solidFill>
            <a:schemeClr val="accent1"/>
          </a:solidFill>
          <a:ln>
            <a:noFill/>
          </a:ln>
        </p:spPr>
        <p:txBody>
          <a:bodyPr lIns="91425" tIns="91425" rIns="91425" bIns="91425" anchor="ctr"/>
          <a:lstStyle>
            <a:lvl1pPr eaLnBrk="0" hangingPunct="0">
              <a:defRPr>
                <a:solidFill>
                  <a:schemeClr val="tx1"/>
                </a:solidFill>
                <a:latin typeface="Arial" panose="020B0604020202020204" pitchFamily="34" charset="0"/>
                <a:ea typeface="Arial Unicode MS" pitchFamily="34" charset="-128"/>
              </a:defRPr>
            </a:lvl1pPr>
            <a:lvl2pPr marL="742950" indent="-285750" eaLnBrk="0" hangingPunct="0">
              <a:defRPr>
                <a:solidFill>
                  <a:schemeClr val="tx1"/>
                </a:solidFill>
                <a:latin typeface="Arial" panose="020B0604020202020204" pitchFamily="34" charset="0"/>
                <a:ea typeface="Arial Unicode MS" pitchFamily="34" charset="-128"/>
              </a:defRPr>
            </a:lvl2pPr>
            <a:lvl3pPr marL="1143000" indent="-228600" eaLnBrk="0" hangingPunct="0">
              <a:defRPr>
                <a:solidFill>
                  <a:schemeClr val="tx1"/>
                </a:solidFill>
                <a:latin typeface="Arial" panose="020B0604020202020204" pitchFamily="34" charset="0"/>
                <a:ea typeface="Arial Unicode MS" pitchFamily="34" charset="-128"/>
              </a:defRPr>
            </a:lvl3pPr>
            <a:lvl4pPr marL="1600200" indent="-228600" eaLnBrk="0" hangingPunct="0">
              <a:defRPr>
                <a:solidFill>
                  <a:schemeClr val="tx1"/>
                </a:solidFill>
                <a:latin typeface="Arial" panose="020B0604020202020204" pitchFamily="34" charset="0"/>
                <a:ea typeface="Arial Unicode MS" pitchFamily="34" charset="-128"/>
              </a:defRPr>
            </a:lvl4pPr>
            <a:lvl5pPr marL="2057400" indent="-228600" eaLnBrk="0" hangingPunct="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eaLnBrk="1" hangingPunct="1">
              <a:buClr>
                <a:srgbClr val="000000"/>
              </a:buClr>
              <a:buFont typeface="Arial" panose="020B0604020202020204" pitchFamily="34" charset="0"/>
              <a:buNone/>
            </a:pPr>
            <a:endParaRPr lang="it-IT" altLang="it-IT" sz="1600">
              <a:solidFill>
                <a:srgbClr val="454F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9459" name="CasellaDiTesto 34">
            <a:extLst>
              <a:ext uri="{FF2B5EF4-FFF2-40B4-BE49-F238E27FC236}">
                <a16:creationId xmlns:a16="http://schemas.microsoft.com/office/drawing/2014/main" id="{67F59F11-029A-3C57-EC7D-F80555226F9F}"/>
              </a:ext>
            </a:extLst>
          </p:cNvPr>
          <p:cNvSpPr txBox="1">
            <a:spLocks noChangeAspect="1" noChangeArrowheads="1"/>
          </p:cNvSpPr>
          <p:nvPr/>
        </p:nvSpPr>
        <p:spPr bwMode="auto">
          <a:xfrm>
            <a:off x="161911" y="114300"/>
            <a:ext cx="2984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Arial Unicode MS" pitchFamily="34" charset="-128"/>
              </a:defRPr>
            </a:lvl1pPr>
            <a:lvl2pPr marL="742950" indent="-285750" eaLnBrk="0" hangingPunct="0">
              <a:defRPr>
                <a:solidFill>
                  <a:schemeClr val="tx1"/>
                </a:solidFill>
                <a:latin typeface="Arial" panose="020B0604020202020204" pitchFamily="34" charset="0"/>
                <a:ea typeface="Arial Unicode MS" pitchFamily="34" charset="-128"/>
              </a:defRPr>
            </a:lvl2pPr>
            <a:lvl3pPr marL="1143000" indent="-228600" eaLnBrk="0" hangingPunct="0">
              <a:defRPr>
                <a:solidFill>
                  <a:schemeClr val="tx1"/>
                </a:solidFill>
                <a:latin typeface="Arial" panose="020B0604020202020204" pitchFamily="34" charset="0"/>
                <a:ea typeface="Arial Unicode MS" pitchFamily="34" charset="-128"/>
              </a:defRPr>
            </a:lvl3pPr>
            <a:lvl4pPr marL="1600200" indent="-228600" eaLnBrk="0" hangingPunct="0">
              <a:defRPr>
                <a:solidFill>
                  <a:schemeClr val="tx1"/>
                </a:solidFill>
                <a:latin typeface="Arial" panose="020B0604020202020204" pitchFamily="34" charset="0"/>
                <a:ea typeface="Arial Unicode MS" pitchFamily="34" charset="-128"/>
              </a:defRPr>
            </a:lvl4pPr>
            <a:lvl5pPr marL="2057400" indent="-228600" eaLnBrk="0" hangingPunct="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algn="ctr" eaLnBrk="1" hangingPunct="1">
              <a:buClr>
                <a:srgbClr val="000000"/>
              </a:buClr>
              <a:buFont typeface="Arial" panose="020B0604020202020204" pitchFamily="34" charset="0"/>
              <a:buNone/>
            </a:pPr>
            <a:r>
              <a:rPr lang="it-IT" altLang="it-IT" sz="1600" b="1">
                <a:solidFill>
                  <a:srgbClr val="FFFFFF"/>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rPr>
              <a:t>1</a:t>
            </a:r>
          </a:p>
        </p:txBody>
      </p:sp>
      <p:sp>
        <p:nvSpPr>
          <p:cNvPr id="5" name="2 CuadroTexto">
            <a:extLst>
              <a:ext uri="{FF2B5EF4-FFF2-40B4-BE49-F238E27FC236}">
                <a16:creationId xmlns:a16="http://schemas.microsoft.com/office/drawing/2014/main" id="{C22E44B6-212C-FC03-E4FF-104BD5A633B2}"/>
              </a:ext>
            </a:extLst>
          </p:cNvPr>
          <p:cNvSpPr txBox="1"/>
          <p:nvPr/>
        </p:nvSpPr>
        <p:spPr>
          <a:xfrm>
            <a:off x="680801" y="1275606"/>
            <a:ext cx="8264051" cy="400110"/>
          </a:xfrm>
          <a:prstGeom prst="rect">
            <a:avLst/>
          </a:prstGeom>
          <a:solidFill>
            <a:srgbClr val="E9EFF7"/>
          </a:solidFill>
        </p:spPr>
        <p:txBody>
          <a:bodyPr wrap="square" rtlCol="0">
            <a:spAutoFit/>
          </a:bodyPr>
          <a:lstStyle/>
          <a:p>
            <a:pPr>
              <a:buClr>
                <a:srgbClr val="0070C0"/>
              </a:buClr>
            </a:pPr>
            <a:r>
              <a:rPr lang="en-GB" sz="1000" dirty="0">
                <a:latin typeface="Noto Sans" panose="020B0502040504020204" pitchFamily="34" charset="0"/>
                <a:ea typeface="Noto Sans" panose="020B0502040504020204" pitchFamily="34" charset="0"/>
              </a:rPr>
              <a:t>To develop innovative environmentally friendly catalyst materials that can be used at much lower pressures and temperatures compared to the Haber-Bosch (H-B) process</a:t>
            </a:r>
          </a:p>
        </p:txBody>
      </p:sp>
      <p:sp>
        <p:nvSpPr>
          <p:cNvPr id="6" name="2 CuadroTexto">
            <a:extLst>
              <a:ext uri="{FF2B5EF4-FFF2-40B4-BE49-F238E27FC236}">
                <a16:creationId xmlns:a16="http://schemas.microsoft.com/office/drawing/2014/main" id="{0992F6C7-62B5-AEE6-707D-BFACB3EB69D6}"/>
              </a:ext>
            </a:extLst>
          </p:cNvPr>
          <p:cNvSpPr txBox="1"/>
          <p:nvPr/>
        </p:nvSpPr>
        <p:spPr>
          <a:xfrm>
            <a:off x="-108520" y="1294128"/>
            <a:ext cx="864096" cy="415498"/>
          </a:xfrm>
          <a:prstGeom prst="rect">
            <a:avLst/>
          </a:prstGeom>
          <a:noFill/>
        </p:spPr>
        <p:txBody>
          <a:bodyPr wrap="square" rtlCol="0" anchor="ctr">
            <a:spAutoFit/>
          </a:bodyPr>
          <a:lstStyle/>
          <a:p>
            <a:pPr marL="257175" indent="-257175" algn="ctr">
              <a:buClr>
                <a:srgbClr val="0070C0"/>
              </a:buClr>
              <a:buFont typeface="Wingdings" panose="05000000000000000000" pitchFamily="2" charset="2"/>
              <a:buChar char="Ø"/>
            </a:pPr>
            <a:r>
              <a:rPr lang="en-US" sz="2100" dirty="0">
                <a:latin typeface="Gill Sans MT" panose="020B0502020104020203" pitchFamily="34" charset="0"/>
              </a:rPr>
              <a:t>2.1</a:t>
            </a:r>
            <a:endParaRPr lang="it-IT" sz="2100" dirty="0">
              <a:latin typeface="Gill Sans MT" panose="020B0502020104020203" pitchFamily="34" charset="0"/>
            </a:endParaRPr>
          </a:p>
        </p:txBody>
      </p:sp>
      <p:sp>
        <p:nvSpPr>
          <p:cNvPr id="8" name="2 CuadroTexto">
            <a:extLst>
              <a:ext uri="{FF2B5EF4-FFF2-40B4-BE49-F238E27FC236}">
                <a16:creationId xmlns:a16="http://schemas.microsoft.com/office/drawing/2014/main" id="{8207BFCC-D25D-6B2D-8758-2FF8FD0F4987}"/>
              </a:ext>
            </a:extLst>
          </p:cNvPr>
          <p:cNvSpPr txBox="1"/>
          <p:nvPr/>
        </p:nvSpPr>
        <p:spPr>
          <a:xfrm>
            <a:off x="916461" y="669925"/>
            <a:ext cx="8264051" cy="461665"/>
          </a:xfrm>
          <a:prstGeom prst="rect">
            <a:avLst/>
          </a:prstGeom>
          <a:noFill/>
        </p:spPr>
        <p:txBody>
          <a:bodyPr wrap="square" rtlCol="0">
            <a:spAutoFit/>
          </a:bodyPr>
          <a:lstStyle/>
          <a:p>
            <a:pPr>
              <a:buClr>
                <a:srgbClr val="0070C0"/>
              </a:buClr>
            </a:pPr>
            <a:r>
              <a:rPr lang="en-US" sz="1200" b="1" dirty="0">
                <a:latin typeface="Noto Sans" panose="020B0502040504020204" pitchFamily="34" charset="0"/>
                <a:ea typeface="Noto Sans" panose="020B0502040504020204" pitchFamily="34" charset="0"/>
              </a:rPr>
              <a:t>To develop an innovative Catalytic Membrane Reactor (CMR) to produce green ammonia, with production rate 4 times higher than conventional reactors operated at the same conditions.</a:t>
            </a:r>
            <a:endParaRPr lang="it-IT" sz="1200" b="1" dirty="0">
              <a:latin typeface="Noto Sans" panose="020B0502040504020204" pitchFamily="34" charset="0"/>
              <a:ea typeface="Noto Sans" panose="020B0502040504020204" pitchFamily="34" charset="0"/>
            </a:endParaRPr>
          </a:p>
        </p:txBody>
      </p:sp>
      <p:pic>
        <p:nvPicPr>
          <p:cNvPr id="10" name="Immagine 27" descr="uu-logo-en-geenwitruimte.png">
            <a:extLst>
              <a:ext uri="{FF2B5EF4-FFF2-40B4-BE49-F238E27FC236}">
                <a16:creationId xmlns:a16="http://schemas.microsoft.com/office/drawing/2014/main" id="{73DADB70-9347-10D5-99A2-690CCF76DB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8763" y="2786864"/>
            <a:ext cx="956948" cy="32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26" descr="Univ birmingham crested-wm-full-colour.png">
            <a:extLst>
              <a:ext uri="{FF2B5EF4-FFF2-40B4-BE49-F238E27FC236}">
                <a16:creationId xmlns:a16="http://schemas.microsoft.com/office/drawing/2014/main" id="{D4DB8755-DC0F-E439-9873-38338274FB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241114"/>
            <a:ext cx="1318373" cy="51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28" descr="1280px-Logotipo_del_CSIC.svg.png">
            <a:extLst>
              <a:ext uri="{FF2B5EF4-FFF2-40B4-BE49-F238E27FC236}">
                <a16:creationId xmlns:a16="http://schemas.microsoft.com/office/drawing/2014/main" id="{EE523617-C3C1-124C-9E7E-AB0D547F54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3514" y="3867300"/>
            <a:ext cx="994610" cy="2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magine 29" descr="MPI_KF_vertikal_D_green.png">
            <a:extLst>
              <a:ext uri="{FF2B5EF4-FFF2-40B4-BE49-F238E27FC236}">
                <a16:creationId xmlns:a16="http://schemas.microsoft.com/office/drawing/2014/main" id="{BC8976A3-9ED2-690A-1A14-1E33E57B41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5246" y="2336852"/>
            <a:ext cx="1310415" cy="4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magine 30" descr="2560px-UK_Research_and_Innovation_logo.svg.png">
            <a:extLst>
              <a:ext uri="{FF2B5EF4-FFF2-40B4-BE49-F238E27FC236}">
                <a16:creationId xmlns:a16="http://schemas.microsoft.com/office/drawing/2014/main" id="{6FB3A0AD-EDAC-3321-F9C7-264E93E5839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2724" y="2309094"/>
            <a:ext cx="997703" cy="29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5" descr="Project Path: F:\mezgit_6\projects\AMBHER\samples\202210_Utrecht\juliette_20221215\REX74_20230207\rasx_files_4th_try\3D_plot_prepared_for_presentation.opju&#10;PE Folder: /3D_plot_prepared_for_presentation/Folder1/&#10;Short Name: Graph1">
            <a:extLst>
              <a:ext uri="{FF2B5EF4-FFF2-40B4-BE49-F238E27FC236}">
                <a16:creationId xmlns:a16="http://schemas.microsoft.com/office/drawing/2014/main" id="{CEE8A637-02AF-5E5D-60A4-4518D9860543}"/>
              </a:ext>
            </a:extLst>
          </p:cNvPr>
          <p:cNvPicPr>
            <a:picLocks noChangeAspect="1"/>
          </p:cNvPicPr>
          <p:nvPr/>
        </p:nvPicPr>
        <p:blipFill>
          <a:blip r:embed="rId7"/>
          <a:stretch>
            <a:fillRect/>
          </a:stretch>
        </p:blipFill>
        <p:spPr>
          <a:xfrm>
            <a:off x="8079029" y="2102958"/>
            <a:ext cx="865823" cy="664369"/>
          </a:xfrm>
          <a:prstGeom prst="rect">
            <a:avLst/>
          </a:prstGeom>
        </p:spPr>
      </p:pic>
      <p:sp>
        <p:nvSpPr>
          <p:cNvPr id="20" name="2 CuadroTexto">
            <a:extLst>
              <a:ext uri="{FF2B5EF4-FFF2-40B4-BE49-F238E27FC236}">
                <a16:creationId xmlns:a16="http://schemas.microsoft.com/office/drawing/2014/main" id="{D33E6C00-A15C-BF79-37AD-BBE3AFF059E3}"/>
              </a:ext>
            </a:extLst>
          </p:cNvPr>
          <p:cNvSpPr txBox="1"/>
          <p:nvPr/>
        </p:nvSpPr>
        <p:spPr>
          <a:xfrm>
            <a:off x="-7792" y="668582"/>
            <a:ext cx="1002254" cy="400110"/>
          </a:xfrm>
          <a:prstGeom prst="rect">
            <a:avLst/>
          </a:prstGeom>
          <a:noFill/>
        </p:spPr>
        <p:txBody>
          <a:bodyPr wrap="square" rtlCol="0" anchor="ctr">
            <a:spAutoFit/>
          </a:bodyPr>
          <a:lstStyle/>
          <a:p>
            <a:pPr algn="ctr">
              <a:buClr>
                <a:srgbClr val="0070C0"/>
              </a:buClr>
            </a:pPr>
            <a:r>
              <a:rPr lang="en-US" sz="2000" b="1" dirty="0">
                <a:latin typeface="Gill Sans MT" panose="020B0502020104020203" pitchFamily="34" charset="0"/>
              </a:rPr>
              <a:t>Obj.2.</a:t>
            </a:r>
            <a:endParaRPr lang="it-IT" sz="2000" b="1" dirty="0">
              <a:latin typeface="Gill Sans MT" panose="020B0502020104020203" pitchFamily="34" charset="0"/>
            </a:endParaRPr>
          </a:p>
        </p:txBody>
      </p:sp>
      <p:cxnSp>
        <p:nvCxnSpPr>
          <p:cNvPr id="21" name="Connettore a gomito 20">
            <a:extLst>
              <a:ext uri="{FF2B5EF4-FFF2-40B4-BE49-F238E27FC236}">
                <a16:creationId xmlns:a16="http://schemas.microsoft.com/office/drawing/2014/main" id="{63BC037F-10D3-16C5-0523-BB287D0BDCFD}"/>
              </a:ext>
            </a:extLst>
          </p:cNvPr>
          <p:cNvCxnSpPr>
            <a:cxnSpLocks/>
            <a:stCxn id="33" idx="1"/>
            <a:endCxn id="28" idx="1"/>
          </p:cNvCxnSpPr>
          <p:nvPr/>
        </p:nvCxnSpPr>
        <p:spPr>
          <a:xfrm rot="10800000" flipH="1" flipV="1">
            <a:off x="520570" y="2378445"/>
            <a:ext cx="152126" cy="1563655"/>
          </a:xfrm>
          <a:prstGeom prst="bentConnector3">
            <a:avLst>
              <a:gd name="adj1" fmla="val -112703"/>
            </a:avLst>
          </a:prstGeom>
        </p:spPr>
        <p:style>
          <a:lnRef idx="2">
            <a:schemeClr val="accent1"/>
          </a:lnRef>
          <a:fillRef idx="0">
            <a:schemeClr val="accent1"/>
          </a:fillRef>
          <a:effectRef idx="1">
            <a:schemeClr val="accent1"/>
          </a:effectRef>
          <a:fontRef idx="minor">
            <a:schemeClr val="tx1"/>
          </a:fontRef>
        </p:style>
      </p:cxnSp>
      <p:sp>
        <p:nvSpPr>
          <p:cNvPr id="22" name="Rettangolo 21">
            <a:extLst>
              <a:ext uri="{FF2B5EF4-FFF2-40B4-BE49-F238E27FC236}">
                <a16:creationId xmlns:a16="http://schemas.microsoft.com/office/drawing/2014/main" id="{7134FC93-A6CE-95E8-4E6A-28D18E739C80}"/>
              </a:ext>
            </a:extLst>
          </p:cNvPr>
          <p:cNvSpPr/>
          <p:nvPr/>
        </p:nvSpPr>
        <p:spPr>
          <a:xfrm>
            <a:off x="629562" y="1977685"/>
            <a:ext cx="7938882" cy="484748"/>
          </a:xfrm>
          <a:prstGeom prst="rect">
            <a:avLst/>
          </a:prstGeom>
        </p:spPr>
        <p:txBody>
          <a:bodyPr/>
          <a:lstStyle/>
          <a:p>
            <a:pPr marL="214313" indent="-214313">
              <a:buClr>
                <a:srgbClr val="FF0000"/>
              </a:buClr>
              <a:buSzPct val="100000"/>
              <a:buFont typeface="Courier New" panose="02070309020205020404" pitchFamily="49" charset="0"/>
              <a:buChar char="o"/>
            </a:pPr>
            <a:r>
              <a:rPr lang="en-US" sz="1000" b="1" dirty="0">
                <a:latin typeface="Noto Sans" panose="020B0502040504020204" pitchFamily="34" charset="0"/>
                <a:ea typeface="Noto Sans" panose="020B0502040504020204" pitchFamily="34" charset="0"/>
              </a:rPr>
              <a:t>Task 3.1- </a:t>
            </a:r>
            <a:r>
              <a:rPr lang="en-US" sz="1000" dirty="0">
                <a:latin typeface="Noto Sans" panose="020B0502040504020204" pitchFamily="34" charset="0"/>
                <a:ea typeface="Noto Sans" panose="020B0502040504020204" pitchFamily="34" charset="0"/>
              </a:rPr>
              <a:t>Lab-scale ammonia catalyst (TRL 3): Advanced synthesis, performance evaluation and identification of the promising formulation </a:t>
            </a:r>
            <a:endParaRPr lang="it-IT" sz="1000" dirty="0">
              <a:latin typeface="Noto Sans" panose="020B0502040504020204" pitchFamily="34" charset="0"/>
              <a:ea typeface="Noto Sans" panose="020B0502040504020204" pitchFamily="34" charset="0"/>
            </a:endParaRPr>
          </a:p>
        </p:txBody>
      </p:sp>
      <p:sp>
        <p:nvSpPr>
          <p:cNvPr id="24" name="Rettangolo 23">
            <a:extLst>
              <a:ext uri="{FF2B5EF4-FFF2-40B4-BE49-F238E27FC236}">
                <a16:creationId xmlns:a16="http://schemas.microsoft.com/office/drawing/2014/main" id="{92060E00-259A-10A3-968C-6C0EACA5B402}"/>
              </a:ext>
            </a:extLst>
          </p:cNvPr>
          <p:cNvSpPr/>
          <p:nvPr/>
        </p:nvSpPr>
        <p:spPr>
          <a:xfrm>
            <a:off x="694892" y="2821998"/>
            <a:ext cx="6156684" cy="276999"/>
          </a:xfrm>
          <a:prstGeom prst="rect">
            <a:avLst/>
          </a:prstGeom>
        </p:spPr>
        <p:txBody>
          <a:bodyPr/>
          <a:lstStyle/>
          <a:p>
            <a:pPr lvl="0" algn="l"/>
            <a:r>
              <a:rPr lang="it-IT" sz="1000" dirty="0">
                <a:latin typeface="Noto Sans" panose="020B0502040504020204" pitchFamily="34" charset="0"/>
                <a:ea typeface="Noto Sans" panose="020B0502040504020204" pitchFamily="34" charset="0"/>
              </a:rPr>
              <a:t>First generation of </a:t>
            </a:r>
            <a:r>
              <a:rPr lang="it-IT" sz="1000" dirty="0" err="1">
                <a:latin typeface="Noto Sans" panose="020B0502040504020204" pitchFamily="34" charset="0"/>
                <a:ea typeface="Noto Sans" panose="020B0502040504020204" pitchFamily="34" charset="0"/>
              </a:rPr>
              <a:t>novel</a:t>
            </a:r>
            <a:r>
              <a:rPr lang="it-IT" sz="1000" dirty="0">
                <a:latin typeface="Noto Sans" panose="020B0502040504020204" pitchFamily="34" charset="0"/>
                <a:ea typeface="Noto Sans" panose="020B0502040504020204" pitchFamily="34" charset="0"/>
              </a:rPr>
              <a:t> </a:t>
            </a:r>
            <a:r>
              <a:rPr lang="it-IT" sz="1000" dirty="0" err="1">
                <a:latin typeface="Noto Sans" panose="020B0502040504020204" pitchFamily="34" charset="0"/>
                <a:ea typeface="Noto Sans" panose="020B0502040504020204" pitchFamily="34" charset="0"/>
              </a:rPr>
              <a:t>catalysts</a:t>
            </a:r>
            <a:r>
              <a:rPr lang="it-IT" sz="1000" dirty="0">
                <a:latin typeface="Noto Sans" panose="020B0502040504020204" pitchFamily="34" charset="0"/>
                <a:ea typeface="Noto Sans" panose="020B0502040504020204" pitchFamily="34" charset="0"/>
              </a:rPr>
              <a:t> </a:t>
            </a:r>
            <a:r>
              <a:rPr lang="it-IT" sz="1000" dirty="0" err="1">
                <a:latin typeface="Noto Sans" panose="020B0502040504020204" pitchFamily="34" charset="0"/>
                <a:ea typeface="Noto Sans" panose="020B0502040504020204" pitchFamily="34" charset="0"/>
              </a:rPr>
              <a:t>based</a:t>
            </a:r>
            <a:r>
              <a:rPr lang="it-IT" sz="1000" dirty="0">
                <a:latin typeface="Noto Sans" panose="020B0502040504020204" pitchFamily="34" charset="0"/>
                <a:ea typeface="Noto Sans" panose="020B0502040504020204" pitchFamily="34" charset="0"/>
              </a:rPr>
              <a:t> on </a:t>
            </a:r>
            <a:r>
              <a:rPr lang="it-IT" sz="1000" dirty="0" err="1">
                <a:latin typeface="Noto Sans" panose="020B0502040504020204" pitchFamily="34" charset="0"/>
                <a:ea typeface="Noto Sans" panose="020B0502040504020204" pitchFamily="34" charset="0"/>
              </a:rPr>
              <a:t>nanoconfined</a:t>
            </a:r>
            <a:r>
              <a:rPr lang="it-IT" sz="1000" dirty="0">
                <a:latin typeface="Noto Sans" panose="020B0502040504020204" pitchFamily="34" charset="0"/>
                <a:ea typeface="Noto Sans" panose="020B0502040504020204" pitchFamily="34" charset="0"/>
              </a:rPr>
              <a:t> metal </a:t>
            </a:r>
            <a:r>
              <a:rPr lang="it-IT" sz="1000" dirty="0" err="1">
                <a:latin typeface="Noto Sans" panose="020B0502040504020204" pitchFamily="34" charset="0"/>
                <a:ea typeface="Noto Sans" panose="020B0502040504020204" pitchFamily="34" charset="0"/>
              </a:rPr>
              <a:t>hydrides</a:t>
            </a:r>
            <a:r>
              <a:rPr lang="it-IT" sz="1000" dirty="0">
                <a:latin typeface="Noto Sans" panose="020B0502040504020204" pitchFamily="34" charset="0"/>
                <a:ea typeface="Noto Sans" panose="020B0502040504020204" pitchFamily="34" charset="0"/>
              </a:rPr>
              <a:t>/</a:t>
            </a:r>
            <a:r>
              <a:rPr lang="it-IT" sz="1000" dirty="0" err="1">
                <a:latin typeface="Noto Sans" panose="020B0502040504020204" pitchFamily="34" charset="0"/>
                <a:ea typeface="Noto Sans" panose="020B0502040504020204" pitchFamily="34" charset="0"/>
              </a:rPr>
              <a:t>nitride</a:t>
            </a:r>
            <a:endParaRPr lang="it-IT" sz="1000" dirty="0">
              <a:latin typeface="Noto Sans" panose="020B0502040504020204" pitchFamily="34" charset="0"/>
              <a:ea typeface="Noto Sans" panose="020B0502040504020204" pitchFamily="34" charset="0"/>
            </a:endParaRPr>
          </a:p>
        </p:txBody>
      </p:sp>
      <p:sp>
        <p:nvSpPr>
          <p:cNvPr id="26" name="Rettangolo 25">
            <a:extLst>
              <a:ext uri="{FF2B5EF4-FFF2-40B4-BE49-F238E27FC236}">
                <a16:creationId xmlns:a16="http://schemas.microsoft.com/office/drawing/2014/main" id="{B34D9CCF-A699-2C04-0CC5-3F4C85CF79F8}"/>
              </a:ext>
            </a:extLst>
          </p:cNvPr>
          <p:cNvSpPr/>
          <p:nvPr/>
        </p:nvSpPr>
        <p:spPr>
          <a:xfrm>
            <a:off x="672695" y="3315346"/>
            <a:ext cx="6426714" cy="276999"/>
          </a:xfrm>
          <a:prstGeom prst="rect">
            <a:avLst/>
          </a:prstGeom>
        </p:spPr>
        <p:txBody>
          <a:bodyPr/>
          <a:lstStyle/>
          <a:p>
            <a:pPr lvl="0" algn="l"/>
            <a:r>
              <a:rPr lang="en-US" sz="1000" dirty="0">
                <a:latin typeface="Noto Sans" panose="020B0502040504020204" pitchFamily="34" charset="0"/>
                <a:ea typeface="Noto Sans" panose="020B0502040504020204" pitchFamily="34" charset="0"/>
              </a:rPr>
              <a:t>First generation of novel catalysts based on amide/imide/nitride-hydride solid solutions</a:t>
            </a:r>
            <a:endParaRPr lang="it-IT" sz="1000" dirty="0">
              <a:latin typeface="Noto Sans" panose="020B0502040504020204" pitchFamily="34" charset="0"/>
              <a:ea typeface="Noto Sans" panose="020B0502040504020204" pitchFamily="34" charset="0"/>
            </a:endParaRPr>
          </a:p>
        </p:txBody>
      </p:sp>
      <p:cxnSp>
        <p:nvCxnSpPr>
          <p:cNvPr id="27" name="Connettore a gomito 26">
            <a:extLst>
              <a:ext uri="{FF2B5EF4-FFF2-40B4-BE49-F238E27FC236}">
                <a16:creationId xmlns:a16="http://schemas.microsoft.com/office/drawing/2014/main" id="{2EF39758-6512-4EB8-3040-5A81AC7EFA75}"/>
              </a:ext>
            </a:extLst>
          </p:cNvPr>
          <p:cNvCxnSpPr>
            <a:cxnSpLocks/>
            <a:stCxn id="33" idx="1"/>
            <a:endCxn id="26" idx="1"/>
          </p:cNvCxnSpPr>
          <p:nvPr/>
        </p:nvCxnSpPr>
        <p:spPr>
          <a:xfrm rot="10800000" flipH="1" flipV="1">
            <a:off x="520570" y="2378446"/>
            <a:ext cx="152126" cy="1075400"/>
          </a:xfrm>
          <a:prstGeom prst="bentConnector3">
            <a:avLst>
              <a:gd name="adj1" fmla="val -112703"/>
            </a:avLst>
          </a:prstGeom>
        </p:spPr>
        <p:style>
          <a:lnRef idx="2">
            <a:schemeClr val="accent1"/>
          </a:lnRef>
          <a:fillRef idx="0">
            <a:schemeClr val="accent1"/>
          </a:fillRef>
          <a:effectRef idx="1">
            <a:schemeClr val="accent1"/>
          </a:effectRef>
          <a:fontRef idx="minor">
            <a:schemeClr val="tx1"/>
          </a:fontRef>
        </p:style>
      </p:cxnSp>
      <p:sp>
        <p:nvSpPr>
          <p:cNvPr id="28" name="Rettangolo 27">
            <a:extLst>
              <a:ext uri="{FF2B5EF4-FFF2-40B4-BE49-F238E27FC236}">
                <a16:creationId xmlns:a16="http://schemas.microsoft.com/office/drawing/2014/main" id="{CBE7554F-67DC-B7E1-0FAF-40284F3F5EE8}"/>
              </a:ext>
            </a:extLst>
          </p:cNvPr>
          <p:cNvSpPr/>
          <p:nvPr/>
        </p:nvSpPr>
        <p:spPr>
          <a:xfrm>
            <a:off x="672695" y="3803601"/>
            <a:ext cx="7290810" cy="276999"/>
          </a:xfrm>
          <a:prstGeom prst="rect">
            <a:avLst/>
          </a:prstGeom>
        </p:spPr>
        <p:txBody>
          <a:bodyPr/>
          <a:lstStyle/>
          <a:p>
            <a:pPr lvl="0" algn="l"/>
            <a:r>
              <a:rPr lang="en-US" sz="1000" dirty="0">
                <a:latin typeface="Noto Sans" panose="020B0502040504020204" pitchFamily="34" charset="0"/>
                <a:ea typeface="Noto Sans" panose="020B0502040504020204" pitchFamily="34" charset="0"/>
              </a:rPr>
              <a:t>First generation of novel catalysts based on transition metal nanocluster / nanoparticle</a:t>
            </a:r>
            <a:endParaRPr lang="it-IT" sz="1000" dirty="0">
              <a:latin typeface="Noto Sans" panose="020B0502040504020204" pitchFamily="34" charset="0"/>
              <a:ea typeface="Noto Sans" panose="020B0502040504020204" pitchFamily="34" charset="0"/>
            </a:endParaRPr>
          </a:p>
        </p:txBody>
      </p:sp>
      <p:cxnSp>
        <p:nvCxnSpPr>
          <p:cNvPr id="29" name="Connettore a gomito 28">
            <a:extLst>
              <a:ext uri="{FF2B5EF4-FFF2-40B4-BE49-F238E27FC236}">
                <a16:creationId xmlns:a16="http://schemas.microsoft.com/office/drawing/2014/main" id="{73C0981A-A256-2AF8-4081-87BB7722D23B}"/>
              </a:ext>
            </a:extLst>
          </p:cNvPr>
          <p:cNvCxnSpPr>
            <a:cxnSpLocks/>
          </p:cNvCxnSpPr>
          <p:nvPr/>
        </p:nvCxnSpPr>
        <p:spPr>
          <a:xfrm rot="16200000" flipH="1">
            <a:off x="266869" y="2521770"/>
            <a:ext cx="504782" cy="351263"/>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30" name="Rectangle 4">
            <a:extLst>
              <a:ext uri="{FF2B5EF4-FFF2-40B4-BE49-F238E27FC236}">
                <a16:creationId xmlns:a16="http://schemas.microsoft.com/office/drawing/2014/main" id="{BF005A38-FFE3-6E45-087A-A6C8E9981F17}"/>
              </a:ext>
            </a:extLst>
          </p:cNvPr>
          <p:cNvSpPr>
            <a:spLocks noChangeArrowheads="1"/>
          </p:cNvSpPr>
          <p:nvPr/>
        </p:nvSpPr>
        <p:spPr bwMode="auto">
          <a:xfrm rot="16200000">
            <a:off x="-691811" y="3488237"/>
            <a:ext cx="1717488" cy="276999"/>
          </a:xfrm>
          <a:prstGeom prst="rect">
            <a:avLst/>
          </a:prstGeom>
          <a:noFill/>
          <a:ln w="9525">
            <a:noFill/>
            <a:miter lim="800000"/>
            <a:headEnd/>
            <a:tailEnd/>
          </a:ln>
        </p:spPr>
        <p:txBody>
          <a:bodyPr wrap="square">
            <a:spAutoFit/>
          </a:bodyPr>
          <a:lstStyle/>
          <a:p>
            <a:pPr algn="ctr">
              <a:spcBef>
                <a:spcPct val="25000"/>
              </a:spcBef>
            </a:pPr>
            <a:r>
              <a:rPr lang="en-GB" sz="1200" dirty="0">
                <a:solidFill>
                  <a:srgbClr val="C00000"/>
                </a:solidFill>
                <a:latin typeface="Gill Sans MT" pitchFamily="34" charset="0"/>
              </a:rPr>
              <a:t>Specific Objectives</a:t>
            </a:r>
            <a:endParaRPr lang="en-US" sz="1200" dirty="0">
              <a:solidFill>
                <a:srgbClr val="C00000"/>
              </a:solidFill>
              <a:latin typeface="Gill Sans MT" pitchFamily="34" charset="0"/>
            </a:endParaRPr>
          </a:p>
        </p:txBody>
      </p:sp>
      <p:sp>
        <p:nvSpPr>
          <p:cNvPr id="31" name="Rettangolo 30">
            <a:extLst>
              <a:ext uri="{FF2B5EF4-FFF2-40B4-BE49-F238E27FC236}">
                <a16:creationId xmlns:a16="http://schemas.microsoft.com/office/drawing/2014/main" id="{92D7748A-FE78-7647-1D2B-437EC8F4459D}"/>
              </a:ext>
            </a:extLst>
          </p:cNvPr>
          <p:cNvSpPr/>
          <p:nvPr/>
        </p:nvSpPr>
        <p:spPr>
          <a:xfrm>
            <a:off x="629562" y="2419824"/>
            <a:ext cx="5346594" cy="345368"/>
          </a:xfrm>
          <a:prstGeom prst="rect">
            <a:avLst/>
          </a:prstGeom>
        </p:spPr>
        <p:txBody>
          <a:bodyPr/>
          <a:lstStyle/>
          <a:p>
            <a:pPr marL="214313" indent="-214313">
              <a:buClr>
                <a:srgbClr val="FF0000"/>
              </a:buClr>
              <a:buSzPct val="100000"/>
              <a:buFont typeface="Courier New" panose="02070309020205020404" pitchFamily="49" charset="0"/>
              <a:buChar char="o"/>
            </a:pPr>
            <a:r>
              <a:rPr lang="en-US" sz="1000" b="1" dirty="0">
                <a:latin typeface="Noto Sans" panose="020B0502040504020204" pitchFamily="34" charset="0"/>
                <a:ea typeface="Noto Sans" panose="020B0502040504020204" pitchFamily="34" charset="0"/>
              </a:rPr>
              <a:t>Task 3.2 </a:t>
            </a:r>
            <a:r>
              <a:rPr lang="en-US" sz="1000" dirty="0">
                <a:latin typeface="Noto Sans" panose="020B0502040504020204" pitchFamily="34" charset="0"/>
                <a:ea typeface="Noto Sans" panose="020B0502040504020204" pitchFamily="34" charset="0"/>
              </a:rPr>
              <a:t>- In situ and operando catalyst characterization</a:t>
            </a:r>
            <a:endParaRPr lang="it-IT" sz="1000" dirty="0">
              <a:latin typeface="Noto Sans" panose="020B0502040504020204" pitchFamily="34" charset="0"/>
              <a:ea typeface="Noto Sans" panose="020B0502040504020204" pitchFamily="34" charset="0"/>
            </a:endParaRPr>
          </a:p>
        </p:txBody>
      </p:sp>
      <p:sp>
        <p:nvSpPr>
          <p:cNvPr id="33" name="Rettangolo 32">
            <a:extLst>
              <a:ext uri="{FF2B5EF4-FFF2-40B4-BE49-F238E27FC236}">
                <a16:creationId xmlns:a16="http://schemas.microsoft.com/office/drawing/2014/main" id="{F86475B4-4E0E-C50F-2C22-C9F0DF7425F8}"/>
              </a:ext>
            </a:extLst>
          </p:cNvPr>
          <p:cNvSpPr/>
          <p:nvPr/>
        </p:nvSpPr>
        <p:spPr>
          <a:xfrm>
            <a:off x="520570" y="2059690"/>
            <a:ext cx="81979" cy="6375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a:latin typeface="Noto Sans" panose="020B0502040504020204" pitchFamily="34" charset="0"/>
              <a:ea typeface="Noto Sans" panose="020B0502040504020204" pitchFamily="34" charset="0"/>
            </a:endParaRPr>
          </a:p>
        </p:txBody>
      </p:sp>
      <p:pic>
        <p:nvPicPr>
          <p:cNvPr id="35" name="Immagine 34">
            <a:extLst>
              <a:ext uri="{FF2B5EF4-FFF2-40B4-BE49-F238E27FC236}">
                <a16:creationId xmlns:a16="http://schemas.microsoft.com/office/drawing/2014/main" id="{EDEE0803-7DF2-5429-B812-A9C0DD65134E}"/>
              </a:ext>
            </a:extLst>
          </p:cNvPr>
          <p:cNvPicPr>
            <a:picLocks noChangeAspect="1"/>
          </p:cNvPicPr>
          <p:nvPr/>
        </p:nvPicPr>
        <p:blipFill>
          <a:blip r:embed="rId8"/>
          <a:stretch>
            <a:fillRect/>
          </a:stretch>
        </p:blipFill>
        <p:spPr>
          <a:xfrm>
            <a:off x="7160835" y="2713527"/>
            <a:ext cx="1093718" cy="548688"/>
          </a:xfrm>
          <a:prstGeom prst="rect">
            <a:avLst/>
          </a:prstGeom>
        </p:spPr>
      </p:pic>
      <p:pic>
        <p:nvPicPr>
          <p:cNvPr id="36" name="Picture 8" descr="A picture containing text, sign&#10;&#10;Description automatically generated">
            <a:extLst>
              <a:ext uri="{FF2B5EF4-FFF2-40B4-BE49-F238E27FC236}">
                <a16:creationId xmlns:a16="http://schemas.microsoft.com/office/drawing/2014/main" id="{F375FA87-5B02-F0BE-0C7A-0FEF704AD5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2358" y="3133878"/>
            <a:ext cx="768134" cy="503776"/>
          </a:xfrm>
          <a:prstGeom prst="rect">
            <a:avLst/>
          </a:prstGeom>
        </p:spPr>
      </p:pic>
      <p:pic>
        <p:nvPicPr>
          <p:cNvPr id="37" name="Immagine 36">
            <a:extLst>
              <a:ext uri="{FF2B5EF4-FFF2-40B4-BE49-F238E27FC236}">
                <a16:creationId xmlns:a16="http://schemas.microsoft.com/office/drawing/2014/main" id="{72679D97-0462-C9FC-3F4E-F083551884D4}"/>
              </a:ext>
            </a:extLst>
          </p:cNvPr>
          <p:cNvPicPr>
            <a:picLocks noChangeAspect="1"/>
          </p:cNvPicPr>
          <p:nvPr/>
        </p:nvPicPr>
        <p:blipFill>
          <a:blip r:embed="rId10"/>
          <a:stretch>
            <a:fillRect/>
          </a:stretch>
        </p:blipFill>
        <p:spPr>
          <a:xfrm>
            <a:off x="7920372" y="3783661"/>
            <a:ext cx="1147408" cy="624293"/>
          </a:xfrm>
          <a:prstGeom prst="rect">
            <a:avLst/>
          </a:prstGeom>
        </p:spPr>
      </p:pic>
      <p:sp>
        <p:nvSpPr>
          <p:cNvPr id="38" name="Rettangolo 58">
            <a:extLst>
              <a:ext uri="{FF2B5EF4-FFF2-40B4-BE49-F238E27FC236}">
                <a16:creationId xmlns:a16="http://schemas.microsoft.com/office/drawing/2014/main" id="{7069D09D-3F9C-5A4F-8F60-F6BA3CCE88F9}"/>
              </a:ext>
            </a:extLst>
          </p:cNvPr>
          <p:cNvSpPr/>
          <p:nvPr/>
        </p:nvSpPr>
        <p:spPr>
          <a:xfrm>
            <a:off x="672696" y="4512443"/>
            <a:ext cx="2063101" cy="276999"/>
          </a:xfrm>
          <a:prstGeom prst="rect">
            <a:avLst/>
          </a:prstGeom>
        </p:spPr>
        <p:txBody>
          <a:bodyPr/>
          <a:lstStyle/>
          <a:p>
            <a:pPr lvl="0" algn="l"/>
            <a:r>
              <a:rPr lang="en-US" sz="1000" dirty="0">
                <a:latin typeface="Noto Sans" panose="020B0502040504020204" pitchFamily="34" charset="0"/>
                <a:ea typeface="Noto Sans" panose="020B0502040504020204" pitchFamily="34" charset="0"/>
              </a:rPr>
              <a:t>Novel JM catalysts </a:t>
            </a:r>
            <a:endParaRPr lang="it-IT" sz="1000" dirty="0">
              <a:latin typeface="Noto Sans" panose="020B0502040504020204" pitchFamily="34" charset="0"/>
              <a:ea typeface="Noto Sans" panose="020B0502040504020204" pitchFamily="34" charset="0"/>
            </a:endParaRPr>
          </a:p>
        </p:txBody>
      </p:sp>
      <p:pic>
        <p:nvPicPr>
          <p:cNvPr id="39" name="Immagine 122" descr="jo5358j145-johnson-matthey-logo-johnson-matthey-plc-.png">
            <a:extLst>
              <a:ext uri="{FF2B5EF4-FFF2-40B4-BE49-F238E27FC236}">
                <a16:creationId xmlns:a16="http://schemas.microsoft.com/office/drawing/2014/main" id="{E238D05B-6B32-B35E-CD47-39F78DB1D85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65756" y="4439616"/>
            <a:ext cx="1323263" cy="45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ttangolo 101">
            <a:extLst>
              <a:ext uri="{FF2B5EF4-FFF2-40B4-BE49-F238E27FC236}">
                <a16:creationId xmlns:a16="http://schemas.microsoft.com/office/drawing/2014/main" id="{BA1C9A15-4931-C721-FD85-5D6D1E0B09B7}"/>
              </a:ext>
            </a:extLst>
          </p:cNvPr>
          <p:cNvSpPr/>
          <p:nvPr/>
        </p:nvSpPr>
        <p:spPr>
          <a:xfrm>
            <a:off x="629562" y="4214144"/>
            <a:ext cx="7938882" cy="333016"/>
          </a:xfrm>
          <a:prstGeom prst="rect">
            <a:avLst/>
          </a:prstGeom>
        </p:spPr>
        <p:txBody>
          <a:bodyPr/>
          <a:lstStyle/>
          <a:p>
            <a:pPr marL="214313" indent="-214313">
              <a:buClr>
                <a:srgbClr val="FF0000"/>
              </a:buClr>
              <a:buSzPct val="100000"/>
              <a:buFont typeface="Courier New" panose="02070309020205020404" pitchFamily="49" charset="0"/>
              <a:buChar char="o"/>
            </a:pPr>
            <a:r>
              <a:rPr lang="en-US" sz="1000" b="1" dirty="0">
                <a:latin typeface="Noto Sans" panose="020B0502040504020204" pitchFamily="34" charset="0"/>
                <a:ea typeface="Noto Sans" panose="020B0502040504020204" pitchFamily="34" charset="0"/>
              </a:rPr>
              <a:t>Task 3.3 </a:t>
            </a:r>
            <a:r>
              <a:rPr lang="en-US" sz="1000" dirty="0">
                <a:latin typeface="Noto Sans" panose="020B0502040504020204" pitchFamily="34" charset="0"/>
                <a:ea typeface="Noto Sans" panose="020B0502040504020204" pitchFamily="34" charset="0"/>
              </a:rPr>
              <a:t>- Bench-scale (TRL 4) 3D printed POCS and novel JM catalysts</a:t>
            </a:r>
          </a:p>
        </p:txBody>
      </p:sp>
      <p:sp>
        <p:nvSpPr>
          <p:cNvPr id="41" name="Rettangolo 82">
            <a:extLst>
              <a:ext uri="{FF2B5EF4-FFF2-40B4-BE49-F238E27FC236}">
                <a16:creationId xmlns:a16="http://schemas.microsoft.com/office/drawing/2014/main" id="{92055436-EDBB-8ACB-7E41-34536905FF41}"/>
              </a:ext>
            </a:extLst>
          </p:cNvPr>
          <p:cNvSpPr/>
          <p:nvPr/>
        </p:nvSpPr>
        <p:spPr>
          <a:xfrm>
            <a:off x="546497" y="4218000"/>
            <a:ext cx="69755" cy="333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a:latin typeface="Noto Sans" panose="020B0502040504020204" pitchFamily="34" charset="0"/>
              <a:ea typeface="Noto Sans" panose="020B0502040504020204" pitchFamily="34" charset="0"/>
            </a:endParaRPr>
          </a:p>
        </p:txBody>
      </p:sp>
      <p:cxnSp>
        <p:nvCxnSpPr>
          <p:cNvPr id="42" name="Connettore a gomito 60">
            <a:extLst>
              <a:ext uri="{FF2B5EF4-FFF2-40B4-BE49-F238E27FC236}">
                <a16:creationId xmlns:a16="http://schemas.microsoft.com/office/drawing/2014/main" id="{65B2780F-19CA-71A8-3601-2E24505E7A9E}"/>
              </a:ext>
            </a:extLst>
          </p:cNvPr>
          <p:cNvCxnSpPr>
            <a:cxnSpLocks/>
            <a:stCxn id="41" idx="1"/>
            <a:endCxn id="38" idx="1"/>
          </p:cNvCxnSpPr>
          <p:nvPr/>
        </p:nvCxnSpPr>
        <p:spPr>
          <a:xfrm rot="10800000" flipH="1" flipV="1">
            <a:off x="546497" y="4384507"/>
            <a:ext cx="126198" cy="266435"/>
          </a:xfrm>
          <a:prstGeom prst="bentConnector3">
            <a:avLst>
              <a:gd name="adj1" fmla="val -135858"/>
            </a:avLst>
          </a:prstGeom>
        </p:spPr>
        <p:style>
          <a:lnRef idx="2">
            <a:schemeClr val="accent1"/>
          </a:lnRef>
          <a:fillRef idx="0">
            <a:schemeClr val="accent1"/>
          </a:fillRef>
          <a:effectRef idx="1">
            <a:schemeClr val="accent1"/>
          </a:effectRef>
          <a:fontRef idx="minor">
            <a:schemeClr val="tx1"/>
          </a:fontRef>
        </p:style>
      </p:cxnSp>
      <p:sp>
        <p:nvSpPr>
          <p:cNvPr id="45" name="Rectangle 4">
            <a:extLst>
              <a:ext uri="{FF2B5EF4-FFF2-40B4-BE49-F238E27FC236}">
                <a16:creationId xmlns:a16="http://schemas.microsoft.com/office/drawing/2014/main" id="{EF3DC04C-6DB4-A7E4-B694-FFEB540569D5}"/>
              </a:ext>
            </a:extLst>
          </p:cNvPr>
          <p:cNvSpPr>
            <a:spLocks noChangeArrowheads="1"/>
          </p:cNvSpPr>
          <p:nvPr/>
        </p:nvSpPr>
        <p:spPr bwMode="auto">
          <a:xfrm>
            <a:off x="4144637" y="93279"/>
            <a:ext cx="4923143" cy="461665"/>
          </a:xfrm>
          <a:prstGeom prst="rect">
            <a:avLst/>
          </a:prstGeom>
          <a:noFill/>
          <a:ln w="9525">
            <a:noFill/>
            <a:miter lim="800000"/>
            <a:headEnd/>
            <a:tailEnd/>
          </a:ln>
        </p:spPr>
        <p:txBody>
          <a:bodyPr wrap="none">
            <a:spAutoFit/>
          </a:bodyPr>
          <a:lstStyle/>
          <a:p>
            <a:pPr>
              <a:spcBef>
                <a:spcPct val="25000"/>
              </a:spcBef>
            </a:pPr>
            <a:r>
              <a:rPr lang="en-GB" sz="2400" dirty="0">
                <a:solidFill>
                  <a:srgbClr val="174A82"/>
                </a:solidFill>
                <a:latin typeface="Noto Sans" panose="020B0502040504020204" pitchFamily="34" charset="0"/>
                <a:ea typeface="Noto Sans" panose="020B0502040504020204" pitchFamily="34" charset="0"/>
              </a:rPr>
              <a:t>WP3 goals for Period 1 (M1-M18)</a:t>
            </a:r>
            <a:endParaRPr lang="en-US" sz="2400" dirty="0">
              <a:solidFill>
                <a:srgbClr val="174A82"/>
              </a:solidFill>
              <a:latin typeface="Noto Sans" panose="020B0502040504020204" pitchFamily="34" charset="0"/>
              <a:ea typeface="Noto Sans" panose="020B0502040504020204" pitchFamily="34" charset="0"/>
            </a:endParaRPr>
          </a:p>
        </p:txBody>
      </p:sp>
      <p:sp>
        <p:nvSpPr>
          <p:cNvPr id="46" name="Google Shape;972;p31">
            <a:extLst>
              <a:ext uri="{FF2B5EF4-FFF2-40B4-BE49-F238E27FC236}">
                <a16:creationId xmlns:a16="http://schemas.microsoft.com/office/drawing/2014/main" id="{93B2FA9B-7864-C649-DDBC-ADFB424A86EA}"/>
              </a:ext>
            </a:extLst>
          </p:cNvPr>
          <p:cNvSpPr>
            <a:spLocks noChangeArrowheads="1"/>
          </p:cNvSpPr>
          <p:nvPr/>
        </p:nvSpPr>
        <p:spPr bwMode="auto">
          <a:xfrm>
            <a:off x="145479" y="135994"/>
            <a:ext cx="379413" cy="376237"/>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9</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7" name="Text Placeholder 1">
            <a:extLst>
              <a:ext uri="{FF2B5EF4-FFF2-40B4-BE49-F238E27FC236}">
                <a16:creationId xmlns:a16="http://schemas.microsoft.com/office/drawing/2014/main" id="{AF7DDDE4-3942-E489-0E1E-8A386E295384}"/>
              </a:ext>
            </a:extLst>
          </p:cNvPr>
          <p:cNvSpPr txBox="1">
            <a:spLocks/>
          </p:cNvSpPr>
          <p:nvPr/>
        </p:nvSpPr>
        <p:spPr bwMode="auto">
          <a:xfrm>
            <a:off x="550292" y="159806"/>
            <a:ext cx="288246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AMBHER Project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Catalysts</a:t>
            </a:r>
            <a:endParaRPr lang="en-US" altLang="ko-KR" sz="16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Tree>
    <p:extLst>
      <p:ext uri="{BB962C8B-B14F-4D97-AF65-F5344CB8AC3E}">
        <p14:creationId xmlns:p14="http://schemas.microsoft.com/office/powerpoint/2010/main" val="1341096533"/>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Google Shape;80;p13">
            <a:extLst>
              <a:ext uri="{FF2B5EF4-FFF2-40B4-BE49-F238E27FC236}">
                <a16:creationId xmlns:a16="http://schemas.microsoft.com/office/drawing/2014/main" id="{E84FD81B-D5AA-E3FB-1F7A-961829234B05}"/>
              </a:ext>
            </a:extLst>
          </p:cNvPr>
          <p:cNvSpPr>
            <a:spLocks noChangeArrowheads="1"/>
          </p:cNvSpPr>
          <p:nvPr/>
        </p:nvSpPr>
        <p:spPr bwMode="auto">
          <a:xfrm>
            <a:off x="0" y="569913"/>
            <a:ext cx="9144000" cy="46037"/>
          </a:xfrm>
          <a:prstGeom prst="rect">
            <a:avLst/>
          </a:prstGeom>
          <a:solidFill>
            <a:schemeClr val="accent1"/>
          </a:solidFill>
          <a:ln>
            <a:noFill/>
          </a:ln>
        </p:spPr>
        <p:txBody>
          <a:bodyPr lIns="91425" tIns="91425" rIns="91425" bIns="91425" anchor="ctr"/>
          <a:lstStyle>
            <a:lvl1pPr eaLnBrk="0" hangingPunct="0">
              <a:defRPr>
                <a:solidFill>
                  <a:schemeClr val="tx1"/>
                </a:solidFill>
                <a:latin typeface="Arial" panose="020B0604020202020204" pitchFamily="34" charset="0"/>
                <a:ea typeface="Arial Unicode MS" pitchFamily="34" charset="-128"/>
              </a:defRPr>
            </a:lvl1pPr>
            <a:lvl2pPr marL="742950" indent="-285750" eaLnBrk="0" hangingPunct="0">
              <a:defRPr>
                <a:solidFill>
                  <a:schemeClr val="tx1"/>
                </a:solidFill>
                <a:latin typeface="Arial" panose="020B0604020202020204" pitchFamily="34" charset="0"/>
                <a:ea typeface="Arial Unicode MS" pitchFamily="34" charset="-128"/>
              </a:defRPr>
            </a:lvl2pPr>
            <a:lvl3pPr marL="1143000" indent="-228600" eaLnBrk="0" hangingPunct="0">
              <a:defRPr>
                <a:solidFill>
                  <a:schemeClr val="tx1"/>
                </a:solidFill>
                <a:latin typeface="Arial" panose="020B0604020202020204" pitchFamily="34" charset="0"/>
                <a:ea typeface="Arial Unicode MS" pitchFamily="34" charset="-128"/>
              </a:defRPr>
            </a:lvl3pPr>
            <a:lvl4pPr marL="1600200" indent="-228600" eaLnBrk="0" hangingPunct="0">
              <a:defRPr>
                <a:solidFill>
                  <a:schemeClr val="tx1"/>
                </a:solidFill>
                <a:latin typeface="Arial" panose="020B0604020202020204" pitchFamily="34" charset="0"/>
                <a:ea typeface="Arial Unicode MS" pitchFamily="34" charset="-128"/>
              </a:defRPr>
            </a:lvl4pPr>
            <a:lvl5pPr marL="2057400" indent="-228600" eaLnBrk="0" hangingPunct="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eaLnBrk="1" hangingPunct="1">
              <a:buClr>
                <a:srgbClr val="000000"/>
              </a:buClr>
              <a:buFont typeface="Arial" panose="020B0604020202020204" pitchFamily="34" charset="0"/>
              <a:buNone/>
            </a:pPr>
            <a:endParaRPr lang="it-IT" altLang="it-IT" sz="1600">
              <a:solidFill>
                <a:srgbClr val="454F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9459" name="CasellaDiTesto 34">
            <a:extLst>
              <a:ext uri="{FF2B5EF4-FFF2-40B4-BE49-F238E27FC236}">
                <a16:creationId xmlns:a16="http://schemas.microsoft.com/office/drawing/2014/main" id="{67F59F11-029A-3C57-EC7D-F80555226F9F}"/>
              </a:ext>
            </a:extLst>
          </p:cNvPr>
          <p:cNvSpPr txBox="1">
            <a:spLocks noChangeAspect="1" noChangeArrowheads="1"/>
          </p:cNvSpPr>
          <p:nvPr/>
        </p:nvSpPr>
        <p:spPr bwMode="auto">
          <a:xfrm>
            <a:off x="161911" y="114300"/>
            <a:ext cx="2984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Arial Unicode MS" pitchFamily="34" charset="-128"/>
              </a:defRPr>
            </a:lvl1pPr>
            <a:lvl2pPr marL="742950" indent="-285750" eaLnBrk="0" hangingPunct="0">
              <a:defRPr>
                <a:solidFill>
                  <a:schemeClr val="tx1"/>
                </a:solidFill>
                <a:latin typeface="Arial" panose="020B0604020202020204" pitchFamily="34" charset="0"/>
                <a:ea typeface="Arial Unicode MS" pitchFamily="34" charset="-128"/>
              </a:defRPr>
            </a:lvl2pPr>
            <a:lvl3pPr marL="1143000" indent="-228600" eaLnBrk="0" hangingPunct="0">
              <a:defRPr>
                <a:solidFill>
                  <a:schemeClr val="tx1"/>
                </a:solidFill>
                <a:latin typeface="Arial" panose="020B0604020202020204" pitchFamily="34" charset="0"/>
                <a:ea typeface="Arial Unicode MS" pitchFamily="34" charset="-128"/>
              </a:defRPr>
            </a:lvl3pPr>
            <a:lvl4pPr marL="1600200" indent="-228600" eaLnBrk="0" hangingPunct="0">
              <a:defRPr>
                <a:solidFill>
                  <a:schemeClr val="tx1"/>
                </a:solidFill>
                <a:latin typeface="Arial" panose="020B0604020202020204" pitchFamily="34" charset="0"/>
                <a:ea typeface="Arial Unicode MS" pitchFamily="34" charset="-128"/>
              </a:defRPr>
            </a:lvl4pPr>
            <a:lvl5pPr marL="2057400" indent="-228600" eaLnBrk="0" hangingPunct="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algn="ctr" eaLnBrk="1" hangingPunct="1">
              <a:buClr>
                <a:srgbClr val="000000"/>
              </a:buClr>
              <a:buFont typeface="Arial" panose="020B0604020202020204" pitchFamily="34" charset="0"/>
              <a:buNone/>
            </a:pPr>
            <a:r>
              <a:rPr lang="it-IT" altLang="it-IT" sz="1600" b="1">
                <a:solidFill>
                  <a:srgbClr val="FFFFFF"/>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rPr>
              <a:t>1</a:t>
            </a:r>
          </a:p>
        </p:txBody>
      </p:sp>
      <p:sp>
        <p:nvSpPr>
          <p:cNvPr id="2" name="2 CuadroTexto">
            <a:extLst>
              <a:ext uri="{FF2B5EF4-FFF2-40B4-BE49-F238E27FC236}">
                <a16:creationId xmlns:a16="http://schemas.microsoft.com/office/drawing/2014/main" id="{18EF8929-E197-1C38-AEED-E1CF49C9006D}"/>
              </a:ext>
            </a:extLst>
          </p:cNvPr>
          <p:cNvSpPr txBox="1"/>
          <p:nvPr/>
        </p:nvSpPr>
        <p:spPr>
          <a:xfrm>
            <a:off x="748745" y="1083216"/>
            <a:ext cx="5844562" cy="246221"/>
          </a:xfrm>
          <a:prstGeom prst="rect">
            <a:avLst/>
          </a:prstGeom>
          <a:solidFill>
            <a:srgbClr val="E9EFF7"/>
          </a:solidFill>
        </p:spPr>
        <p:txBody>
          <a:bodyPr wrap="square" rtlCol="0">
            <a:spAutoFit/>
          </a:bodyPr>
          <a:lstStyle/>
          <a:p>
            <a:pPr>
              <a:buClr>
                <a:srgbClr val="0070C0"/>
              </a:buClr>
            </a:pPr>
            <a:r>
              <a:rPr lang="en-US" sz="1000" dirty="0">
                <a:latin typeface="Noto Sans" panose="020B0502040504020204" pitchFamily="34" charset="0"/>
                <a:ea typeface="Noto Sans" panose="020B0502040504020204" pitchFamily="34" charset="0"/>
              </a:rPr>
              <a:t>To develop innovative membranes for selective separation of NH</a:t>
            </a:r>
            <a:r>
              <a:rPr lang="en-US" sz="1000" baseline="-25000" dirty="0">
                <a:latin typeface="Noto Sans" panose="020B0502040504020204" pitchFamily="34" charset="0"/>
                <a:ea typeface="Noto Sans" panose="020B0502040504020204" pitchFamily="34" charset="0"/>
              </a:rPr>
              <a:t>3</a:t>
            </a:r>
            <a:r>
              <a:rPr lang="en-US" sz="1000" dirty="0">
                <a:latin typeface="Noto Sans" panose="020B0502040504020204" pitchFamily="34" charset="0"/>
                <a:ea typeface="Noto Sans" panose="020B0502040504020204" pitchFamily="34" charset="0"/>
              </a:rPr>
              <a:t> during production process</a:t>
            </a:r>
          </a:p>
        </p:txBody>
      </p:sp>
      <p:sp>
        <p:nvSpPr>
          <p:cNvPr id="4" name="Rettangolo 3">
            <a:extLst>
              <a:ext uri="{FF2B5EF4-FFF2-40B4-BE49-F238E27FC236}">
                <a16:creationId xmlns:a16="http://schemas.microsoft.com/office/drawing/2014/main" id="{41C9C6D6-3266-8419-71EB-EFB52D41F556}"/>
              </a:ext>
            </a:extLst>
          </p:cNvPr>
          <p:cNvSpPr/>
          <p:nvPr/>
        </p:nvSpPr>
        <p:spPr>
          <a:xfrm>
            <a:off x="862239" y="1493371"/>
            <a:ext cx="4911940" cy="646331"/>
          </a:xfrm>
          <a:prstGeom prst="rect">
            <a:avLst/>
          </a:prstGeom>
        </p:spPr>
        <p:txBody>
          <a:bodyPr/>
          <a:lstStyle/>
          <a:p>
            <a:pPr marL="285750" lvl="0" indent="-285750">
              <a:buClr>
                <a:srgbClr val="FF0000"/>
              </a:buClr>
              <a:buSzPct val="100000"/>
              <a:buFont typeface="Courier New" panose="02070309020205020404" pitchFamily="49" charset="0"/>
              <a:buChar char="o"/>
            </a:pPr>
            <a:r>
              <a:rPr lang="en-US" sz="1000" b="1" dirty="0">
                <a:latin typeface="Noto Sans" panose="020B0502040504020204" pitchFamily="34" charset="0"/>
                <a:ea typeface="Noto Sans" panose="020B0502040504020204" pitchFamily="34" charset="0"/>
              </a:rPr>
              <a:t>Task 3.4 </a:t>
            </a:r>
            <a:r>
              <a:rPr lang="en-US" sz="1000" dirty="0">
                <a:latin typeface="Noto Sans" panose="020B0502040504020204" pitchFamily="34" charset="0"/>
                <a:ea typeface="Noto Sans" panose="020B0502040504020204" pitchFamily="34" charset="0"/>
              </a:rPr>
              <a:t>- Development and characterization of NH</a:t>
            </a:r>
            <a:r>
              <a:rPr lang="en-US" sz="1000" baseline="-25000" dirty="0">
                <a:latin typeface="Noto Sans" panose="020B0502040504020204" pitchFamily="34" charset="0"/>
                <a:ea typeface="Noto Sans" panose="020B0502040504020204" pitchFamily="34" charset="0"/>
              </a:rPr>
              <a:t>3</a:t>
            </a:r>
            <a:r>
              <a:rPr lang="en-US" sz="1000" dirty="0">
                <a:latin typeface="Noto Sans" panose="020B0502040504020204" pitchFamily="34" charset="0"/>
                <a:ea typeface="Noto Sans" panose="020B0502040504020204" pitchFamily="34" charset="0"/>
              </a:rPr>
              <a:t> selective CMSM </a:t>
            </a:r>
          </a:p>
        </p:txBody>
      </p:sp>
      <p:sp>
        <p:nvSpPr>
          <p:cNvPr id="7" name="Rettangolo 6">
            <a:extLst>
              <a:ext uri="{FF2B5EF4-FFF2-40B4-BE49-F238E27FC236}">
                <a16:creationId xmlns:a16="http://schemas.microsoft.com/office/drawing/2014/main" id="{1E317296-D89E-C2CF-0851-44C363DFE4E5}"/>
              </a:ext>
            </a:extLst>
          </p:cNvPr>
          <p:cNvSpPr/>
          <p:nvPr/>
        </p:nvSpPr>
        <p:spPr>
          <a:xfrm>
            <a:off x="902403" y="2339766"/>
            <a:ext cx="2785489" cy="369332"/>
          </a:xfrm>
          <a:prstGeom prst="rect">
            <a:avLst/>
          </a:prstGeom>
        </p:spPr>
        <p:txBody>
          <a:bodyPr/>
          <a:lstStyle/>
          <a:p>
            <a:pPr lvl="0" algn="l"/>
            <a:r>
              <a:rPr lang="it-IT" sz="1000" dirty="0">
                <a:latin typeface="Noto Sans" panose="020B0502040504020204" pitchFamily="34" charset="0"/>
                <a:ea typeface="Noto Sans" panose="020B0502040504020204" pitchFamily="34" charset="0"/>
              </a:rPr>
              <a:t>First generation </a:t>
            </a:r>
            <a:r>
              <a:rPr lang="it-IT" sz="1000" dirty="0" err="1">
                <a:latin typeface="Noto Sans" panose="020B0502040504020204" pitchFamily="34" charset="0"/>
                <a:ea typeface="Noto Sans" panose="020B0502040504020204" pitchFamily="34" charset="0"/>
              </a:rPr>
              <a:t>CMSMs</a:t>
            </a:r>
            <a:r>
              <a:rPr lang="it-IT" sz="1000" dirty="0">
                <a:latin typeface="Noto Sans" panose="020B0502040504020204" pitchFamily="34" charset="0"/>
                <a:ea typeface="Noto Sans" panose="020B0502040504020204" pitchFamily="34" charset="0"/>
              </a:rPr>
              <a:t> </a:t>
            </a:r>
          </a:p>
        </p:txBody>
      </p:sp>
      <p:cxnSp>
        <p:nvCxnSpPr>
          <p:cNvPr id="9" name="Connettore a gomito 8">
            <a:extLst>
              <a:ext uri="{FF2B5EF4-FFF2-40B4-BE49-F238E27FC236}">
                <a16:creationId xmlns:a16="http://schemas.microsoft.com/office/drawing/2014/main" id="{0A4F4032-1FB5-835C-0850-DC9BB126AE9B}"/>
              </a:ext>
            </a:extLst>
          </p:cNvPr>
          <p:cNvCxnSpPr>
            <a:cxnSpLocks/>
            <a:stCxn id="13" idx="1"/>
            <a:endCxn id="7" idx="1"/>
          </p:cNvCxnSpPr>
          <p:nvPr/>
        </p:nvCxnSpPr>
        <p:spPr>
          <a:xfrm rot="10800000" flipH="1" flipV="1">
            <a:off x="716915" y="1640544"/>
            <a:ext cx="185487" cy="883888"/>
          </a:xfrm>
          <a:prstGeom prst="bentConnector3">
            <a:avLst>
              <a:gd name="adj1" fmla="val -123243"/>
            </a:avLst>
          </a:prstGeom>
        </p:spPr>
        <p:style>
          <a:lnRef idx="2">
            <a:schemeClr val="accent1"/>
          </a:lnRef>
          <a:fillRef idx="0">
            <a:schemeClr val="accent1"/>
          </a:fillRef>
          <a:effectRef idx="1">
            <a:schemeClr val="accent1"/>
          </a:effectRef>
          <a:fontRef idx="minor">
            <a:schemeClr val="tx1"/>
          </a:fontRef>
        </p:style>
      </p:cxnSp>
      <p:sp>
        <p:nvSpPr>
          <p:cNvPr id="11" name="Rectangle 4">
            <a:extLst>
              <a:ext uri="{FF2B5EF4-FFF2-40B4-BE49-F238E27FC236}">
                <a16:creationId xmlns:a16="http://schemas.microsoft.com/office/drawing/2014/main" id="{E1421E12-0866-AF13-2529-1C6C5443788A}"/>
              </a:ext>
            </a:extLst>
          </p:cNvPr>
          <p:cNvSpPr>
            <a:spLocks noChangeArrowheads="1"/>
          </p:cNvSpPr>
          <p:nvPr/>
        </p:nvSpPr>
        <p:spPr bwMode="auto">
          <a:xfrm rot="16200000">
            <a:off x="-372292" y="4271196"/>
            <a:ext cx="1297150" cy="246221"/>
          </a:xfrm>
          <a:prstGeom prst="rect">
            <a:avLst/>
          </a:prstGeom>
          <a:noFill/>
          <a:ln w="9525">
            <a:noFill/>
            <a:miter lim="800000"/>
            <a:headEnd/>
            <a:tailEnd/>
          </a:ln>
        </p:spPr>
        <p:txBody>
          <a:bodyPr wrap="none">
            <a:spAutoFit/>
          </a:bodyPr>
          <a:lstStyle/>
          <a:p>
            <a:pPr algn="ctr">
              <a:spcBef>
                <a:spcPts val="0"/>
              </a:spcBef>
            </a:pPr>
            <a:r>
              <a:rPr lang="en-GB" sz="1000" dirty="0">
                <a:solidFill>
                  <a:srgbClr val="C00000"/>
                </a:solidFill>
                <a:latin typeface="Noto Sans" panose="020B0502040504020204" pitchFamily="34" charset="0"/>
                <a:ea typeface="Noto Sans" panose="020B0502040504020204" pitchFamily="34" charset="0"/>
              </a:rPr>
              <a:t>Specific Objectives</a:t>
            </a:r>
            <a:endParaRPr lang="en-US" sz="1000" dirty="0">
              <a:solidFill>
                <a:srgbClr val="C00000"/>
              </a:solidFill>
              <a:latin typeface="Noto Sans" panose="020B0502040504020204" pitchFamily="34" charset="0"/>
              <a:ea typeface="Noto Sans" panose="020B0502040504020204" pitchFamily="34" charset="0"/>
            </a:endParaRPr>
          </a:p>
        </p:txBody>
      </p:sp>
      <p:sp>
        <p:nvSpPr>
          <p:cNvPr id="13" name="Rettangolo 12">
            <a:extLst>
              <a:ext uri="{FF2B5EF4-FFF2-40B4-BE49-F238E27FC236}">
                <a16:creationId xmlns:a16="http://schemas.microsoft.com/office/drawing/2014/main" id="{2224C7CE-3F88-13B7-1C40-DA5695F6A67F}"/>
              </a:ext>
            </a:extLst>
          </p:cNvPr>
          <p:cNvSpPr/>
          <p:nvPr/>
        </p:nvSpPr>
        <p:spPr>
          <a:xfrm>
            <a:off x="716916" y="1478544"/>
            <a:ext cx="109305" cy="3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a:latin typeface="Noto Sans" panose="020B0502040504020204" pitchFamily="34" charset="0"/>
              <a:ea typeface="Noto Sans" panose="020B0502040504020204" pitchFamily="34" charset="0"/>
            </a:endParaRPr>
          </a:p>
        </p:txBody>
      </p:sp>
      <p:pic>
        <p:nvPicPr>
          <p:cNvPr id="14" name="Immagine 41" descr="logo-color-500x212 tecnalia.png">
            <a:extLst>
              <a:ext uri="{FF2B5EF4-FFF2-40B4-BE49-F238E27FC236}">
                <a16:creationId xmlns:a16="http://schemas.microsoft.com/office/drawing/2014/main" id="{2A026744-5561-37D9-6E4A-B8A681E45B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385084"/>
            <a:ext cx="1080120" cy="45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EBF54249-70E3-9965-BEE7-7D684BA84F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9546" y="1947693"/>
            <a:ext cx="1877538" cy="112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n 12">
            <a:extLst>
              <a:ext uri="{FF2B5EF4-FFF2-40B4-BE49-F238E27FC236}">
                <a16:creationId xmlns:a16="http://schemas.microsoft.com/office/drawing/2014/main" id="{49256DCF-9066-2C3E-43B5-40F821EEC8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8364" y="1875467"/>
            <a:ext cx="2115764" cy="119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2 CuadroTexto">
            <a:extLst>
              <a:ext uri="{FF2B5EF4-FFF2-40B4-BE49-F238E27FC236}">
                <a16:creationId xmlns:a16="http://schemas.microsoft.com/office/drawing/2014/main" id="{67BCB049-7015-30A1-7CC1-67EBF20EC061}"/>
              </a:ext>
            </a:extLst>
          </p:cNvPr>
          <p:cNvSpPr txBox="1"/>
          <p:nvPr/>
        </p:nvSpPr>
        <p:spPr>
          <a:xfrm>
            <a:off x="771568" y="3169504"/>
            <a:ext cx="5832648" cy="246221"/>
          </a:xfrm>
          <a:prstGeom prst="rect">
            <a:avLst/>
          </a:prstGeom>
          <a:solidFill>
            <a:srgbClr val="E9EFF7"/>
          </a:solidFill>
        </p:spPr>
        <p:txBody>
          <a:bodyPr wrap="square" rtlCol="0">
            <a:spAutoFit/>
          </a:bodyPr>
          <a:lstStyle/>
          <a:p>
            <a:pPr>
              <a:buClr>
                <a:srgbClr val="0070C0"/>
              </a:buClr>
            </a:pPr>
            <a:r>
              <a:rPr lang="en-GB" sz="1000" dirty="0">
                <a:latin typeface="Noto Sans" panose="020B0502040504020204" pitchFamily="34" charset="0"/>
                <a:ea typeface="Noto Sans" panose="020B0502040504020204" pitchFamily="34" charset="0"/>
              </a:rPr>
              <a:t>To design and manufacture highly conductive POCS with optimised heat and mass transfer </a:t>
            </a:r>
          </a:p>
        </p:txBody>
      </p:sp>
      <p:sp>
        <p:nvSpPr>
          <p:cNvPr id="34" name="Rettangolo 33">
            <a:extLst>
              <a:ext uri="{FF2B5EF4-FFF2-40B4-BE49-F238E27FC236}">
                <a16:creationId xmlns:a16="http://schemas.microsoft.com/office/drawing/2014/main" id="{784B92CA-4958-6D99-2D1C-BCF230200873}"/>
              </a:ext>
            </a:extLst>
          </p:cNvPr>
          <p:cNvSpPr/>
          <p:nvPr/>
        </p:nvSpPr>
        <p:spPr>
          <a:xfrm>
            <a:off x="913612" y="3589888"/>
            <a:ext cx="8050876" cy="444021"/>
          </a:xfrm>
          <a:prstGeom prst="rect">
            <a:avLst/>
          </a:prstGeom>
        </p:spPr>
        <p:txBody>
          <a:bodyPr/>
          <a:lstStyle/>
          <a:p>
            <a:pPr marL="285750" lvl="0" indent="-285750">
              <a:buClr>
                <a:srgbClr val="FF0000"/>
              </a:buClr>
              <a:buSzPct val="100000"/>
              <a:buFont typeface="Courier New" panose="02070309020205020404" pitchFamily="49" charset="0"/>
              <a:buChar char="o"/>
            </a:pPr>
            <a:r>
              <a:rPr lang="en-US" sz="1000" b="1" dirty="0">
                <a:latin typeface="Noto Sans" panose="020B0502040504020204" pitchFamily="34" charset="0"/>
                <a:ea typeface="Noto Sans" panose="020B0502040504020204" pitchFamily="34" charset="0"/>
              </a:rPr>
              <a:t>Task 3.3 </a:t>
            </a:r>
            <a:r>
              <a:rPr lang="en-US" sz="1000" dirty="0">
                <a:latin typeface="Noto Sans" panose="020B0502040504020204" pitchFamily="34" charset="0"/>
                <a:ea typeface="Noto Sans" panose="020B0502040504020204" pitchFamily="34" charset="0"/>
              </a:rPr>
              <a:t>- Bench-scale (TRL 4) 3D printed POCS and novel JM catalysts</a:t>
            </a:r>
          </a:p>
        </p:txBody>
      </p:sp>
      <p:cxnSp>
        <p:nvCxnSpPr>
          <p:cNvPr id="43" name="Connettore a gomito 42">
            <a:extLst>
              <a:ext uri="{FF2B5EF4-FFF2-40B4-BE49-F238E27FC236}">
                <a16:creationId xmlns:a16="http://schemas.microsoft.com/office/drawing/2014/main" id="{A59C63E2-DEA5-9D3E-920C-67912387FC81}"/>
              </a:ext>
            </a:extLst>
          </p:cNvPr>
          <p:cNvCxnSpPr>
            <a:cxnSpLocks/>
            <a:stCxn id="44" idx="1"/>
          </p:cNvCxnSpPr>
          <p:nvPr/>
        </p:nvCxnSpPr>
        <p:spPr>
          <a:xfrm rot="10800000" flipH="1" flipV="1">
            <a:off x="713991" y="3786731"/>
            <a:ext cx="222444" cy="684880"/>
          </a:xfrm>
          <a:prstGeom prst="bentConnector3">
            <a:avLst>
              <a:gd name="adj1" fmla="val -102767"/>
            </a:avLst>
          </a:prstGeom>
        </p:spPr>
        <p:style>
          <a:lnRef idx="2">
            <a:schemeClr val="accent1"/>
          </a:lnRef>
          <a:fillRef idx="0">
            <a:schemeClr val="accent1"/>
          </a:fillRef>
          <a:effectRef idx="1">
            <a:schemeClr val="accent1"/>
          </a:effectRef>
          <a:fontRef idx="minor">
            <a:schemeClr val="tx1"/>
          </a:fontRef>
        </p:style>
      </p:cxnSp>
      <p:sp>
        <p:nvSpPr>
          <p:cNvPr id="44" name="Rettangolo 43">
            <a:extLst>
              <a:ext uri="{FF2B5EF4-FFF2-40B4-BE49-F238E27FC236}">
                <a16:creationId xmlns:a16="http://schemas.microsoft.com/office/drawing/2014/main" id="{7577C9D4-50EA-E233-51F3-C7991D5CC4ED}"/>
              </a:ext>
            </a:extLst>
          </p:cNvPr>
          <p:cNvSpPr/>
          <p:nvPr/>
        </p:nvSpPr>
        <p:spPr>
          <a:xfrm>
            <a:off x="713991" y="3624731"/>
            <a:ext cx="109305" cy="3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a:latin typeface="Noto Sans" panose="020B0502040504020204" pitchFamily="34" charset="0"/>
              <a:ea typeface="Noto Sans" panose="020B0502040504020204" pitchFamily="34" charset="0"/>
            </a:endParaRPr>
          </a:p>
        </p:txBody>
      </p:sp>
      <p:sp>
        <p:nvSpPr>
          <p:cNvPr id="45" name="Rettangolo 44">
            <a:extLst>
              <a:ext uri="{FF2B5EF4-FFF2-40B4-BE49-F238E27FC236}">
                <a16:creationId xmlns:a16="http://schemas.microsoft.com/office/drawing/2014/main" id="{9275A83C-00C6-ADA4-2887-2B99D66EA88D}"/>
              </a:ext>
            </a:extLst>
          </p:cNvPr>
          <p:cNvSpPr/>
          <p:nvPr/>
        </p:nvSpPr>
        <p:spPr>
          <a:xfrm>
            <a:off x="1006255" y="4379945"/>
            <a:ext cx="5509961" cy="369332"/>
          </a:xfrm>
          <a:prstGeom prst="rect">
            <a:avLst/>
          </a:prstGeom>
        </p:spPr>
        <p:txBody>
          <a:bodyPr/>
          <a:lstStyle/>
          <a:p>
            <a:pPr lvl="0" algn="l"/>
            <a:r>
              <a:rPr lang="it-IT" sz="1000" dirty="0">
                <a:latin typeface="Noto Sans" panose="020B0502040504020204" pitchFamily="34" charset="0"/>
                <a:ea typeface="Noto Sans" panose="020B0502040504020204" pitchFamily="34" charset="0"/>
              </a:rPr>
              <a:t>First generation of POCS </a:t>
            </a:r>
          </a:p>
        </p:txBody>
      </p:sp>
      <p:sp>
        <p:nvSpPr>
          <p:cNvPr id="46" name="Rectangle 4">
            <a:extLst>
              <a:ext uri="{FF2B5EF4-FFF2-40B4-BE49-F238E27FC236}">
                <a16:creationId xmlns:a16="http://schemas.microsoft.com/office/drawing/2014/main" id="{30B6FE15-8E88-E0A4-BB13-70B33B194B2C}"/>
              </a:ext>
            </a:extLst>
          </p:cNvPr>
          <p:cNvSpPr>
            <a:spLocks noChangeArrowheads="1"/>
          </p:cNvSpPr>
          <p:nvPr/>
        </p:nvSpPr>
        <p:spPr bwMode="auto">
          <a:xfrm rot="16200000">
            <a:off x="-354985" y="2042850"/>
            <a:ext cx="1236236" cy="246221"/>
          </a:xfrm>
          <a:prstGeom prst="rect">
            <a:avLst/>
          </a:prstGeom>
          <a:noFill/>
          <a:ln w="9525">
            <a:noFill/>
            <a:miter lim="800000"/>
            <a:headEnd/>
            <a:tailEnd/>
          </a:ln>
        </p:spPr>
        <p:txBody>
          <a:bodyPr wrap="none">
            <a:spAutoFit/>
          </a:bodyPr>
          <a:lstStyle/>
          <a:p>
            <a:pPr algn="ctr">
              <a:spcBef>
                <a:spcPts val="0"/>
              </a:spcBef>
            </a:pPr>
            <a:r>
              <a:rPr lang="en-GB" sz="1000" dirty="0">
                <a:solidFill>
                  <a:srgbClr val="C00000"/>
                </a:solidFill>
                <a:latin typeface="Noto Sans" panose="020B0502040504020204" pitchFamily="34" charset="0"/>
                <a:ea typeface="Noto Sans" panose="020B0502040504020204" pitchFamily="34" charset="0"/>
              </a:rPr>
              <a:t>Specific Objective</a:t>
            </a:r>
            <a:endParaRPr lang="en-US" sz="1000" dirty="0">
              <a:solidFill>
                <a:srgbClr val="C00000"/>
              </a:solidFill>
              <a:latin typeface="Noto Sans" panose="020B0502040504020204" pitchFamily="34" charset="0"/>
              <a:ea typeface="Noto Sans" panose="020B0502040504020204" pitchFamily="34" charset="0"/>
            </a:endParaRPr>
          </a:p>
        </p:txBody>
      </p:sp>
      <p:pic>
        <p:nvPicPr>
          <p:cNvPr id="47" name="Immagine 127" descr="ENGIE logo.png">
            <a:extLst>
              <a:ext uri="{FF2B5EF4-FFF2-40B4-BE49-F238E27FC236}">
                <a16:creationId xmlns:a16="http://schemas.microsoft.com/office/drawing/2014/main" id="{FE7885E0-8416-952D-278D-AF73454E4BD5}"/>
              </a:ext>
            </a:extLst>
          </p:cNvPr>
          <p:cNvPicPr>
            <a:picLocks noChangeAspect="1"/>
          </p:cNvPicPr>
          <p:nvPr/>
        </p:nvPicPr>
        <p:blipFill>
          <a:blip r:embed="rId5" cstate="print">
            <a:extLst>
              <a:ext uri="{28A0092B-C50C-407E-A947-70E740481C1C}">
                <a14:useLocalDpi xmlns:a14="http://schemas.microsoft.com/office/drawing/2010/main" val="0"/>
              </a:ext>
            </a:extLst>
          </a:blip>
          <a:srcRect t="29401" b="28601"/>
          <a:stretch>
            <a:fillRect/>
          </a:stretch>
        </p:blipFill>
        <p:spPr bwMode="auto">
          <a:xfrm>
            <a:off x="3995936" y="4246324"/>
            <a:ext cx="1152128" cy="48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magine 17" descr="Immagine che contiene Carattere, Elementi grafici, logo, testo&#10;&#10;Descrizione generata automaticamente">
            <a:extLst>
              <a:ext uri="{FF2B5EF4-FFF2-40B4-BE49-F238E27FC236}">
                <a16:creationId xmlns:a16="http://schemas.microsoft.com/office/drawing/2014/main" id="{5DC235E5-FB6E-4917-23DF-94B664DAA9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9893" y="4125636"/>
            <a:ext cx="1080120" cy="64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Immagine 2">
            <a:extLst>
              <a:ext uri="{FF2B5EF4-FFF2-40B4-BE49-F238E27FC236}">
                <a16:creationId xmlns:a16="http://schemas.microsoft.com/office/drawing/2014/main" id="{95E73628-0938-4E80-E622-031CBD4C92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51818" y="3569335"/>
            <a:ext cx="1775664" cy="133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7">
            <a:extLst>
              <a:ext uri="{FF2B5EF4-FFF2-40B4-BE49-F238E27FC236}">
                <a16:creationId xmlns:a16="http://schemas.microsoft.com/office/drawing/2014/main" id="{FF7EE618-66AB-22C3-8C2F-216C8E386B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12067" t="6918" r="4471" b="13635"/>
          <a:stretch>
            <a:fillRect/>
          </a:stretch>
        </p:blipFill>
        <p:spPr bwMode="auto">
          <a:xfrm>
            <a:off x="5796136" y="3534166"/>
            <a:ext cx="1080120" cy="136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ttangolo 50">
            <a:extLst>
              <a:ext uri="{FF2B5EF4-FFF2-40B4-BE49-F238E27FC236}">
                <a16:creationId xmlns:a16="http://schemas.microsoft.com/office/drawing/2014/main" id="{25E4BAD6-62C0-D32B-D20D-567DFAB28C6F}"/>
              </a:ext>
            </a:extLst>
          </p:cNvPr>
          <p:cNvSpPr/>
          <p:nvPr/>
        </p:nvSpPr>
        <p:spPr>
          <a:xfrm>
            <a:off x="876272" y="1879504"/>
            <a:ext cx="4234439" cy="369332"/>
          </a:xfrm>
          <a:prstGeom prst="rect">
            <a:avLst/>
          </a:prstGeom>
        </p:spPr>
        <p:txBody>
          <a:bodyPr/>
          <a:lstStyle/>
          <a:p>
            <a:pPr lvl="0" algn="l"/>
            <a:r>
              <a:rPr lang="en-US" sz="1000" dirty="0">
                <a:latin typeface="Noto Sans" panose="020B0502040504020204" pitchFamily="34" charset="0"/>
                <a:ea typeface="Noto Sans" panose="020B0502040504020204" pitchFamily="34" charset="0"/>
              </a:rPr>
              <a:t>CMSM membranes from previous studies </a:t>
            </a:r>
            <a:endParaRPr lang="it-IT" sz="1000" dirty="0">
              <a:latin typeface="Noto Sans" panose="020B0502040504020204" pitchFamily="34" charset="0"/>
              <a:ea typeface="Noto Sans" panose="020B0502040504020204" pitchFamily="34" charset="0"/>
            </a:endParaRPr>
          </a:p>
        </p:txBody>
      </p:sp>
      <p:cxnSp>
        <p:nvCxnSpPr>
          <p:cNvPr id="52" name="Connettore a gomito 51">
            <a:extLst>
              <a:ext uri="{FF2B5EF4-FFF2-40B4-BE49-F238E27FC236}">
                <a16:creationId xmlns:a16="http://schemas.microsoft.com/office/drawing/2014/main" id="{BEEE35A7-98BD-D4B9-86A3-C218C6E7BE1B}"/>
              </a:ext>
            </a:extLst>
          </p:cNvPr>
          <p:cNvCxnSpPr>
            <a:cxnSpLocks/>
            <a:stCxn id="13" idx="1"/>
            <a:endCxn id="51" idx="1"/>
          </p:cNvCxnSpPr>
          <p:nvPr/>
        </p:nvCxnSpPr>
        <p:spPr>
          <a:xfrm rot="10800000" flipH="1" flipV="1">
            <a:off x="716916" y="1640544"/>
            <a:ext cx="159356" cy="423626"/>
          </a:xfrm>
          <a:prstGeom prst="bentConnector3">
            <a:avLst>
              <a:gd name="adj1" fmla="val -143452"/>
            </a:avLst>
          </a:prstGeom>
        </p:spPr>
        <p:style>
          <a:lnRef idx="2">
            <a:schemeClr val="accent1"/>
          </a:lnRef>
          <a:fillRef idx="0">
            <a:schemeClr val="accent1"/>
          </a:fillRef>
          <a:effectRef idx="1">
            <a:schemeClr val="accent1"/>
          </a:effectRef>
          <a:fontRef idx="minor">
            <a:schemeClr val="tx1"/>
          </a:fontRef>
        </p:style>
      </p:cxnSp>
      <p:pic>
        <p:nvPicPr>
          <p:cNvPr id="53" name="Picture 6" descr="A red text on a white background&#10;&#10;Description automatically generated">
            <a:extLst>
              <a:ext uri="{FF2B5EF4-FFF2-40B4-BE49-F238E27FC236}">
                <a16:creationId xmlns:a16="http://schemas.microsoft.com/office/drawing/2014/main" id="{27F930AC-84AB-7392-207B-D8EA4A81FF63}"/>
              </a:ext>
            </a:extLst>
          </p:cNvPr>
          <p:cNvPicPr>
            <a:picLocks noChangeAspect="1"/>
          </p:cNvPicPr>
          <p:nvPr/>
        </p:nvPicPr>
        <p:blipFill rotWithShape="1">
          <a:blip r:embed="rId9">
            <a:extLst>
              <a:ext uri="{28A0092B-C50C-407E-A947-70E740481C1C}">
                <a14:useLocalDpi xmlns:a14="http://schemas.microsoft.com/office/drawing/2010/main" val="0"/>
              </a:ext>
            </a:extLst>
          </a:blip>
          <a:srcRect t="16857" r="6481" b="19075"/>
          <a:stretch/>
        </p:blipFill>
        <p:spPr>
          <a:xfrm>
            <a:off x="7236296" y="1415789"/>
            <a:ext cx="791113" cy="285636"/>
          </a:xfrm>
          <a:prstGeom prst="rect">
            <a:avLst/>
          </a:prstGeom>
        </p:spPr>
      </p:pic>
      <p:sp>
        <p:nvSpPr>
          <p:cNvPr id="54" name="2 CuadroTexto">
            <a:extLst>
              <a:ext uri="{FF2B5EF4-FFF2-40B4-BE49-F238E27FC236}">
                <a16:creationId xmlns:a16="http://schemas.microsoft.com/office/drawing/2014/main" id="{06BD305D-A1B2-D67F-4375-CA422D3E93EF}"/>
              </a:ext>
            </a:extLst>
          </p:cNvPr>
          <p:cNvSpPr txBox="1"/>
          <p:nvPr/>
        </p:nvSpPr>
        <p:spPr>
          <a:xfrm>
            <a:off x="-108520" y="992100"/>
            <a:ext cx="864096" cy="415498"/>
          </a:xfrm>
          <a:prstGeom prst="rect">
            <a:avLst/>
          </a:prstGeom>
          <a:noFill/>
        </p:spPr>
        <p:txBody>
          <a:bodyPr wrap="square" rtlCol="0" anchor="ctr">
            <a:spAutoFit/>
          </a:bodyPr>
          <a:lstStyle/>
          <a:p>
            <a:pPr marL="257175" indent="-257175" algn="ctr">
              <a:buClr>
                <a:srgbClr val="0070C0"/>
              </a:buClr>
              <a:buFont typeface="Wingdings" panose="05000000000000000000" pitchFamily="2" charset="2"/>
              <a:buChar char="Ø"/>
            </a:pPr>
            <a:r>
              <a:rPr lang="en-US" sz="2100" dirty="0">
                <a:latin typeface="Gill Sans MT" panose="020B0502020104020203" pitchFamily="34" charset="0"/>
              </a:rPr>
              <a:t>2.2</a:t>
            </a:r>
            <a:endParaRPr lang="it-IT" sz="2100" dirty="0">
              <a:latin typeface="Gill Sans MT" panose="020B0502020104020203" pitchFamily="34" charset="0"/>
            </a:endParaRPr>
          </a:p>
        </p:txBody>
      </p:sp>
      <p:sp>
        <p:nvSpPr>
          <p:cNvPr id="55" name="2 CuadroTexto">
            <a:extLst>
              <a:ext uri="{FF2B5EF4-FFF2-40B4-BE49-F238E27FC236}">
                <a16:creationId xmlns:a16="http://schemas.microsoft.com/office/drawing/2014/main" id="{532C8EFF-4430-0CB7-AC5F-B0D1E0CFA66D}"/>
              </a:ext>
            </a:extLst>
          </p:cNvPr>
          <p:cNvSpPr txBox="1"/>
          <p:nvPr/>
        </p:nvSpPr>
        <p:spPr>
          <a:xfrm>
            <a:off x="-92528" y="3075349"/>
            <a:ext cx="864096" cy="415498"/>
          </a:xfrm>
          <a:prstGeom prst="rect">
            <a:avLst/>
          </a:prstGeom>
          <a:noFill/>
        </p:spPr>
        <p:txBody>
          <a:bodyPr wrap="square" rtlCol="0" anchor="ctr">
            <a:spAutoFit/>
          </a:bodyPr>
          <a:lstStyle/>
          <a:p>
            <a:pPr marL="257175" indent="-257175" algn="ctr">
              <a:buClr>
                <a:srgbClr val="0070C0"/>
              </a:buClr>
              <a:buFont typeface="Wingdings" panose="05000000000000000000" pitchFamily="2" charset="2"/>
              <a:buChar char="Ø"/>
            </a:pPr>
            <a:r>
              <a:rPr lang="en-US" sz="2100" dirty="0">
                <a:latin typeface="Gill Sans MT" panose="020B0502020104020203" pitchFamily="34" charset="0"/>
              </a:rPr>
              <a:t>2.3</a:t>
            </a:r>
            <a:endParaRPr lang="it-IT" sz="2100" dirty="0">
              <a:latin typeface="Gill Sans MT" panose="020B0502020104020203" pitchFamily="34" charset="0"/>
            </a:endParaRPr>
          </a:p>
        </p:txBody>
      </p:sp>
      <p:sp>
        <p:nvSpPr>
          <p:cNvPr id="56" name="2 CuadroTexto">
            <a:extLst>
              <a:ext uri="{FF2B5EF4-FFF2-40B4-BE49-F238E27FC236}">
                <a16:creationId xmlns:a16="http://schemas.microsoft.com/office/drawing/2014/main" id="{16F063D7-5B10-5372-C892-76FE2DE16623}"/>
              </a:ext>
            </a:extLst>
          </p:cNvPr>
          <p:cNvSpPr txBox="1"/>
          <p:nvPr/>
        </p:nvSpPr>
        <p:spPr>
          <a:xfrm>
            <a:off x="916461" y="597917"/>
            <a:ext cx="8264051" cy="461665"/>
          </a:xfrm>
          <a:prstGeom prst="rect">
            <a:avLst/>
          </a:prstGeom>
          <a:noFill/>
        </p:spPr>
        <p:txBody>
          <a:bodyPr wrap="square" rtlCol="0">
            <a:spAutoFit/>
          </a:bodyPr>
          <a:lstStyle/>
          <a:p>
            <a:pPr>
              <a:buClr>
                <a:srgbClr val="0070C0"/>
              </a:buClr>
            </a:pPr>
            <a:r>
              <a:rPr lang="en-US" sz="1200" b="1" dirty="0">
                <a:latin typeface="Noto Sans" panose="020B0502040504020204" pitchFamily="34" charset="0"/>
                <a:ea typeface="Noto Sans" panose="020B0502040504020204" pitchFamily="34" charset="0"/>
              </a:rPr>
              <a:t>To develop an innovative Catalytic Membrane Reactor (CMR) to produce green ammonia, with production rate 4 times higher than conventional reactors operated at the same conditions.</a:t>
            </a:r>
            <a:endParaRPr lang="it-IT" sz="1200" b="1" dirty="0">
              <a:latin typeface="Noto Sans" panose="020B0502040504020204" pitchFamily="34" charset="0"/>
              <a:ea typeface="Noto Sans" panose="020B0502040504020204" pitchFamily="34" charset="0"/>
            </a:endParaRPr>
          </a:p>
        </p:txBody>
      </p:sp>
      <p:sp>
        <p:nvSpPr>
          <p:cNvPr id="57" name="2 CuadroTexto">
            <a:extLst>
              <a:ext uri="{FF2B5EF4-FFF2-40B4-BE49-F238E27FC236}">
                <a16:creationId xmlns:a16="http://schemas.microsoft.com/office/drawing/2014/main" id="{352C7608-6FCC-0A77-54BF-74FDFB441541}"/>
              </a:ext>
            </a:extLst>
          </p:cNvPr>
          <p:cNvSpPr txBox="1"/>
          <p:nvPr/>
        </p:nvSpPr>
        <p:spPr>
          <a:xfrm>
            <a:off x="-7792" y="596574"/>
            <a:ext cx="1002254" cy="400110"/>
          </a:xfrm>
          <a:prstGeom prst="rect">
            <a:avLst/>
          </a:prstGeom>
          <a:noFill/>
        </p:spPr>
        <p:txBody>
          <a:bodyPr wrap="square" rtlCol="0" anchor="ctr">
            <a:spAutoFit/>
          </a:bodyPr>
          <a:lstStyle/>
          <a:p>
            <a:pPr algn="ctr">
              <a:buClr>
                <a:srgbClr val="0070C0"/>
              </a:buClr>
            </a:pPr>
            <a:r>
              <a:rPr lang="en-US" sz="2000" b="1" dirty="0">
                <a:latin typeface="Gill Sans MT" panose="020B0502020104020203" pitchFamily="34" charset="0"/>
              </a:rPr>
              <a:t>Obj.2.</a:t>
            </a:r>
            <a:endParaRPr lang="it-IT" sz="2000" b="1" dirty="0">
              <a:latin typeface="Gill Sans MT" panose="020B0502020104020203" pitchFamily="34" charset="0"/>
            </a:endParaRPr>
          </a:p>
        </p:txBody>
      </p:sp>
      <p:sp>
        <p:nvSpPr>
          <p:cNvPr id="60" name="Google Shape;972;p31">
            <a:extLst>
              <a:ext uri="{FF2B5EF4-FFF2-40B4-BE49-F238E27FC236}">
                <a16:creationId xmlns:a16="http://schemas.microsoft.com/office/drawing/2014/main" id="{78FF92F4-4C36-8B9C-C286-4BECA37C1698}"/>
              </a:ext>
            </a:extLst>
          </p:cNvPr>
          <p:cNvSpPr>
            <a:spLocks noChangeArrowheads="1"/>
          </p:cNvSpPr>
          <p:nvPr/>
        </p:nvSpPr>
        <p:spPr bwMode="auto">
          <a:xfrm>
            <a:off x="145479" y="135994"/>
            <a:ext cx="379413" cy="376237"/>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9</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1" name="Text Placeholder 1">
            <a:extLst>
              <a:ext uri="{FF2B5EF4-FFF2-40B4-BE49-F238E27FC236}">
                <a16:creationId xmlns:a16="http://schemas.microsoft.com/office/drawing/2014/main" id="{732A59D3-B872-B4FE-3F2D-CF29C4A0279B}"/>
              </a:ext>
            </a:extLst>
          </p:cNvPr>
          <p:cNvSpPr txBox="1">
            <a:spLocks/>
          </p:cNvSpPr>
          <p:nvPr/>
        </p:nvSpPr>
        <p:spPr bwMode="auto">
          <a:xfrm>
            <a:off x="550292" y="159806"/>
            <a:ext cx="288246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AMBHER Project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Catalysts</a:t>
            </a:r>
            <a:endParaRPr lang="en-US" altLang="ko-KR" sz="16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62" name="Rectangle 4">
            <a:extLst>
              <a:ext uri="{FF2B5EF4-FFF2-40B4-BE49-F238E27FC236}">
                <a16:creationId xmlns:a16="http://schemas.microsoft.com/office/drawing/2014/main" id="{36980445-D0DE-3037-38F0-DC4F627D287B}"/>
              </a:ext>
            </a:extLst>
          </p:cNvPr>
          <p:cNvSpPr>
            <a:spLocks noChangeArrowheads="1"/>
          </p:cNvSpPr>
          <p:nvPr/>
        </p:nvSpPr>
        <p:spPr bwMode="auto">
          <a:xfrm>
            <a:off x="4144637" y="93279"/>
            <a:ext cx="4923143" cy="461665"/>
          </a:xfrm>
          <a:prstGeom prst="rect">
            <a:avLst/>
          </a:prstGeom>
          <a:noFill/>
          <a:ln w="9525">
            <a:noFill/>
            <a:miter lim="800000"/>
            <a:headEnd/>
            <a:tailEnd/>
          </a:ln>
        </p:spPr>
        <p:txBody>
          <a:bodyPr wrap="none">
            <a:spAutoFit/>
          </a:bodyPr>
          <a:lstStyle/>
          <a:p>
            <a:pPr>
              <a:spcBef>
                <a:spcPct val="25000"/>
              </a:spcBef>
            </a:pPr>
            <a:r>
              <a:rPr lang="en-GB" sz="2400" dirty="0">
                <a:solidFill>
                  <a:srgbClr val="174A82"/>
                </a:solidFill>
                <a:latin typeface="Noto Sans" panose="020B0502040504020204" pitchFamily="34" charset="0"/>
                <a:ea typeface="Noto Sans" panose="020B0502040504020204" pitchFamily="34" charset="0"/>
              </a:rPr>
              <a:t>WP3 goals for Period 1 (M1-M18)</a:t>
            </a:r>
            <a:endParaRPr lang="en-US" sz="2400" dirty="0">
              <a:solidFill>
                <a:srgbClr val="174A82"/>
              </a:solidFill>
              <a:latin typeface="Noto Sans" panose="020B0502040504020204" pitchFamily="34" charset="0"/>
              <a:ea typeface="Noto Sans" panose="020B0502040504020204" pitchFamily="34" charset="0"/>
            </a:endParaRPr>
          </a:p>
        </p:txBody>
      </p:sp>
    </p:spTree>
    <p:extLst>
      <p:ext uri="{BB962C8B-B14F-4D97-AF65-F5344CB8AC3E}">
        <p14:creationId xmlns:p14="http://schemas.microsoft.com/office/powerpoint/2010/main" val="2271935115"/>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Google Shape;80;p13">
            <a:extLst>
              <a:ext uri="{FF2B5EF4-FFF2-40B4-BE49-F238E27FC236}">
                <a16:creationId xmlns:a16="http://schemas.microsoft.com/office/drawing/2014/main" id="{E84FD81B-D5AA-E3FB-1F7A-961829234B05}"/>
              </a:ext>
            </a:extLst>
          </p:cNvPr>
          <p:cNvSpPr>
            <a:spLocks noChangeArrowheads="1"/>
          </p:cNvSpPr>
          <p:nvPr/>
        </p:nvSpPr>
        <p:spPr bwMode="auto">
          <a:xfrm>
            <a:off x="0" y="569913"/>
            <a:ext cx="9144000" cy="46037"/>
          </a:xfrm>
          <a:prstGeom prst="rect">
            <a:avLst/>
          </a:prstGeom>
          <a:solidFill>
            <a:schemeClr val="accent1"/>
          </a:solidFill>
          <a:ln>
            <a:noFill/>
          </a:ln>
        </p:spPr>
        <p:txBody>
          <a:bodyPr lIns="91425" tIns="91425" rIns="91425" bIns="91425" anchor="ctr"/>
          <a:lstStyle>
            <a:lvl1pPr eaLnBrk="0" hangingPunct="0">
              <a:defRPr>
                <a:solidFill>
                  <a:schemeClr val="tx1"/>
                </a:solidFill>
                <a:latin typeface="Arial" panose="020B0604020202020204" pitchFamily="34" charset="0"/>
                <a:ea typeface="Arial Unicode MS" pitchFamily="34" charset="-128"/>
              </a:defRPr>
            </a:lvl1pPr>
            <a:lvl2pPr marL="742950" indent="-285750" eaLnBrk="0" hangingPunct="0">
              <a:defRPr>
                <a:solidFill>
                  <a:schemeClr val="tx1"/>
                </a:solidFill>
                <a:latin typeface="Arial" panose="020B0604020202020204" pitchFamily="34" charset="0"/>
                <a:ea typeface="Arial Unicode MS" pitchFamily="34" charset="-128"/>
              </a:defRPr>
            </a:lvl2pPr>
            <a:lvl3pPr marL="1143000" indent="-228600" eaLnBrk="0" hangingPunct="0">
              <a:defRPr>
                <a:solidFill>
                  <a:schemeClr val="tx1"/>
                </a:solidFill>
                <a:latin typeface="Arial" panose="020B0604020202020204" pitchFamily="34" charset="0"/>
                <a:ea typeface="Arial Unicode MS" pitchFamily="34" charset="-128"/>
              </a:defRPr>
            </a:lvl3pPr>
            <a:lvl4pPr marL="1600200" indent="-228600" eaLnBrk="0" hangingPunct="0">
              <a:defRPr>
                <a:solidFill>
                  <a:schemeClr val="tx1"/>
                </a:solidFill>
                <a:latin typeface="Arial" panose="020B0604020202020204" pitchFamily="34" charset="0"/>
                <a:ea typeface="Arial Unicode MS" pitchFamily="34" charset="-128"/>
              </a:defRPr>
            </a:lvl4pPr>
            <a:lvl5pPr marL="2057400" indent="-228600" eaLnBrk="0" hangingPunct="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eaLnBrk="1" hangingPunct="1">
              <a:buClr>
                <a:srgbClr val="000000"/>
              </a:buClr>
              <a:buFont typeface="Arial" panose="020B0604020202020204" pitchFamily="34" charset="0"/>
              <a:buNone/>
            </a:pPr>
            <a:endParaRPr lang="it-IT" altLang="it-IT" sz="1600">
              <a:solidFill>
                <a:srgbClr val="454F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9459" name="CasellaDiTesto 34">
            <a:extLst>
              <a:ext uri="{FF2B5EF4-FFF2-40B4-BE49-F238E27FC236}">
                <a16:creationId xmlns:a16="http://schemas.microsoft.com/office/drawing/2014/main" id="{67F59F11-029A-3C57-EC7D-F80555226F9F}"/>
              </a:ext>
            </a:extLst>
          </p:cNvPr>
          <p:cNvSpPr txBox="1">
            <a:spLocks noChangeAspect="1" noChangeArrowheads="1"/>
          </p:cNvSpPr>
          <p:nvPr/>
        </p:nvSpPr>
        <p:spPr bwMode="auto">
          <a:xfrm>
            <a:off x="161911" y="114300"/>
            <a:ext cx="2984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Arial Unicode MS" pitchFamily="34" charset="-128"/>
              </a:defRPr>
            </a:lvl1pPr>
            <a:lvl2pPr marL="742950" indent="-285750" eaLnBrk="0" hangingPunct="0">
              <a:defRPr>
                <a:solidFill>
                  <a:schemeClr val="tx1"/>
                </a:solidFill>
                <a:latin typeface="Arial" panose="020B0604020202020204" pitchFamily="34" charset="0"/>
                <a:ea typeface="Arial Unicode MS" pitchFamily="34" charset="-128"/>
              </a:defRPr>
            </a:lvl2pPr>
            <a:lvl3pPr marL="1143000" indent="-228600" eaLnBrk="0" hangingPunct="0">
              <a:defRPr>
                <a:solidFill>
                  <a:schemeClr val="tx1"/>
                </a:solidFill>
                <a:latin typeface="Arial" panose="020B0604020202020204" pitchFamily="34" charset="0"/>
                <a:ea typeface="Arial Unicode MS" pitchFamily="34" charset="-128"/>
              </a:defRPr>
            </a:lvl3pPr>
            <a:lvl4pPr marL="1600200" indent="-228600" eaLnBrk="0" hangingPunct="0">
              <a:defRPr>
                <a:solidFill>
                  <a:schemeClr val="tx1"/>
                </a:solidFill>
                <a:latin typeface="Arial" panose="020B0604020202020204" pitchFamily="34" charset="0"/>
                <a:ea typeface="Arial Unicode MS" pitchFamily="34" charset="-128"/>
              </a:defRPr>
            </a:lvl4pPr>
            <a:lvl5pPr marL="2057400" indent="-228600" eaLnBrk="0" hangingPunct="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algn="ctr" eaLnBrk="1" hangingPunct="1">
              <a:buClr>
                <a:srgbClr val="000000"/>
              </a:buClr>
              <a:buFont typeface="Arial" panose="020B0604020202020204" pitchFamily="34" charset="0"/>
              <a:buNone/>
            </a:pPr>
            <a:r>
              <a:rPr lang="it-IT" altLang="it-IT" sz="1600" b="1">
                <a:solidFill>
                  <a:srgbClr val="FFFFFF"/>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rPr>
              <a:t>1</a:t>
            </a:r>
          </a:p>
        </p:txBody>
      </p:sp>
      <p:pic>
        <p:nvPicPr>
          <p:cNvPr id="14" name="Immagine 13" descr="Immagine che contiene Elementi grafici, Carattere, grafica, schermata&#10;&#10;Descrizione generata automaticamente">
            <a:extLst>
              <a:ext uri="{FF2B5EF4-FFF2-40B4-BE49-F238E27FC236}">
                <a16:creationId xmlns:a16="http://schemas.microsoft.com/office/drawing/2014/main" id="{1E159B41-AE9D-CD1A-E438-8C3D20F5F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177586"/>
            <a:ext cx="980409" cy="322925"/>
          </a:xfrm>
          <a:prstGeom prst="rect">
            <a:avLst/>
          </a:prstGeom>
        </p:spPr>
      </p:pic>
      <p:pic>
        <p:nvPicPr>
          <p:cNvPr id="15" name="Immagine 1" descr="Immagine che contiene Carattere, Blu elettrico, blu, testo&#10;&#10;Descrizione generata automaticamente">
            <a:extLst>
              <a:ext uri="{FF2B5EF4-FFF2-40B4-BE49-F238E27FC236}">
                <a16:creationId xmlns:a16="http://schemas.microsoft.com/office/drawing/2014/main" id="{06BBE83C-F111-21CF-4247-DE9E2505F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475" y="231151"/>
            <a:ext cx="1194950" cy="25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a:extLst>
              <a:ext uri="{FF2B5EF4-FFF2-40B4-BE49-F238E27FC236}">
                <a16:creationId xmlns:a16="http://schemas.microsoft.com/office/drawing/2014/main" id="{E507E89E-0A59-0830-D041-6462EBEE2579}"/>
              </a:ext>
            </a:extLst>
          </p:cNvPr>
          <p:cNvSpPr txBox="1"/>
          <p:nvPr/>
        </p:nvSpPr>
        <p:spPr>
          <a:xfrm>
            <a:off x="8052" y="642690"/>
            <a:ext cx="7732300" cy="707886"/>
          </a:xfrm>
          <a:prstGeom prst="rect">
            <a:avLst/>
          </a:prstGeom>
          <a:noFill/>
        </p:spPr>
        <p:txBody>
          <a:bodyPr wrap="square" rtlCol="0">
            <a:spAutoFit/>
          </a:bodyPr>
          <a:lstStyle/>
          <a:p>
            <a:r>
              <a:rPr lang="en-GB" sz="1400" b="1" dirty="0">
                <a:latin typeface="Noto Sans" panose="020B0502040504020204" pitchFamily="34" charset="0"/>
                <a:ea typeface="Noto Sans" panose="020B0502040504020204" pitchFamily="34" charset="0"/>
              </a:rPr>
              <a:t>TASK 3.1: </a:t>
            </a:r>
            <a:r>
              <a:rPr lang="en-GB" sz="1400" dirty="0">
                <a:latin typeface="Noto Sans" panose="020B0502040504020204" pitchFamily="34" charset="0"/>
                <a:ea typeface="Noto Sans" panose="020B0502040504020204" pitchFamily="34" charset="0"/>
              </a:rPr>
              <a:t>Lab-scale ammonia catalyst (TRL3)</a:t>
            </a:r>
          </a:p>
          <a:p>
            <a:r>
              <a:rPr lang="en-GB" sz="1200" b="1" dirty="0">
                <a:latin typeface="Noto Sans" panose="020B0502040504020204" pitchFamily="34" charset="0"/>
                <a:ea typeface="Noto Sans" panose="020B0502040504020204" pitchFamily="34" charset="0"/>
              </a:rPr>
              <a:t>Sub-task: </a:t>
            </a:r>
            <a:r>
              <a:rPr lang="en-GB" sz="1200" dirty="0">
                <a:latin typeface="Noto Sans" panose="020B0502040504020204" pitchFamily="34" charset="0"/>
                <a:ea typeface="Noto Sans" panose="020B0502040504020204" pitchFamily="34" charset="0"/>
              </a:rPr>
              <a:t>Nanoconfined and highly dispersed Metal hydride-based catalysts sites [UU]</a:t>
            </a:r>
            <a:endParaRPr lang="en-GB" sz="1200" b="1" dirty="0">
              <a:latin typeface="Noto Sans" panose="020B0502040504020204" pitchFamily="34" charset="0"/>
              <a:ea typeface="Noto Sans" panose="020B0502040504020204" pitchFamily="34" charset="0"/>
            </a:endParaRPr>
          </a:p>
          <a:p>
            <a:pPr marL="628650" indent="-273050">
              <a:buClr>
                <a:srgbClr val="FF0000"/>
              </a:buClr>
              <a:buFont typeface="Courier New" panose="02070309020205020404" pitchFamily="49" charset="0"/>
              <a:buChar char="o"/>
            </a:pPr>
            <a:endParaRPr lang="en-GB" sz="1400" dirty="0">
              <a:latin typeface="Noto Sans" panose="020B0502040504020204" pitchFamily="34" charset="0"/>
              <a:ea typeface="Noto Sans" panose="020B0502040504020204" pitchFamily="34" charset="0"/>
            </a:endParaRPr>
          </a:p>
        </p:txBody>
      </p:sp>
      <p:sp>
        <p:nvSpPr>
          <p:cNvPr id="4" name="Google Shape;972;p31">
            <a:extLst>
              <a:ext uri="{FF2B5EF4-FFF2-40B4-BE49-F238E27FC236}">
                <a16:creationId xmlns:a16="http://schemas.microsoft.com/office/drawing/2014/main" id="{5DE55C82-85EE-AAA1-7B08-9133C78FFD10}"/>
              </a:ext>
            </a:extLst>
          </p:cNvPr>
          <p:cNvSpPr>
            <a:spLocks noChangeArrowheads="1"/>
          </p:cNvSpPr>
          <p:nvPr/>
        </p:nvSpPr>
        <p:spPr bwMode="auto">
          <a:xfrm>
            <a:off x="145479" y="135994"/>
            <a:ext cx="379413" cy="376237"/>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9</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 name="Text Placeholder 1">
            <a:extLst>
              <a:ext uri="{FF2B5EF4-FFF2-40B4-BE49-F238E27FC236}">
                <a16:creationId xmlns:a16="http://schemas.microsoft.com/office/drawing/2014/main" id="{1F6F2462-1128-254B-5365-161B1529545F}"/>
              </a:ext>
            </a:extLst>
          </p:cNvPr>
          <p:cNvSpPr txBox="1">
            <a:spLocks/>
          </p:cNvSpPr>
          <p:nvPr/>
        </p:nvSpPr>
        <p:spPr bwMode="auto">
          <a:xfrm>
            <a:off x="550292" y="159806"/>
            <a:ext cx="288246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AMBHER Project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Catalysts</a:t>
            </a:r>
            <a:endParaRPr lang="en-US" altLang="ko-KR" sz="16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pic>
        <p:nvPicPr>
          <p:cNvPr id="6" name="Immagine 27" descr="uu-logo-en-geenwitruimte.png">
            <a:extLst>
              <a:ext uri="{FF2B5EF4-FFF2-40B4-BE49-F238E27FC236}">
                <a16:creationId xmlns:a16="http://schemas.microsoft.com/office/drawing/2014/main" id="{490328B6-5286-C601-4B90-7A5B96E6DD8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158525"/>
            <a:ext cx="956948" cy="32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E93B8238-7F60-5984-FF32-8E0557067725}"/>
              </a:ext>
            </a:extLst>
          </p:cNvPr>
          <p:cNvSpPr txBox="1"/>
          <p:nvPr/>
        </p:nvSpPr>
        <p:spPr>
          <a:xfrm>
            <a:off x="8052" y="1196688"/>
            <a:ext cx="7108631" cy="307777"/>
          </a:xfrm>
          <a:prstGeom prst="rect">
            <a:avLst/>
          </a:prstGeom>
          <a:noFill/>
        </p:spPr>
        <p:txBody>
          <a:bodyPr wrap="square">
            <a:spAutoFit/>
          </a:bodyPr>
          <a:lstStyle/>
          <a:p>
            <a:pPr marL="171450" indent="-171450">
              <a:buFont typeface="Arial" panose="020B0604020202020204" pitchFamily="34" charset="0"/>
              <a:buChar char="•"/>
            </a:pPr>
            <a:r>
              <a:rPr lang="en-GB" sz="1400" i="1" dirty="0">
                <a:latin typeface="Noto Sans" panose="020B0502040504020204" pitchFamily="34" charset="0"/>
                <a:ea typeface="Noto Sans" panose="020B0502040504020204" pitchFamily="34" charset="0"/>
              </a:rPr>
              <a:t>Synthesize alkali metal hydride confined in graphitic carbon support</a:t>
            </a:r>
          </a:p>
        </p:txBody>
      </p:sp>
      <p:pic>
        <p:nvPicPr>
          <p:cNvPr id="46" name="Immagine 45">
            <a:extLst>
              <a:ext uri="{FF2B5EF4-FFF2-40B4-BE49-F238E27FC236}">
                <a16:creationId xmlns:a16="http://schemas.microsoft.com/office/drawing/2014/main" id="{80B32FB1-60CE-A891-C35C-24C890810FDA}"/>
              </a:ext>
            </a:extLst>
          </p:cNvPr>
          <p:cNvPicPr>
            <a:picLocks noChangeAspect="1"/>
          </p:cNvPicPr>
          <p:nvPr/>
        </p:nvPicPr>
        <p:blipFill>
          <a:blip r:embed="rId5"/>
          <a:stretch>
            <a:fillRect/>
          </a:stretch>
        </p:blipFill>
        <p:spPr>
          <a:xfrm>
            <a:off x="460390" y="1568322"/>
            <a:ext cx="4212285" cy="1357340"/>
          </a:xfrm>
          <a:prstGeom prst="rect">
            <a:avLst/>
          </a:prstGeom>
        </p:spPr>
      </p:pic>
      <p:pic>
        <p:nvPicPr>
          <p:cNvPr id="48" name="Immagine 47">
            <a:extLst>
              <a:ext uri="{FF2B5EF4-FFF2-40B4-BE49-F238E27FC236}">
                <a16:creationId xmlns:a16="http://schemas.microsoft.com/office/drawing/2014/main" id="{C8D4C17F-9F02-919C-83F1-8F9220D0DC86}"/>
              </a:ext>
            </a:extLst>
          </p:cNvPr>
          <p:cNvPicPr>
            <a:picLocks noChangeAspect="1"/>
          </p:cNvPicPr>
          <p:nvPr/>
        </p:nvPicPr>
        <p:blipFill>
          <a:blip r:embed="rId6"/>
          <a:stretch>
            <a:fillRect/>
          </a:stretch>
        </p:blipFill>
        <p:spPr>
          <a:xfrm>
            <a:off x="5868144" y="1378322"/>
            <a:ext cx="2592288" cy="1844818"/>
          </a:xfrm>
          <a:prstGeom prst="rect">
            <a:avLst/>
          </a:prstGeom>
        </p:spPr>
      </p:pic>
      <p:sp>
        <p:nvSpPr>
          <p:cNvPr id="58" name="CasellaDiTesto 57">
            <a:extLst>
              <a:ext uri="{FF2B5EF4-FFF2-40B4-BE49-F238E27FC236}">
                <a16:creationId xmlns:a16="http://schemas.microsoft.com/office/drawing/2014/main" id="{F5FA1C1A-FD42-AE35-E7FB-A5547A61C26B}"/>
              </a:ext>
            </a:extLst>
          </p:cNvPr>
          <p:cNvSpPr txBox="1"/>
          <p:nvPr/>
        </p:nvSpPr>
        <p:spPr>
          <a:xfrm>
            <a:off x="4860032" y="4239200"/>
            <a:ext cx="4464496" cy="523220"/>
          </a:xfrm>
          <a:prstGeom prst="rect">
            <a:avLst/>
          </a:prstGeom>
          <a:noFill/>
        </p:spPr>
        <p:txBody>
          <a:bodyPr wrap="square">
            <a:spAutoFit/>
          </a:bodyPr>
          <a:lstStyle/>
          <a:p>
            <a:pPr algn="ctr"/>
            <a:r>
              <a:rPr lang="en-GB" sz="1400" dirty="0">
                <a:latin typeface="Gill Sans MT" panose="020B0502020104020203" pitchFamily="34" charset="0"/>
              </a:rPr>
              <a:t>Operating conditions: </a:t>
            </a:r>
          </a:p>
          <a:p>
            <a:pPr algn="ctr"/>
            <a:r>
              <a:rPr lang="en-GB" sz="1400" dirty="0">
                <a:latin typeface="Gill Sans MT" panose="020B0502020104020203" pitchFamily="34" charset="0"/>
              </a:rPr>
              <a:t>10 bar, 250-400°C, 36,000 mL g</a:t>
            </a:r>
            <a:r>
              <a:rPr lang="en-GB" sz="1400" baseline="-25000" dirty="0">
                <a:latin typeface="Gill Sans MT" panose="020B0502020104020203" pitchFamily="34" charset="0"/>
              </a:rPr>
              <a:t>cat</a:t>
            </a:r>
            <a:r>
              <a:rPr lang="en-GB" sz="1400" baseline="30000" dirty="0">
                <a:latin typeface="Gill Sans MT" panose="020B0502020104020203" pitchFamily="34" charset="0"/>
              </a:rPr>
              <a:t>-1</a:t>
            </a:r>
            <a:r>
              <a:rPr lang="en-GB" sz="1400" dirty="0">
                <a:latin typeface="Gill Sans MT" panose="020B0502020104020203" pitchFamily="34" charset="0"/>
              </a:rPr>
              <a:t> min</a:t>
            </a:r>
            <a:r>
              <a:rPr lang="en-GB" sz="1400" baseline="30000" dirty="0">
                <a:latin typeface="Gill Sans MT" panose="020B0502020104020203" pitchFamily="34" charset="0"/>
              </a:rPr>
              <a:t>-1</a:t>
            </a:r>
            <a:r>
              <a:rPr lang="en-GB" sz="1400" dirty="0">
                <a:latin typeface="Gill Sans MT" panose="020B0502020104020203" pitchFamily="34" charset="0"/>
              </a:rPr>
              <a:t>, N</a:t>
            </a:r>
            <a:r>
              <a:rPr lang="en-GB" sz="1400" baseline="-25000" dirty="0">
                <a:latin typeface="Gill Sans MT" panose="020B0502020104020203" pitchFamily="34" charset="0"/>
              </a:rPr>
              <a:t>2</a:t>
            </a:r>
            <a:r>
              <a:rPr lang="en-GB" sz="1400" dirty="0">
                <a:latin typeface="Gill Sans MT" panose="020B0502020104020203" pitchFamily="34" charset="0"/>
              </a:rPr>
              <a:t>:H</a:t>
            </a:r>
            <a:r>
              <a:rPr lang="en-GB" sz="1400" baseline="-25000" dirty="0">
                <a:latin typeface="Gill Sans MT" panose="020B0502020104020203" pitchFamily="34" charset="0"/>
              </a:rPr>
              <a:t>2</a:t>
            </a:r>
            <a:r>
              <a:rPr lang="en-GB" sz="1400" dirty="0">
                <a:latin typeface="Gill Sans MT" panose="020B0502020104020203" pitchFamily="34" charset="0"/>
              </a:rPr>
              <a:t> = 1:3</a:t>
            </a:r>
            <a:endParaRPr lang="it-IT" sz="1400" dirty="0"/>
          </a:p>
        </p:txBody>
      </p:sp>
      <p:sp>
        <p:nvSpPr>
          <p:cNvPr id="19461" name="Rectangle 2">
            <a:extLst>
              <a:ext uri="{FF2B5EF4-FFF2-40B4-BE49-F238E27FC236}">
                <a16:creationId xmlns:a16="http://schemas.microsoft.com/office/drawing/2014/main" id="{0E03D52E-E3FD-F3F5-FDDE-BB2D91025E0D}"/>
              </a:ext>
            </a:extLst>
          </p:cNvPr>
          <p:cNvSpPr>
            <a:spLocks noChangeArrowheads="1"/>
          </p:cNvSpPr>
          <p:nvPr/>
        </p:nvSpPr>
        <p:spPr bwMode="auto">
          <a:xfrm>
            <a:off x="3419872" y="293747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19462" name="Oggetto 19461">
            <a:extLst>
              <a:ext uri="{FF2B5EF4-FFF2-40B4-BE49-F238E27FC236}">
                <a16:creationId xmlns:a16="http://schemas.microsoft.com/office/drawing/2014/main" id="{EF56494E-A24D-0B4B-12C4-69E9F59ADCE7}"/>
              </a:ext>
            </a:extLst>
          </p:cNvPr>
          <p:cNvGraphicFramePr>
            <a:graphicFrameLocks noChangeAspect="1"/>
          </p:cNvGraphicFramePr>
          <p:nvPr>
            <p:extLst>
              <p:ext uri="{D42A27DB-BD31-4B8C-83A1-F6EECF244321}">
                <p14:modId xmlns:p14="http://schemas.microsoft.com/office/powerpoint/2010/main" val="2392951450"/>
              </p:ext>
            </p:extLst>
          </p:nvPr>
        </p:nvGraphicFramePr>
        <p:xfrm>
          <a:off x="41299" y="2950842"/>
          <a:ext cx="2743200" cy="1905000"/>
        </p:xfrm>
        <a:graphic>
          <a:graphicData uri="http://schemas.openxmlformats.org/presentationml/2006/ole">
            <mc:AlternateContent xmlns:mc="http://schemas.openxmlformats.org/markup-compatibility/2006">
              <mc:Choice xmlns:v="urn:schemas-microsoft-com:vml" Requires="v">
                <p:oleObj r:id="rId7" imgW="4915219" imgH="3441081" progId="Origin50.Graph">
                  <p:embed/>
                </p:oleObj>
              </mc:Choice>
              <mc:Fallback>
                <p:oleObj r:id="rId7" imgW="4915219" imgH="3441081" progId="Origin50.Graph">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99" y="2950842"/>
                        <a:ext cx="2743200" cy="190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463" name="Immagine 19462">
            <a:extLst>
              <a:ext uri="{FF2B5EF4-FFF2-40B4-BE49-F238E27FC236}">
                <a16:creationId xmlns:a16="http://schemas.microsoft.com/office/drawing/2014/main" id="{D9F3081C-B6E6-4F9D-C3F2-32CAC518A3F1}"/>
              </a:ext>
            </a:extLst>
          </p:cNvPr>
          <p:cNvPicPr>
            <a:picLocks noChangeAspect="1"/>
          </p:cNvPicPr>
          <p:nvPr/>
        </p:nvPicPr>
        <p:blipFill>
          <a:blip r:embed="rId9"/>
          <a:stretch>
            <a:fillRect/>
          </a:stretch>
        </p:blipFill>
        <p:spPr>
          <a:xfrm>
            <a:off x="5464290" y="3371222"/>
            <a:ext cx="3103525" cy="764301"/>
          </a:xfrm>
          <a:prstGeom prst="rect">
            <a:avLst/>
          </a:prstGeom>
        </p:spPr>
      </p:pic>
      <p:sp>
        <p:nvSpPr>
          <p:cNvPr id="19464" name="Rectangle 4">
            <a:extLst>
              <a:ext uri="{FF2B5EF4-FFF2-40B4-BE49-F238E27FC236}">
                <a16:creationId xmlns:a16="http://schemas.microsoft.com/office/drawing/2014/main" id="{EA4A4676-D5BE-12A8-2DEE-E4FC6AD3CED0}"/>
              </a:ext>
            </a:extLst>
          </p:cNvPr>
          <p:cNvSpPr>
            <a:spLocks noChangeArrowheads="1"/>
          </p:cNvSpPr>
          <p:nvPr/>
        </p:nvSpPr>
        <p:spPr bwMode="auto">
          <a:xfrm>
            <a:off x="2444053" y="296109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19465" name="Oggetto 19464">
            <a:extLst>
              <a:ext uri="{FF2B5EF4-FFF2-40B4-BE49-F238E27FC236}">
                <a16:creationId xmlns:a16="http://schemas.microsoft.com/office/drawing/2014/main" id="{CF3B170B-7359-72D0-B3DD-B0E3494F6115}"/>
              </a:ext>
            </a:extLst>
          </p:cNvPr>
          <p:cNvGraphicFramePr>
            <a:graphicFrameLocks noChangeAspect="1"/>
          </p:cNvGraphicFramePr>
          <p:nvPr>
            <p:extLst>
              <p:ext uri="{D42A27DB-BD31-4B8C-83A1-F6EECF244321}">
                <p14:modId xmlns:p14="http://schemas.microsoft.com/office/powerpoint/2010/main" val="3793350918"/>
              </p:ext>
            </p:extLst>
          </p:nvPr>
        </p:nvGraphicFramePr>
        <p:xfrm>
          <a:off x="2527210" y="2956553"/>
          <a:ext cx="2743200" cy="1905000"/>
        </p:xfrm>
        <a:graphic>
          <a:graphicData uri="http://schemas.openxmlformats.org/presentationml/2006/ole">
            <mc:AlternateContent xmlns:mc="http://schemas.openxmlformats.org/markup-compatibility/2006">
              <mc:Choice xmlns:v="urn:schemas-microsoft-com:vml" Requires="v">
                <p:oleObj r:id="rId10" imgW="4915219" imgH="3441081" progId="Origin50.Graph">
                  <p:embed/>
                </p:oleObj>
              </mc:Choice>
              <mc:Fallback>
                <p:oleObj r:id="rId10" imgW="4915219" imgH="3441081" progId="Origin50.Graph">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7210" y="2956553"/>
                        <a:ext cx="2743200" cy="190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5701276"/>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Google Shape;80;p13">
            <a:extLst>
              <a:ext uri="{FF2B5EF4-FFF2-40B4-BE49-F238E27FC236}">
                <a16:creationId xmlns:a16="http://schemas.microsoft.com/office/drawing/2014/main" id="{E84FD81B-D5AA-E3FB-1F7A-961829234B05}"/>
              </a:ext>
            </a:extLst>
          </p:cNvPr>
          <p:cNvSpPr>
            <a:spLocks noChangeArrowheads="1"/>
          </p:cNvSpPr>
          <p:nvPr/>
        </p:nvSpPr>
        <p:spPr bwMode="auto">
          <a:xfrm>
            <a:off x="0" y="569913"/>
            <a:ext cx="9144000" cy="46037"/>
          </a:xfrm>
          <a:prstGeom prst="rect">
            <a:avLst/>
          </a:prstGeom>
          <a:solidFill>
            <a:schemeClr val="accent1"/>
          </a:solidFill>
          <a:ln>
            <a:noFill/>
          </a:ln>
        </p:spPr>
        <p:txBody>
          <a:bodyPr lIns="91425" tIns="91425" rIns="91425" bIns="91425" anchor="ctr"/>
          <a:lstStyle>
            <a:lvl1pPr eaLnBrk="0" hangingPunct="0">
              <a:defRPr>
                <a:solidFill>
                  <a:schemeClr val="tx1"/>
                </a:solidFill>
                <a:latin typeface="Arial" panose="020B0604020202020204" pitchFamily="34" charset="0"/>
                <a:ea typeface="Arial Unicode MS" pitchFamily="34" charset="-128"/>
              </a:defRPr>
            </a:lvl1pPr>
            <a:lvl2pPr marL="742950" indent="-285750" eaLnBrk="0" hangingPunct="0">
              <a:defRPr>
                <a:solidFill>
                  <a:schemeClr val="tx1"/>
                </a:solidFill>
                <a:latin typeface="Arial" panose="020B0604020202020204" pitchFamily="34" charset="0"/>
                <a:ea typeface="Arial Unicode MS" pitchFamily="34" charset="-128"/>
              </a:defRPr>
            </a:lvl2pPr>
            <a:lvl3pPr marL="1143000" indent="-228600" eaLnBrk="0" hangingPunct="0">
              <a:defRPr>
                <a:solidFill>
                  <a:schemeClr val="tx1"/>
                </a:solidFill>
                <a:latin typeface="Arial" panose="020B0604020202020204" pitchFamily="34" charset="0"/>
                <a:ea typeface="Arial Unicode MS" pitchFamily="34" charset="-128"/>
              </a:defRPr>
            </a:lvl3pPr>
            <a:lvl4pPr marL="1600200" indent="-228600" eaLnBrk="0" hangingPunct="0">
              <a:defRPr>
                <a:solidFill>
                  <a:schemeClr val="tx1"/>
                </a:solidFill>
                <a:latin typeface="Arial" panose="020B0604020202020204" pitchFamily="34" charset="0"/>
                <a:ea typeface="Arial Unicode MS" pitchFamily="34" charset="-128"/>
              </a:defRPr>
            </a:lvl4pPr>
            <a:lvl5pPr marL="2057400" indent="-228600" eaLnBrk="0" hangingPunct="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eaLnBrk="1" hangingPunct="1">
              <a:buClr>
                <a:srgbClr val="000000"/>
              </a:buClr>
              <a:buFont typeface="Arial" panose="020B0604020202020204" pitchFamily="34" charset="0"/>
              <a:buNone/>
            </a:pPr>
            <a:endParaRPr lang="it-IT" altLang="it-IT" sz="1600">
              <a:solidFill>
                <a:srgbClr val="454F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9459" name="CasellaDiTesto 34">
            <a:extLst>
              <a:ext uri="{FF2B5EF4-FFF2-40B4-BE49-F238E27FC236}">
                <a16:creationId xmlns:a16="http://schemas.microsoft.com/office/drawing/2014/main" id="{67F59F11-029A-3C57-EC7D-F80555226F9F}"/>
              </a:ext>
            </a:extLst>
          </p:cNvPr>
          <p:cNvSpPr txBox="1">
            <a:spLocks noChangeAspect="1" noChangeArrowheads="1"/>
          </p:cNvSpPr>
          <p:nvPr/>
        </p:nvSpPr>
        <p:spPr bwMode="auto">
          <a:xfrm>
            <a:off x="161911" y="114300"/>
            <a:ext cx="2984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Arial Unicode MS" pitchFamily="34" charset="-128"/>
              </a:defRPr>
            </a:lvl1pPr>
            <a:lvl2pPr marL="742950" indent="-285750" eaLnBrk="0" hangingPunct="0">
              <a:defRPr>
                <a:solidFill>
                  <a:schemeClr val="tx1"/>
                </a:solidFill>
                <a:latin typeface="Arial" panose="020B0604020202020204" pitchFamily="34" charset="0"/>
                <a:ea typeface="Arial Unicode MS" pitchFamily="34" charset="-128"/>
              </a:defRPr>
            </a:lvl2pPr>
            <a:lvl3pPr marL="1143000" indent="-228600" eaLnBrk="0" hangingPunct="0">
              <a:defRPr>
                <a:solidFill>
                  <a:schemeClr val="tx1"/>
                </a:solidFill>
                <a:latin typeface="Arial" panose="020B0604020202020204" pitchFamily="34" charset="0"/>
                <a:ea typeface="Arial Unicode MS" pitchFamily="34" charset="-128"/>
              </a:defRPr>
            </a:lvl3pPr>
            <a:lvl4pPr marL="1600200" indent="-228600" eaLnBrk="0" hangingPunct="0">
              <a:defRPr>
                <a:solidFill>
                  <a:schemeClr val="tx1"/>
                </a:solidFill>
                <a:latin typeface="Arial" panose="020B0604020202020204" pitchFamily="34" charset="0"/>
                <a:ea typeface="Arial Unicode MS" pitchFamily="34" charset="-128"/>
              </a:defRPr>
            </a:lvl4pPr>
            <a:lvl5pPr marL="2057400" indent="-228600" eaLnBrk="0" hangingPunct="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algn="ctr" eaLnBrk="1" hangingPunct="1">
              <a:buClr>
                <a:srgbClr val="000000"/>
              </a:buClr>
              <a:buFont typeface="Arial" panose="020B0604020202020204" pitchFamily="34" charset="0"/>
              <a:buNone/>
            </a:pPr>
            <a:r>
              <a:rPr lang="it-IT" altLang="it-IT" sz="1600" b="1">
                <a:solidFill>
                  <a:srgbClr val="FFFFFF"/>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rPr>
              <a:t>1</a:t>
            </a:r>
          </a:p>
        </p:txBody>
      </p:sp>
      <p:pic>
        <p:nvPicPr>
          <p:cNvPr id="14" name="Immagine 13" descr="Immagine che contiene Elementi grafici, Carattere, grafica, schermata&#10;&#10;Descrizione generata automaticamente">
            <a:extLst>
              <a:ext uri="{FF2B5EF4-FFF2-40B4-BE49-F238E27FC236}">
                <a16:creationId xmlns:a16="http://schemas.microsoft.com/office/drawing/2014/main" id="{1E159B41-AE9D-CD1A-E438-8C3D20F5F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177586"/>
            <a:ext cx="980409" cy="322925"/>
          </a:xfrm>
          <a:prstGeom prst="rect">
            <a:avLst/>
          </a:prstGeom>
        </p:spPr>
      </p:pic>
      <p:pic>
        <p:nvPicPr>
          <p:cNvPr id="15" name="Immagine 1" descr="Immagine che contiene Carattere, Blu elettrico, blu, testo&#10;&#10;Descrizione generata automaticamente">
            <a:extLst>
              <a:ext uri="{FF2B5EF4-FFF2-40B4-BE49-F238E27FC236}">
                <a16:creationId xmlns:a16="http://schemas.microsoft.com/office/drawing/2014/main" id="{06BBE83C-F111-21CF-4247-DE9E2505F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475" y="231151"/>
            <a:ext cx="1194950" cy="25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a:extLst>
              <a:ext uri="{FF2B5EF4-FFF2-40B4-BE49-F238E27FC236}">
                <a16:creationId xmlns:a16="http://schemas.microsoft.com/office/drawing/2014/main" id="{E507E89E-0A59-0830-D041-6462EBEE2579}"/>
              </a:ext>
            </a:extLst>
          </p:cNvPr>
          <p:cNvSpPr txBox="1"/>
          <p:nvPr/>
        </p:nvSpPr>
        <p:spPr>
          <a:xfrm>
            <a:off x="8052" y="642690"/>
            <a:ext cx="7732300" cy="707886"/>
          </a:xfrm>
          <a:prstGeom prst="rect">
            <a:avLst/>
          </a:prstGeom>
          <a:noFill/>
        </p:spPr>
        <p:txBody>
          <a:bodyPr wrap="square" rtlCol="0">
            <a:spAutoFit/>
          </a:bodyPr>
          <a:lstStyle/>
          <a:p>
            <a:r>
              <a:rPr lang="en-GB" sz="1400" b="1" dirty="0">
                <a:latin typeface="Noto Sans" panose="020B0502040504020204" pitchFamily="34" charset="0"/>
                <a:ea typeface="Noto Sans" panose="020B0502040504020204" pitchFamily="34" charset="0"/>
              </a:rPr>
              <a:t>TASK 3.1: </a:t>
            </a:r>
            <a:r>
              <a:rPr lang="en-GB" sz="1400" dirty="0">
                <a:latin typeface="Noto Sans" panose="020B0502040504020204" pitchFamily="34" charset="0"/>
                <a:ea typeface="Noto Sans" panose="020B0502040504020204" pitchFamily="34" charset="0"/>
              </a:rPr>
              <a:t>Lab-scale ammonia catalyst (TRL3)</a:t>
            </a:r>
          </a:p>
          <a:p>
            <a:r>
              <a:rPr lang="en-GB" sz="1200" b="1" dirty="0">
                <a:latin typeface="Noto Sans" panose="020B0502040504020204" pitchFamily="34" charset="0"/>
                <a:ea typeface="Noto Sans" panose="020B0502040504020204" pitchFamily="34" charset="0"/>
              </a:rPr>
              <a:t>Sub-task: </a:t>
            </a:r>
            <a:r>
              <a:rPr lang="en-GB" sz="1200" dirty="0">
                <a:latin typeface="Noto Sans" panose="020B0502040504020204" pitchFamily="34" charset="0"/>
                <a:ea typeface="Noto Sans" panose="020B0502040504020204" pitchFamily="34" charset="0"/>
              </a:rPr>
              <a:t>Metal-nitrogen-hydrogen (M-N-H) mixed anion catalysts [</a:t>
            </a:r>
            <a:r>
              <a:rPr lang="en-GB" sz="1200" dirty="0" err="1">
                <a:latin typeface="Noto Sans" panose="020B0502040504020204" pitchFamily="34" charset="0"/>
                <a:ea typeface="Noto Sans" panose="020B0502040504020204" pitchFamily="34" charset="0"/>
              </a:rPr>
              <a:t>UoB</a:t>
            </a:r>
            <a:r>
              <a:rPr lang="en-GB" sz="1200" dirty="0">
                <a:latin typeface="Noto Sans" panose="020B0502040504020204" pitchFamily="34" charset="0"/>
                <a:ea typeface="Noto Sans" panose="020B0502040504020204" pitchFamily="34" charset="0"/>
              </a:rPr>
              <a:t>]</a:t>
            </a:r>
          </a:p>
          <a:p>
            <a:pPr marL="628650" indent="-273050">
              <a:buClr>
                <a:srgbClr val="FF0000"/>
              </a:buClr>
              <a:buFont typeface="Courier New" panose="02070309020205020404" pitchFamily="49" charset="0"/>
              <a:buChar char="o"/>
            </a:pPr>
            <a:endParaRPr lang="en-GB" sz="1400" dirty="0">
              <a:latin typeface="Noto Sans" panose="020B0502040504020204" pitchFamily="34" charset="0"/>
              <a:ea typeface="Noto Sans" panose="020B0502040504020204" pitchFamily="34" charset="0"/>
            </a:endParaRPr>
          </a:p>
        </p:txBody>
      </p:sp>
      <p:sp>
        <p:nvSpPr>
          <p:cNvPr id="4" name="Google Shape;972;p31">
            <a:extLst>
              <a:ext uri="{FF2B5EF4-FFF2-40B4-BE49-F238E27FC236}">
                <a16:creationId xmlns:a16="http://schemas.microsoft.com/office/drawing/2014/main" id="{5DE55C82-85EE-AAA1-7B08-9133C78FFD10}"/>
              </a:ext>
            </a:extLst>
          </p:cNvPr>
          <p:cNvSpPr>
            <a:spLocks noChangeArrowheads="1"/>
          </p:cNvSpPr>
          <p:nvPr/>
        </p:nvSpPr>
        <p:spPr bwMode="auto">
          <a:xfrm>
            <a:off x="145479" y="135994"/>
            <a:ext cx="379413" cy="376237"/>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9</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 name="Text Placeholder 1">
            <a:extLst>
              <a:ext uri="{FF2B5EF4-FFF2-40B4-BE49-F238E27FC236}">
                <a16:creationId xmlns:a16="http://schemas.microsoft.com/office/drawing/2014/main" id="{1F6F2462-1128-254B-5365-161B1529545F}"/>
              </a:ext>
            </a:extLst>
          </p:cNvPr>
          <p:cNvSpPr txBox="1">
            <a:spLocks/>
          </p:cNvSpPr>
          <p:nvPr/>
        </p:nvSpPr>
        <p:spPr bwMode="auto">
          <a:xfrm>
            <a:off x="550292" y="159806"/>
            <a:ext cx="288246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AMBHER Project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Catalysts</a:t>
            </a:r>
            <a:endParaRPr lang="en-US" altLang="ko-KR" sz="16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8" name="CasellaDiTesto 7">
            <a:extLst>
              <a:ext uri="{FF2B5EF4-FFF2-40B4-BE49-F238E27FC236}">
                <a16:creationId xmlns:a16="http://schemas.microsoft.com/office/drawing/2014/main" id="{E93B8238-7F60-5984-FF32-8E0557067725}"/>
              </a:ext>
            </a:extLst>
          </p:cNvPr>
          <p:cNvSpPr txBox="1"/>
          <p:nvPr/>
        </p:nvSpPr>
        <p:spPr>
          <a:xfrm>
            <a:off x="8052" y="1139538"/>
            <a:ext cx="9144000" cy="523220"/>
          </a:xfrm>
          <a:prstGeom prst="rect">
            <a:avLst/>
          </a:prstGeom>
          <a:noFill/>
        </p:spPr>
        <p:txBody>
          <a:bodyPr wrap="square">
            <a:spAutoFit/>
          </a:bodyPr>
          <a:lstStyle/>
          <a:p>
            <a:pPr marL="171450" indent="-171450">
              <a:buFont typeface="Arial" panose="020B0604020202020204" pitchFamily="34" charset="0"/>
              <a:buChar char="•"/>
            </a:pPr>
            <a:r>
              <a:rPr lang="en-GB" sz="1400" i="1" dirty="0">
                <a:latin typeface="Noto Sans" panose="020B0502040504020204" pitchFamily="34" charset="0"/>
                <a:ea typeface="Noto Sans" panose="020B0502040504020204" pitchFamily="34" charset="0"/>
              </a:rPr>
              <a:t>Synthesis of several first-generation catalyst formulations, including lithium nitride hydride, non-stoichiometric calcium nitride hydride and lithium-strontium nitride hydride</a:t>
            </a:r>
          </a:p>
        </p:txBody>
      </p:sp>
      <p:pic>
        <p:nvPicPr>
          <p:cNvPr id="7" name="Immagine 26" descr="Univ birmingham crested-wm-full-colour.png">
            <a:extLst>
              <a:ext uri="{FF2B5EF4-FFF2-40B4-BE49-F238E27FC236}">
                <a16:creationId xmlns:a16="http://schemas.microsoft.com/office/drawing/2014/main" id="{1B1DD37F-D37C-7685-5530-32B6FCFFDB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14384" y="0"/>
            <a:ext cx="1691101" cy="66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a:extLst>
              <a:ext uri="{FF2B5EF4-FFF2-40B4-BE49-F238E27FC236}">
                <a16:creationId xmlns:a16="http://schemas.microsoft.com/office/drawing/2014/main" id="{0489F825-3136-09A6-FABF-9964CC1337C9}"/>
              </a:ext>
            </a:extLst>
          </p:cNvPr>
          <p:cNvSpPr txBox="1"/>
          <p:nvPr/>
        </p:nvSpPr>
        <p:spPr>
          <a:xfrm>
            <a:off x="145479" y="1625621"/>
            <a:ext cx="8891017" cy="461665"/>
          </a:xfrm>
          <a:prstGeom prst="rect">
            <a:avLst/>
          </a:prstGeom>
          <a:noFill/>
        </p:spPr>
        <p:txBody>
          <a:bodyPr wrap="square">
            <a:spAutoFit/>
          </a:bodyPr>
          <a:lstStyle/>
          <a:p>
            <a:r>
              <a:rPr lang="en-GB" sz="1200" b="1" dirty="0">
                <a:latin typeface="Noto Sans" panose="020B0502040504020204" pitchFamily="34" charset="0"/>
                <a:ea typeface="Noto Sans" panose="020B0502040504020204" pitchFamily="34" charset="0"/>
              </a:rPr>
              <a:t>I</a:t>
            </a:r>
            <a:r>
              <a:rPr lang="en-GB" sz="1200" b="1" dirty="0">
                <a:effectLst/>
                <a:latin typeface="Noto Sans" panose="020B0502040504020204" pitchFamily="34" charset="0"/>
                <a:ea typeface="Noto Sans" panose="020B0502040504020204" pitchFamily="34" charset="0"/>
              </a:rPr>
              <a:t>norganic solids</a:t>
            </a:r>
            <a:r>
              <a:rPr lang="en-GB" sz="1200" dirty="0">
                <a:effectLst/>
                <a:latin typeface="Noto Sans" panose="020B0502040504020204" pitchFamily="34" charset="0"/>
                <a:ea typeface="Noto Sans" panose="020B0502040504020204" pitchFamily="34" charset="0"/>
              </a:rPr>
              <a:t> containing </a:t>
            </a:r>
            <a:r>
              <a:rPr lang="en-GB" sz="1200" b="1" dirty="0">
                <a:effectLst/>
                <a:latin typeface="Noto Sans" panose="020B0502040504020204" pitchFamily="34" charset="0"/>
                <a:ea typeface="Noto Sans" panose="020B0502040504020204" pitchFamily="34" charset="0"/>
              </a:rPr>
              <a:t>single or mixed ions </a:t>
            </a:r>
            <a:r>
              <a:rPr lang="en-GB" sz="1200" dirty="0">
                <a:effectLst/>
                <a:latin typeface="Noto Sans" panose="020B0502040504020204" pitchFamily="34" charset="0"/>
                <a:ea typeface="Noto Sans" panose="020B0502040504020204" pitchFamily="34" charset="0"/>
              </a:rPr>
              <a:t>from among H</a:t>
            </a:r>
            <a:r>
              <a:rPr lang="en-GB" sz="1200" baseline="30000" dirty="0">
                <a:effectLst/>
                <a:latin typeface="Noto Sans" panose="020B0502040504020204" pitchFamily="34" charset="0"/>
                <a:ea typeface="Noto Sans" panose="020B0502040504020204" pitchFamily="34" charset="0"/>
              </a:rPr>
              <a:t>-</a:t>
            </a:r>
            <a:r>
              <a:rPr lang="en-GB" sz="1200" dirty="0">
                <a:effectLst/>
                <a:latin typeface="Noto Sans" panose="020B0502040504020204" pitchFamily="34" charset="0"/>
                <a:ea typeface="Noto Sans" panose="020B0502040504020204" pitchFamily="34" charset="0"/>
              </a:rPr>
              <a:t>, N</a:t>
            </a:r>
            <a:r>
              <a:rPr lang="en-GB" sz="1200" baseline="30000" dirty="0">
                <a:effectLst/>
                <a:latin typeface="Noto Sans" panose="020B0502040504020204" pitchFamily="34" charset="0"/>
                <a:ea typeface="Noto Sans" panose="020B0502040504020204" pitchFamily="34" charset="0"/>
              </a:rPr>
              <a:t>3-</a:t>
            </a:r>
            <a:r>
              <a:rPr lang="en-GB" sz="1200" dirty="0">
                <a:effectLst/>
                <a:latin typeface="Noto Sans" panose="020B0502040504020204" pitchFamily="34" charset="0"/>
                <a:ea typeface="Noto Sans" panose="020B0502040504020204" pitchFamily="34" charset="0"/>
              </a:rPr>
              <a:t>, NH</a:t>
            </a:r>
            <a:r>
              <a:rPr lang="en-GB" sz="1200" baseline="30000" dirty="0">
                <a:effectLst/>
                <a:latin typeface="Noto Sans" panose="020B0502040504020204" pitchFamily="34" charset="0"/>
                <a:ea typeface="Noto Sans" panose="020B0502040504020204" pitchFamily="34" charset="0"/>
              </a:rPr>
              <a:t>2-</a:t>
            </a:r>
            <a:r>
              <a:rPr lang="en-GB" sz="1200" dirty="0">
                <a:effectLst/>
                <a:latin typeface="Noto Sans" panose="020B0502040504020204" pitchFamily="34" charset="0"/>
                <a:ea typeface="Noto Sans" panose="020B0502040504020204" pitchFamily="34" charset="0"/>
              </a:rPr>
              <a:t> and NH</a:t>
            </a:r>
            <a:r>
              <a:rPr lang="en-GB" sz="1200" baseline="-25000" dirty="0">
                <a:effectLst/>
                <a:latin typeface="Noto Sans" panose="020B0502040504020204" pitchFamily="34" charset="0"/>
                <a:ea typeface="Noto Sans" panose="020B0502040504020204" pitchFamily="34" charset="0"/>
              </a:rPr>
              <a:t>2</a:t>
            </a:r>
            <a:r>
              <a:rPr lang="en-GB" sz="1200" baseline="30000" dirty="0">
                <a:effectLst/>
                <a:latin typeface="Noto Sans" panose="020B0502040504020204" pitchFamily="34" charset="0"/>
                <a:ea typeface="Noto Sans" panose="020B0502040504020204" pitchFamily="34" charset="0"/>
              </a:rPr>
              <a:t>-</a:t>
            </a:r>
            <a:r>
              <a:rPr lang="en-GB" sz="1200" dirty="0">
                <a:effectLst/>
                <a:latin typeface="Noto Sans" panose="020B0502040504020204" pitchFamily="34" charset="0"/>
                <a:ea typeface="Noto Sans" panose="020B0502040504020204" pitchFamily="34" charset="0"/>
              </a:rPr>
              <a:t>.</a:t>
            </a:r>
            <a:r>
              <a:rPr lang="en-US" sz="1200" dirty="0">
                <a:effectLst/>
                <a:latin typeface="Noto Sans" panose="020B0502040504020204" pitchFamily="34" charset="0"/>
                <a:ea typeface="Noto Sans" panose="020B0502040504020204" pitchFamily="34" charset="0"/>
              </a:rPr>
              <a:t>These materials have generally been used in </a:t>
            </a:r>
            <a:r>
              <a:rPr lang="en-US" sz="1200" b="1" dirty="0">
                <a:effectLst/>
                <a:latin typeface="Noto Sans" panose="020B0502040504020204" pitchFamily="34" charset="0"/>
                <a:ea typeface="Noto Sans" panose="020B0502040504020204" pitchFamily="34" charset="0"/>
              </a:rPr>
              <a:t>composite with transition metals</a:t>
            </a:r>
            <a:r>
              <a:rPr lang="en-US" sz="1200" dirty="0">
                <a:effectLst/>
                <a:latin typeface="Noto Sans" panose="020B0502040504020204" pitchFamily="34" charset="0"/>
                <a:ea typeface="Noto Sans" panose="020B0502040504020204" pitchFamily="34" charset="0"/>
              </a:rPr>
              <a:t>, particularly </a:t>
            </a:r>
            <a:r>
              <a:rPr lang="en-US" sz="1200" b="1" dirty="0">
                <a:effectLst/>
                <a:latin typeface="Noto Sans" panose="020B0502040504020204" pitchFamily="34" charset="0"/>
                <a:ea typeface="Noto Sans" panose="020B0502040504020204" pitchFamily="34" charset="0"/>
              </a:rPr>
              <a:t>ruthenium</a:t>
            </a:r>
            <a:r>
              <a:rPr lang="en-US" sz="1200" dirty="0">
                <a:effectLst/>
                <a:latin typeface="Noto Sans" panose="020B0502040504020204" pitchFamily="34" charset="0"/>
                <a:ea typeface="Noto Sans" panose="020B0502040504020204" pitchFamily="34" charset="0"/>
              </a:rPr>
              <a:t>, to achieve high activities</a:t>
            </a:r>
            <a:r>
              <a:rPr lang="en-GB" sz="1200" dirty="0">
                <a:effectLst/>
                <a:latin typeface="Noto Sans" panose="020B0502040504020204" pitchFamily="34" charset="0"/>
                <a:ea typeface="Noto Sans" panose="020B0502040504020204" pitchFamily="34" charset="0"/>
              </a:rPr>
              <a:t> </a:t>
            </a:r>
            <a:r>
              <a:rPr lang="en-GB" sz="1200" dirty="0">
                <a:latin typeface="Noto Sans" panose="020B0502040504020204" pitchFamily="34" charset="0"/>
                <a:ea typeface="Noto Sans" panose="020B0502040504020204" pitchFamily="34" charset="0"/>
              </a:rPr>
              <a:t>at mild-conditions.</a:t>
            </a:r>
          </a:p>
        </p:txBody>
      </p:sp>
      <p:pic>
        <p:nvPicPr>
          <p:cNvPr id="11" name="Immagine 10">
            <a:extLst>
              <a:ext uri="{FF2B5EF4-FFF2-40B4-BE49-F238E27FC236}">
                <a16:creationId xmlns:a16="http://schemas.microsoft.com/office/drawing/2014/main" id="{ED27A64D-5C16-638B-AB6C-72B30D7649B3}"/>
              </a:ext>
            </a:extLst>
          </p:cNvPr>
          <p:cNvPicPr>
            <a:picLocks noChangeAspect="1"/>
          </p:cNvPicPr>
          <p:nvPr/>
        </p:nvPicPr>
        <p:blipFill rotWithShape="1">
          <a:blip r:embed="rId5"/>
          <a:srcRect l="7159" r="54185"/>
          <a:stretch/>
        </p:blipFill>
        <p:spPr>
          <a:xfrm>
            <a:off x="7601104" y="2052762"/>
            <a:ext cx="1224136" cy="1172852"/>
          </a:xfrm>
          <a:prstGeom prst="rect">
            <a:avLst/>
          </a:prstGeom>
        </p:spPr>
      </p:pic>
      <p:sp>
        <p:nvSpPr>
          <p:cNvPr id="16" name="CasellaDiTesto 15">
            <a:extLst>
              <a:ext uri="{FF2B5EF4-FFF2-40B4-BE49-F238E27FC236}">
                <a16:creationId xmlns:a16="http://schemas.microsoft.com/office/drawing/2014/main" id="{DF8AFCEC-58C4-C770-F1A7-4BD9C8F74163}"/>
              </a:ext>
            </a:extLst>
          </p:cNvPr>
          <p:cNvSpPr txBox="1"/>
          <p:nvPr/>
        </p:nvSpPr>
        <p:spPr>
          <a:xfrm>
            <a:off x="7549068" y="4719353"/>
            <a:ext cx="1512168" cy="215444"/>
          </a:xfrm>
          <a:prstGeom prst="rect">
            <a:avLst/>
          </a:prstGeom>
          <a:noFill/>
        </p:spPr>
        <p:txBody>
          <a:bodyPr wrap="square">
            <a:spAutoFit/>
          </a:bodyPr>
          <a:lstStyle/>
          <a:p>
            <a:r>
              <a:rPr lang="it-IT" sz="800" dirty="0">
                <a:latin typeface="Noto Sans" panose="020B0502040504020204" pitchFamily="34" charset="0"/>
                <a:ea typeface="Noto Sans" panose="020B0502040504020204" pitchFamily="34" charset="0"/>
              </a:rPr>
              <a:t>DOI: 10.1039/d2cc01345b</a:t>
            </a:r>
          </a:p>
        </p:txBody>
      </p:sp>
      <p:sp>
        <p:nvSpPr>
          <p:cNvPr id="21" name="2 CuadroTexto">
            <a:extLst>
              <a:ext uri="{FF2B5EF4-FFF2-40B4-BE49-F238E27FC236}">
                <a16:creationId xmlns:a16="http://schemas.microsoft.com/office/drawing/2014/main" id="{904B012D-E510-8EEC-E680-A00E34419C34}"/>
              </a:ext>
            </a:extLst>
          </p:cNvPr>
          <p:cNvSpPr txBox="1"/>
          <p:nvPr/>
        </p:nvSpPr>
        <p:spPr>
          <a:xfrm>
            <a:off x="168767" y="3596118"/>
            <a:ext cx="6531914" cy="1323439"/>
          </a:xfrm>
          <a:prstGeom prst="rect">
            <a:avLst/>
          </a:prstGeom>
          <a:noFill/>
        </p:spPr>
        <p:txBody>
          <a:bodyPr wrap="square" rtlCol="0">
            <a:spAutoFit/>
          </a:bodyPr>
          <a:lstStyle/>
          <a:p>
            <a:r>
              <a:rPr lang="en-GB" sz="1000" b="1" dirty="0">
                <a:latin typeface="Noto Sans" panose="020B0502040504020204" pitchFamily="34" charset="0"/>
                <a:ea typeface="Noto Sans" panose="020B0502040504020204" pitchFamily="34" charset="0"/>
              </a:rPr>
              <a:t>Summary of key catalyst developments:</a:t>
            </a:r>
          </a:p>
          <a:p>
            <a:pPr marL="171450" indent="-171450">
              <a:buClr>
                <a:srgbClr val="0070C0"/>
              </a:buClr>
              <a:buFont typeface="Arial" panose="020B0604020202020204" pitchFamily="34" charset="0"/>
              <a:buChar char="•"/>
            </a:pPr>
            <a:r>
              <a:rPr lang="en-GB" sz="1000" dirty="0">
                <a:latin typeface="Noto Sans" panose="020B0502040504020204" pitchFamily="34" charset="0"/>
                <a:ea typeface="Noto Sans" panose="020B0502040504020204" pitchFamily="34" charset="0"/>
              </a:rPr>
              <a:t>Li</a:t>
            </a:r>
            <a:r>
              <a:rPr lang="en-GB" sz="1000" baseline="-25000" dirty="0">
                <a:latin typeface="Noto Sans" panose="020B0502040504020204" pitchFamily="34" charset="0"/>
                <a:ea typeface="Noto Sans" panose="020B0502040504020204" pitchFamily="34" charset="0"/>
              </a:rPr>
              <a:t>4</a:t>
            </a:r>
            <a:r>
              <a:rPr lang="en-GB" sz="1000" dirty="0">
                <a:latin typeface="Noto Sans" panose="020B0502040504020204" pitchFamily="34" charset="0"/>
                <a:ea typeface="Noto Sans" panose="020B0502040504020204" pitchFamily="34" charset="0"/>
              </a:rPr>
              <a:t>NH-TM</a:t>
            </a:r>
          </a:p>
          <a:p>
            <a:pPr marL="628650" indent="-273050">
              <a:buClr>
                <a:srgbClr val="FF0000"/>
              </a:buClr>
              <a:buFont typeface="Courier New" panose="02070309020205020404" pitchFamily="49" charset="0"/>
              <a:buChar char="o"/>
            </a:pPr>
            <a:r>
              <a:rPr lang="en-GB" sz="1000" dirty="0">
                <a:latin typeface="Noto Sans" panose="020B0502040504020204" pitchFamily="34" charset="0"/>
                <a:ea typeface="Noto Sans" panose="020B0502040504020204" pitchFamily="34" charset="0"/>
              </a:rPr>
              <a:t>Activity of around 3 mmol</a:t>
            </a:r>
            <a:r>
              <a:rPr lang="en-GB" sz="1000" baseline="-25000" dirty="0">
                <a:latin typeface="Noto Sans" panose="020B0502040504020204" pitchFamily="34" charset="0"/>
                <a:ea typeface="Noto Sans" panose="020B0502040504020204" pitchFamily="34" charset="0"/>
              </a:rPr>
              <a:t>NH3 </a:t>
            </a:r>
            <a:r>
              <a:rPr lang="en-GB" sz="1000" dirty="0">
                <a:latin typeface="Noto Sans" panose="020B0502040504020204" pitchFamily="34" charset="0"/>
                <a:ea typeface="Noto Sans" panose="020B0502040504020204" pitchFamily="34" charset="0"/>
              </a:rPr>
              <a:t>g</a:t>
            </a:r>
            <a:r>
              <a:rPr lang="en-GB" sz="1000" baseline="-25000" dirty="0">
                <a:latin typeface="Noto Sans" panose="020B0502040504020204" pitchFamily="34" charset="0"/>
                <a:ea typeface="Noto Sans" panose="020B0502040504020204" pitchFamily="34" charset="0"/>
              </a:rPr>
              <a:t>cat</a:t>
            </a:r>
            <a:r>
              <a:rPr lang="en-GB" sz="1000" baseline="30000" dirty="0">
                <a:latin typeface="Noto Sans" panose="020B0502040504020204" pitchFamily="34" charset="0"/>
                <a:ea typeface="Noto Sans" panose="020B0502040504020204" pitchFamily="34" charset="0"/>
              </a:rPr>
              <a:t>-1</a:t>
            </a:r>
            <a:r>
              <a:rPr lang="en-GB" sz="1000" dirty="0">
                <a:latin typeface="Noto Sans" panose="020B0502040504020204" pitchFamily="34" charset="0"/>
                <a:ea typeface="Noto Sans" panose="020B0502040504020204" pitchFamily="34" charset="0"/>
              </a:rPr>
              <a:t> hr</a:t>
            </a:r>
            <a:r>
              <a:rPr lang="en-GB" sz="1000" baseline="30000" dirty="0">
                <a:latin typeface="Noto Sans" panose="020B0502040504020204" pitchFamily="34" charset="0"/>
                <a:ea typeface="Noto Sans" panose="020B0502040504020204" pitchFamily="34" charset="0"/>
              </a:rPr>
              <a:t>-1</a:t>
            </a:r>
            <a:r>
              <a:rPr lang="en-GB" sz="1000" dirty="0">
                <a:latin typeface="Noto Sans" panose="020B0502040504020204" pitchFamily="34" charset="0"/>
                <a:ea typeface="Noto Sans" panose="020B0502040504020204" pitchFamily="34" charset="0"/>
              </a:rPr>
              <a:t> @450°C, 2 bar, for Ni/Co composites.</a:t>
            </a:r>
          </a:p>
          <a:p>
            <a:pPr marL="171450" indent="-171450">
              <a:buClr>
                <a:srgbClr val="0070C0"/>
              </a:buClr>
              <a:buFont typeface="Arial" panose="020B0604020202020204" pitchFamily="34" charset="0"/>
              <a:buChar char="•"/>
            </a:pPr>
            <a:r>
              <a:rPr lang="en-GB" sz="1000" dirty="0">
                <a:latin typeface="Noto Sans" panose="020B0502040504020204" pitchFamily="34" charset="0"/>
                <a:ea typeface="Noto Sans" panose="020B0502040504020204" pitchFamily="34" charset="0"/>
              </a:rPr>
              <a:t>Sr</a:t>
            </a:r>
            <a:r>
              <a:rPr lang="en-GB" sz="1000" baseline="-25000" dirty="0">
                <a:latin typeface="Noto Sans" panose="020B0502040504020204" pitchFamily="34" charset="0"/>
                <a:ea typeface="Noto Sans" panose="020B0502040504020204" pitchFamily="34" charset="0"/>
              </a:rPr>
              <a:t>2</a:t>
            </a:r>
            <a:r>
              <a:rPr lang="en-GB" sz="1000" dirty="0">
                <a:latin typeface="Noto Sans" panose="020B0502040504020204" pitchFamily="34" charset="0"/>
                <a:ea typeface="Noto Sans" panose="020B0502040504020204" pitchFamily="34" charset="0"/>
              </a:rPr>
              <a:t>LiNH</a:t>
            </a:r>
            <a:r>
              <a:rPr lang="en-GB" sz="1000" baseline="-25000" dirty="0">
                <a:latin typeface="Noto Sans" panose="020B0502040504020204" pitchFamily="34" charset="0"/>
                <a:ea typeface="Noto Sans" panose="020B0502040504020204" pitchFamily="34" charset="0"/>
              </a:rPr>
              <a:t>2</a:t>
            </a:r>
            <a:r>
              <a:rPr lang="en-GB" sz="1000" dirty="0">
                <a:latin typeface="Noto Sans" panose="020B0502040504020204" pitchFamily="34" charset="0"/>
                <a:ea typeface="Noto Sans" panose="020B0502040504020204" pitchFamily="34" charset="0"/>
              </a:rPr>
              <a:t>-TM.</a:t>
            </a:r>
            <a:endParaRPr lang="en-GB" sz="1000" baseline="-25000" dirty="0">
              <a:latin typeface="Noto Sans" panose="020B0502040504020204" pitchFamily="34" charset="0"/>
              <a:ea typeface="Noto Sans" panose="020B0502040504020204" pitchFamily="34" charset="0"/>
            </a:endParaRPr>
          </a:p>
          <a:p>
            <a:pPr marL="628650" indent="-273050">
              <a:buClr>
                <a:srgbClr val="FF0000"/>
              </a:buClr>
              <a:buFont typeface="Courier New" panose="02070309020205020404" pitchFamily="49" charset="0"/>
              <a:buChar char="o"/>
            </a:pPr>
            <a:r>
              <a:rPr lang="en-GB" sz="1000" dirty="0">
                <a:latin typeface="Noto Sans" panose="020B0502040504020204" pitchFamily="34" charset="0"/>
                <a:ea typeface="Noto Sans" panose="020B0502040504020204" pitchFamily="34" charset="0"/>
              </a:rPr>
              <a:t>Activity of around 3 mmol</a:t>
            </a:r>
            <a:r>
              <a:rPr lang="en-GB" sz="1000" baseline="-25000" dirty="0">
                <a:latin typeface="Noto Sans" panose="020B0502040504020204" pitchFamily="34" charset="0"/>
                <a:ea typeface="Noto Sans" panose="020B0502040504020204" pitchFamily="34" charset="0"/>
              </a:rPr>
              <a:t>NH3 </a:t>
            </a:r>
            <a:r>
              <a:rPr lang="en-GB" sz="1000" dirty="0">
                <a:latin typeface="Noto Sans" panose="020B0502040504020204" pitchFamily="34" charset="0"/>
                <a:ea typeface="Noto Sans" panose="020B0502040504020204" pitchFamily="34" charset="0"/>
              </a:rPr>
              <a:t>g</a:t>
            </a:r>
            <a:r>
              <a:rPr lang="en-GB" sz="1000" baseline="-25000" dirty="0">
                <a:latin typeface="Noto Sans" panose="020B0502040504020204" pitchFamily="34" charset="0"/>
                <a:ea typeface="Noto Sans" panose="020B0502040504020204" pitchFamily="34" charset="0"/>
              </a:rPr>
              <a:t>cat</a:t>
            </a:r>
            <a:r>
              <a:rPr lang="en-GB" sz="1000" baseline="30000" dirty="0">
                <a:latin typeface="Noto Sans" panose="020B0502040504020204" pitchFamily="34" charset="0"/>
                <a:ea typeface="Noto Sans" panose="020B0502040504020204" pitchFamily="34" charset="0"/>
              </a:rPr>
              <a:t>-1</a:t>
            </a:r>
            <a:r>
              <a:rPr lang="en-GB" sz="1000" dirty="0">
                <a:latin typeface="Noto Sans" panose="020B0502040504020204" pitchFamily="34" charset="0"/>
                <a:ea typeface="Noto Sans" panose="020B0502040504020204" pitchFamily="34" charset="0"/>
              </a:rPr>
              <a:t> hr</a:t>
            </a:r>
            <a:r>
              <a:rPr lang="en-GB" sz="1000" baseline="30000" dirty="0">
                <a:latin typeface="Noto Sans" panose="020B0502040504020204" pitchFamily="34" charset="0"/>
                <a:ea typeface="Noto Sans" panose="020B0502040504020204" pitchFamily="34" charset="0"/>
              </a:rPr>
              <a:t>-1</a:t>
            </a:r>
            <a:r>
              <a:rPr lang="en-GB" sz="1000" dirty="0">
                <a:latin typeface="Noto Sans" panose="020B0502040504020204" pitchFamily="34" charset="0"/>
                <a:ea typeface="Noto Sans" panose="020B0502040504020204" pitchFamily="34" charset="0"/>
              </a:rPr>
              <a:t> @450°C, 2 bar, for Ni/Co composites.</a:t>
            </a:r>
          </a:p>
          <a:p>
            <a:pPr marL="171450" indent="-171450">
              <a:buClr>
                <a:srgbClr val="0070C0"/>
              </a:buClr>
              <a:buFont typeface="Arial" panose="020B0604020202020204" pitchFamily="34" charset="0"/>
              <a:buChar char="•"/>
            </a:pPr>
            <a:r>
              <a:rPr lang="en-GB" sz="1000" dirty="0">
                <a:latin typeface="Noto Sans" panose="020B0502040504020204" pitchFamily="34" charset="0"/>
                <a:ea typeface="Noto Sans" panose="020B0502040504020204" pitchFamily="34" charset="0"/>
              </a:rPr>
              <a:t>Ca</a:t>
            </a:r>
            <a:r>
              <a:rPr lang="en-GB" sz="1000" baseline="-25000" dirty="0">
                <a:latin typeface="Noto Sans" panose="020B0502040504020204" pitchFamily="34" charset="0"/>
                <a:ea typeface="Noto Sans" panose="020B0502040504020204" pitchFamily="34" charset="0"/>
              </a:rPr>
              <a:t>2-x</a:t>
            </a:r>
            <a:r>
              <a:rPr lang="en-GB" sz="1000" dirty="0">
                <a:latin typeface="Noto Sans" panose="020B0502040504020204" pitchFamily="34" charset="0"/>
                <a:ea typeface="Noto Sans" panose="020B0502040504020204" pitchFamily="34" charset="0"/>
              </a:rPr>
              <a:t>NH-Ru.</a:t>
            </a:r>
          </a:p>
          <a:p>
            <a:pPr marL="628650" indent="-273050">
              <a:buClr>
                <a:srgbClr val="FF0000"/>
              </a:buClr>
              <a:buFont typeface="Courier New" panose="02070309020205020404" pitchFamily="49" charset="0"/>
              <a:buChar char="o"/>
            </a:pPr>
            <a:r>
              <a:rPr lang="en-GB" sz="1000" dirty="0">
                <a:latin typeface="Noto Sans" panose="020B0502040504020204" pitchFamily="34" charset="0"/>
                <a:ea typeface="Noto Sans" panose="020B0502040504020204" pitchFamily="34" charset="0"/>
              </a:rPr>
              <a:t>Activity of around 12 mmol</a:t>
            </a:r>
            <a:r>
              <a:rPr lang="en-GB" sz="1000" baseline="-25000" dirty="0">
                <a:latin typeface="Noto Sans" panose="020B0502040504020204" pitchFamily="34" charset="0"/>
                <a:ea typeface="Noto Sans" panose="020B0502040504020204" pitchFamily="34" charset="0"/>
              </a:rPr>
              <a:t>NH3 </a:t>
            </a:r>
            <a:r>
              <a:rPr lang="en-GB" sz="1000" dirty="0">
                <a:latin typeface="Noto Sans" panose="020B0502040504020204" pitchFamily="34" charset="0"/>
                <a:ea typeface="Noto Sans" panose="020B0502040504020204" pitchFamily="34" charset="0"/>
              </a:rPr>
              <a:t>g</a:t>
            </a:r>
            <a:r>
              <a:rPr lang="en-GB" sz="1000" baseline="-25000" dirty="0">
                <a:latin typeface="Noto Sans" panose="020B0502040504020204" pitchFamily="34" charset="0"/>
                <a:ea typeface="Noto Sans" panose="020B0502040504020204" pitchFamily="34" charset="0"/>
              </a:rPr>
              <a:t>cat</a:t>
            </a:r>
            <a:r>
              <a:rPr lang="en-GB" sz="1000" baseline="30000" dirty="0">
                <a:latin typeface="Noto Sans" panose="020B0502040504020204" pitchFamily="34" charset="0"/>
                <a:ea typeface="Noto Sans" panose="020B0502040504020204" pitchFamily="34" charset="0"/>
              </a:rPr>
              <a:t>-1</a:t>
            </a:r>
            <a:r>
              <a:rPr lang="en-GB" sz="1000" dirty="0">
                <a:latin typeface="Noto Sans" panose="020B0502040504020204" pitchFamily="34" charset="0"/>
                <a:ea typeface="Noto Sans" panose="020B0502040504020204" pitchFamily="34" charset="0"/>
              </a:rPr>
              <a:t> hr</a:t>
            </a:r>
            <a:r>
              <a:rPr lang="en-GB" sz="1000" baseline="30000" dirty="0">
                <a:latin typeface="Noto Sans" panose="020B0502040504020204" pitchFamily="34" charset="0"/>
                <a:ea typeface="Noto Sans" panose="020B0502040504020204" pitchFamily="34" charset="0"/>
              </a:rPr>
              <a:t>-1</a:t>
            </a:r>
            <a:r>
              <a:rPr lang="en-GB" sz="1000" dirty="0">
                <a:latin typeface="Noto Sans" panose="020B0502040504020204" pitchFamily="34" charset="0"/>
                <a:ea typeface="Noto Sans" panose="020B0502040504020204" pitchFamily="34" charset="0"/>
              </a:rPr>
              <a:t> @450°C and 3.5 mmol</a:t>
            </a:r>
            <a:r>
              <a:rPr lang="en-GB" sz="1000" baseline="-25000" dirty="0">
                <a:latin typeface="Noto Sans" panose="020B0502040504020204" pitchFamily="34" charset="0"/>
                <a:ea typeface="Noto Sans" panose="020B0502040504020204" pitchFamily="34" charset="0"/>
              </a:rPr>
              <a:t>NH3 </a:t>
            </a:r>
            <a:r>
              <a:rPr lang="en-GB" sz="1000" dirty="0">
                <a:latin typeface="Noto Sans" panose="020B0502040504020204" pitchFamily="34" charset="0"/>
                <a:ea typeface="Noto Sans" panose="020B0502040504020204" pitchFamily="34" charset="0"/>
              </a:rPr>
              <a:t>g</a:t>
            </a:r>
            <a:r>
              <a:rPr lang="en-GB" sz="1000" baseline="-25000" dirty="0">
                <a:latin typeface="Noto Sans" panose="020B0502040504020204" pitchFamily="34" charset="0"/>
                <a:ea typeface="Noto Sans" panose="020B0502040504020204" pitchFamily="34" charset="0"/>
              </a:rPr>
              <a:t>cat</a:t>
            </a:r>
            <a:r>
              <a:rPr lang="en-GB" sz="1000" baseline="30000" dirty="0">
                <a:latin typeface="Noto Sans" panose="020B0502040504020204" pitchFamily="34" charset="0"/>
                <a:ea typeface="Noto Sans" panose="020B0502040504020204" pitchFamily="34" charset="0"/>
              </a:rPr>
              <a:t>-1</a:t>
            </a:r>
            <a:r>
              <a:rPr lang="en-GB" sz="1000" dirty="0">
                <a:latin typeface="Noto Sans" panose="020B0502040504020204" pitchFamily="34" charset="0"/>
                <a:ea typeface="Noto Sans" panose="020B0502040504020204" pitchFamily="34" charset="0"/>
              </a:rPr>
              <a:t> hr</a:t>
            </a:r>
            <a:r>
              <a:rPr lang="en-GB" sz="1000" baseline="30000" dirty="0">
                <a:latin typeface="Noto Sans" panose="020B0502040504020204" pitchFamily="34" charset="0"/>
                <a:ea typeface="Noto Sans" panose="020B0502040504020204" pitchFamily="34" charset="0"/>
              </a:rPr>
              <a:t>-1</a:t>
            </a:r>
            <a:r>
              <a:rPr lang="en-GB" sz="1000" dirty="0">
                <a:latin typeface="Noto Sans" panose="020B0502040504020204" pitchFamily="34" charset="0"/>
                <a:ea typeface="Noto Sans" panose="020B0502040504020204" pitchFamily="34" charset="0"/>
              </a:rPr>
              <a:t> @350°C  at 2 bar, for Ru composites with 600C mixed.</a:t>
            </a:r>
          </a:p>
        </p:txBody>
      </p:sp>
      <p:sp>
        <p:nvSpPr>
          <p:cNvPr id="24" name="CasellaDiTesto 23">
            <a:extLst>
              <a:ext uri="{FF2B5EF4-FFF2-40B4-BE49-F238E27FC236}">
                <a16:creationId xmlns:a16="http://schemas.microsoft.com/office/drawing/2014/main" id="{BF5361C7-53C1-5844-B550-7DB12B0A050A}"/>
              </a:ext>
            </a:extLst>
          </p:cNvPr>
          <p:cNvSpPr txBox="1"/>
          <p:nvPr/>
        </p:nvSpPr>
        <p:spPr>
          <a:xfrm>
            <a:off x="161911" y="2293453"/>
            <a:ext cx="7315655" cy="1323439"/>
          </a:xfrm>
          <a:prstGeom prst="rect">
            <a:avLst/>
          </a:prstGeom>
          <a:noFill/>
        </p:spPr>
        <p:txBody>
          <a:bodyPr wrap="square">
            <a:spAutoFit/>
          </a:bodyPr>
          <a:lstStyle/>
          <a:p>
            <a:pPr marL="171450" indent="-171450" algn="just">
              <a:spcAft>
                <a:spcPts val="600"/>
              </a:spcAft>
              <a:buFont typeface="Arial" panose="020B0604020202020204" pitchFamily="34" charset="0"/>
              <a:buChar char="•"/>
            </a:pPr>
            <a:r>
              <a:rPr lang="en-GB" sz="1000" dirty="0">
                <a:effectLst/>
                <a:latin typeface="Noto Sans" panose="020B0502040504020204" pitchFamily="34" charset="0"/>
                <a:ea typeface="Noto Sans" panose="020B0502040504020204" pitchFamily="34" charset="0"/>
              </a:rPr>
              <a:t>The separation of nitrogen activation and </a:t>
            </a:r>
            <a:r>
              <a:rPr lang="en-GB" sz="1000" dirty="0" err="1">
                <a:effectLst/>
                <a:latin typeface="Noto Sans" panose="020B0502040504020204" pitchFamily="34" charset="0"/>
                <a:ea typeface="Noto Sans" panose="020B0502040504020204" pitchFamily="34" charset="0"/>
              </a:rPr>
              <a:t>NHx</a:t>
            </a:r>
            <a:r>
              <a:rPr lang="en-GB" sz="1000" dirty="0">
                <a:effectLst/>
                <a:latin typeface="Noto Sans" panose="020B0502040504020204" pitchFamily="34" charset="0"/>
                <a:ea typeface="Noto Sans" panose="020B0502040504020204" pitchFamily="34" charset="0"/>
              </a:rPr>
              <a:t> formation sites between the transition metal and the M-N-H material </a:t>
            </a:r>
            <a:r>
              <a:rPr lang="en-GB" sz="1000" b="1" dirty="0">
                <a:effectLst/>
                <a:latin typeface="Noto Sans" panose="020B0502040504020204" pitchFamily="34" charset="0"/>
                <a:ea typeface="Noto Sans" panose="020B0502040504020204" pitchFamily="34" charset="0"/>
              </a:rPr>
              <a:t>to “</a:t>
            </a:r>
            <a:r>
              <a:rPr lang="en-US" sz="1000" b="1" dirty="0">
                <a:solidFill>
                  <a:srgbClr val="1F1F1F"/>
                </a:solidFill>
                <a:latin typeface="Noto Sans" panose="020B0502040504020204" pitchFamily="34" charset="0"/>
                <a:ea typeface="Noto Sans" panose="020B0502040504020204" pitchFamily="34" charset="0"/>
              </a:rPr>
              <a:t>break” the scaling relationship between the N</a:t>
            </a:r>
            <a:r>
              <a:rPr lang="en-US" sz="1000" b="1" baseline="-25000" dirty="0">
                <a:solidFill>
                  <a:srgbClr val="1F1F1F"/>
                </a:solidFill>
                <a:latin typeface="Noto Sans" panose="020B0502040504020204" pitchFamily="34" charset="0"/>
                <a:ea typeface="Noto Sans" panose="020B0502040504020204" pitchFamily="34" charset="0"/>
              </a:rPr>
              <a:t>2</a:t>
            </a:r>
            <a:r>
              <a:rPr lang="en-US" sz="1000" b="1" dirty="0">
                <a:solidFill>
                  <a:srgbClr val="1F1F1F"/>
                </a:solidFill>
                <a:latin typeface="Noto Sans" panose="020B0502040504020204" pitchFamily="34" charset="0"/>
                <a:ea typeface="Noto Sans" panose="020B0502040504020204" pitchFamily="34" charset="0"/>
              </a:rPr>
              <a:t> adsorption transition-state energy and the adsorption energy of NH</a:t>
            </a:r>
            <a:r>
              <a:rPr lang="en-US" sz="1000" b="1" i="1" baseline="-25000" dirty="0">
                <a:solidFill>
                  <a:srgbClr val="1F1F1F"/>
                </a:solidFill>
                <a:latin typeface="Noto Sans" panose="020B0502040504020204" pitchFamily="34" charset="0"/>
                <a:ea typeface="Noto Sans" panose="020B0502040504020204" pitchFamily="34" charset="0"/>
              </a:rPr>
              <a:t>X</a:t>
            </a:r>
            <a:r>
              <a:rPr lang="en-US" sz="1000" b="1" dirty="0">
                <a:solidFill>
                  <a:srgbClr val="1F1F1F"/>
                </a:solidFill>
                <a:latin typeface="Noto Sans" panose="020B0502040504020204" pitchFamily="34" charset="0"/>
                <a:ea typeface="Noto Sans" panose="020B0502040504020204" pitchFamily="34" charset="0"/>
              </a:rPr>
              <a:t> intermediates</a:t>
            </a:r>
            <a:r>
              <a:rPr lang="en-US" sz="1000" dirty="0">
                <a:solidFill>
                  <a:srgbClr val="1F1F1F"/>
                </a:solidFill>
                <a:latin typeface="Noto Sans" panose="020B0502040504020204" pitchFamily="34" charset="0"/>
                <a:ea typeface="Noto Sans" panose="020B0502040504020204" pitchFamily="34" charset="0"/>
              </a:rPr>
              <a:t> (</a:t>
            </a:r>
            <a:r>
              <a:rPr lang="en-US" sz="1000" i="1" dirty="0">
                <a:solidFill>
                  <a:srgbClr val="1F1F1F"/>
                </a:solidFill>
                <a:latin typeface="Noto Sans" panose="020B0502040504020204" pitchFamily="34" charset="0"/>
                <a:ea typeface="Noto Sans" panose="020B0502040504020204" pitchFamily="34" charset="0"/>
              </a:rPr>
              <a:t>x</a:t>
            </a:r>
            <a:r>
              <a:rPr lang="en-US" sz="1000" dirty="0">
                <a:solidFill>
                  <a:srgbClr val="1F1F1F"/>
                </a:solidFill>
                <a:latin typeface="Noto Sans" panose="020B0502040504020204" pitchFamily="34" charset="0"/>
                <a:ea typeface="Noto Sans" panose="020B0502040504020204" pitchFamily="34" charset="0"/>
              </a:rPr>
              <a:t> = 0, 1 and 2) that governs the performance of conventional TM-based HB catalysts</a:t>
            </a:r>
            <a:r>
              <a:rPr lang="en-GB" sz="1000" dirty="0">
                <a:effectLst/>
                <a:latin typeface="Noto Sans" panose="020B0502040504020204" pitchFamily="34" charset="0"/>
                <a:ea typeface="Noto Sans" panose="020B0502040504020204" pitchFamily="34" charset="0"/>
              </a:rPr>
              <a:t>.</a:t>
            </a:r>
            <a:endParaRPr lang="it-IT" sz="1000" dirty="0">
              <a:effectLst/>
              <a:latin typeface="Noto Sans" panose="020B0502040504020204" pitchFamily="34" charset="0"/>
              <a:ea typeface="Noto Sans" panose="020B0502040504020204" pitchFamily="34" charset="0"/>
            </a:endParaRPr>
          </a:p>
          <a:p>
            <a:pPr marL="171450" indent="-171450" algn="just">
              <a:spcAft>
                <a:spcPts val="600"/>
              </a:spcAft>
              <a:buFont typeface="Arial" panose="020B0604020202020204" pitchFamily="34" charset="0"/>
              <a:buChar char="•"/>
            </a:pPr>
            <a:r>
              <a:rPr lang="en-GB" sz="1000" dirty="0">
                <a:effectLst/>
                <a:latin typeface="Noto Sans" panose="020B0502040504020204" pitchFamily="34" charset="0"/>
                <a:ea typeface="Noto Sans" panose="020B0502040504020204" pitchFamily="34" charset="0"/>
              </a:rPr>
              <a:t>The </a:t>
            </a:r>
            <a:r>
              <a:rPr lang="en-GB" sz="1000" b="1" dirty="0">
                <a:effectLst/>
                <a:latin typeface="Noto Sans" panose="020B0502040504020204" pitchFamily="34" charset="0"/>
                <a:ea typeface="Noto Sans" panose="020B0502040504020204" pitchFamily="34" charset="0"/>
              </a:rPr>
              <a:t>reversible storage of hydrogen/hydride </a:t>
            </a:r>
            <a:r>
              <a:rPr lang="en-GB" sz="1000" dirty="0">
                <a:effectLst/>
                <a:latin typeface="Noto Sans" panose="020B0502040504020204" pitchFamily="34" charset="0"/>
                <a:ea typeface="Noto Sans" panose="020B0502040504020204" pitchFamily="34" charset="0"/>
              </a:rPr>
              <a:t>in the M-N-H material </a:t>
            </a:r>
            <a:r>
              <a:rPr lang="en-GB" sz="1000" b="1" dirty="0">
                <a:effectLst/>
                <a:latin typeface="Noto Sans" panose="020B0502040504020204" pitchFamily="34" charset="0"/>
                <a:ea typeface="Noto Sans" panose="020B0502040504020204" pitchFamily="34" charset="0"/>
              </a:rPr>
              <a:t>to remove or reduce hydrogen inhibition effects on ruthenium</a:t>
            </a:r>
            <a:r>
              <a:rPr lang="en-GB" sz="1000" dirty="0">
                <a:effectLst/>
                <a:latin typeface="Noto Sans" panose="020B0502040504020204" pitchFamily="34" charset="0"/>
                <a:ea typeface="Noto Sans" panose="020B0502040504020204" pitchFamily="34" charset="0"/>
              </a:rPr>
              <a:t>.</a:t>
            </a:r>
            <a:endParaRPr lang="it-IT" sz="1000" dirty="0">
              <a:effectLst/>
              <a:latin typeface="Noto Sans" panose="020B0502040504020204" pitchFamily="34" charset="0"/>
              <a:ea typeface="Noto Sans" panose="020B0502040504020204" pitchFamily="34" charset="0"/>
            </a:endParaRPr>
          </a:p>
          <a:p>
            <a:pPr marL="171450" indent="-171450" algn="just">
              <a:spcAft>
                <a:spcPts val="600"/>
              </a:spcAft>
              <a:buFont typeface="Arial" panose="020B0604020202020204" pitchFamily="34" charset="0"/>
              <a:buChar char="•"/>
            </a:pPr>
            <a:r>
              <a:rPr lang="en-GB" sz="1000" dirty="0">
                <a:effectLst/>
                <a:latin typeface="Noto Sans" panose="020B0502040504020204" pitchFamily="34" charset="0"/>
                <a:ea typeface="Noto Sans" panose="020B0502040504020204" pitchFamily="34" charset="0"/>
              </a:rPr>
              <a:t>The formation of </a:t>
            </a:r>
            <a:r>
              <a:rPr lang="en-GB" sz="1000" b="1" dirty="0">
                <a:effectLst/>
                <a:latin typeface="Noto Sans" panose="020B0502040504020204" pitchFamily="34" charset="0"/>
                <a:ea typeface="Noto Sans" panose="020B0502040504020204" pitchFamily="34" charset="0"/>
              </a:rPr>
              <a:t>strong metal-nitrogen </a:t>
            </a:r>
            <a:r>
              <a:rPr lang="en-GB" sz="1000" dirty="0">
                <a:effectLst/>
                <a:latin typeface="Noto Sans" panose="020B0502040504020204" pitchFamily="34" charset="0"/>
                <a:ea typeface="Noto Sans" panose="020B0502040504020204" pitchFamily="34" charset="0"/>
              </a:rPr>
              <a:t>bonds which anchor the active metal on the support and enhance favourable interactions.</a:t>
            </a:r>
            <a:endParaRPr lang="it-IT" sz="1000" dirty="0">
              <a:effectLst/>
              <a:latin typeface="Noto Sans" panose="020B0502040504020204" pitchFamily="34" charset="0"/>
              <a:ea typeface="Noto Sans" panose="020B0502040504020204" pitchFamily="34" charset="0"/>
            </a:endParaRPr>
          </a:p>
        </p:txBody>
      </p:sp>
      <p:pic>
        <p:nvPicPr>
          <p:cNvPr id="25" name="Immagine 24">
            <a:extLst>
              <a:ext uri="{FF2B5EF4-FFF2-40B4-BE49-F238E27FC236}">
                <a16:creationId xmlns:a16="http://schemas.microsoft.com/office/drawing/2014/main" id="{4C367E52-99AE-AAB1-95EF-6B910B886C88}"/>
              </a:ext>
            </a:extLst>
          </p:cNvPr>
          <p:cNvPicPr>
            <a:picLocks noChangeAspect="1"/>
          </p:cNvPicPr>
          <p:nvPr/>
        </p:nvPicPr>
        <p:blipFill rotWithShape="1">
          <a:blip r:embed="rId5"/>
          <a:srcRect l="50749" r="10695"/>
          <a:stretch/>
        </p:blipFill>
        <p:spPr>
          <a:xfrm>
            <a:off x="7571090" y="3225614"/>
            <a:ext cx="1377688" cy="1323439"/>
          </a:xfrm>
          <a:prstGeom prst="rect">
            <a:avLst/>
          </a:prstGeom>
        </p:spPr>
      </p:pic>
      <p:sp>
        <p:nvSpPr>
          <p:cNvPr id="27" name="CasellaDiTesto 26">
            <a:extLst>
              <a:ext uri="{FF2B5EF4-FFF2-40B4-BE49-F238E27FC236}">
                <a16:creationId xmlns:a16="http://schemas.microsoft.com/office/drawing/2014/main" id="{41648A0A-53CC-2C3F-A8E2-0528CB7BA4DD}"/>
              </a:ext>
            </a:extLst>
          </p:cNvPr>
          <p:cNvSpPr txBox="1"/>
          <p:nvPr/>
        </p:nvSpPr>
        <p:spPr>
          <a:xfrm>
            <a:off x="93088" y="2057939"/>
            <a:ext cx="5653999" cy="261610"/>
          </a:xfrm>
          <a:prstGeom prst="rect">
            <a:avLst/>
          </a:prstGeom>
          <a:noFill/>
        </p:spPr>
        <p:txBody>
          <a:bodyPr wrap="square">
            <a:spAutoFit/>
          </a:bodyPr>
          <a:lstStyle/>
          <a:p>
            <a:pPr algn="just">
              <a:spcAft>
                <a:spcPts val="600"/>
              </a:spcAft>
            </a:pPr>
            <a:r>
              <a:rPr lang="en-GB" sz="1100" b="1" dirty="0">
                <a:effectLst/>
                <a:latin typeface="Noto Sans" panose="020B0502040504020204" pitchFamily="34" charset="0"/>
                <a:ea typeface="Noto Sans" panose="020B0502040504020204" pitchFamily="34" charset="0"/>
              </a:rPr>
              <a:t>The nature of the interaction has been proposed to take a number of forms:</a:t>
            </a:r>
            <a:endParaRPr lang="it-IT" sz="1100" b="1" dirty="0">
              <a:effectLst/>
              <a:latin typeface="Noto Sans" panose="020B0502040504020204" pitchFamily="34" charset="0"/>
              <a:ea typeface="Noto Sans" panose="020B0502040504020204" pitchFamily="34" charset="0"/>
            </a:endParaRPr>
          </a:p>
        </p:txBody>
      </p:sp>
    </p:spTree>
    <p:extLst>
      <p:ext uri="{BB962C8B-B14F-4D97-AF65-F5344CB8AC3E}">
        <p14:creationId xmlns:p14="http://schemas.microsoft.com/office/powerpoint/2010/main" val="1692833747"/>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Google Shape;80;p13">
            <a:extLst>
              <a:ext uri="{FF2B5EF4-FFF2-40B4-BE49-F238E27FC236}">
                <a16:creationId xmlns:a16="http://schemas.microsoft.com/office/drawing/2014/main" id="{E84FD81B-D5AA-E3FB-1F7A-961829234B05}"/>
              </a:ext>
            </a:extLst>
          </p:cNvPr>
          <p:cNvSpPr>
            <a:spLocks noChangeArrowheads="1"/>
          </p:cNvSpPr>
          <p:nvPr/>
        </p:nvSpPr>
        <p:spPr bwMode="auto">
          <a:xfrm>
            <a:off x="0" y="569913"/>
            <a:ext cx="9144000" cy="46037"/>
          </a:xfrm>
          <a:prstGeom prst="rect">
            <a:avLst/>
          </a:prstGeom>
          <a:solidFill>
            <a:schemeClr val="accent1"/>
          </a:solidFill>
          <a:ln>
            <a:noFill/>
          </a:ln>
        </p:spPr>
        <p:txBody>
          <a:bodyPr lIns="91425" tIns="91425" rIns="91425" bIns="91425" anchor="ctr"/>
          <a:lstStyle>
            <a:lvl1pPr eaLnBrk="0" hangingPunct="0">
              <a:defRPr>
                <a:solidFill>
                  <a:schemeClr val="tx1"/>
                </a:solidFill>
                <a:latin typeface="Arial" panose="020B0604020202020204" pitchFamily="34" charset="0"/>
                <a:ea typeface="Arial Unicode MS" pitchFamily="34" charset="-128"/>
              </a:defRPr>
            </a:lvl1pPr>
            <a:lvl2pPr marL="742950" indent="-285750" eaLnBrk="0" hangingPunct="0">
              <a:defRPr>
                <a:solidFill>
                  <a:schemeClr val="tx1"/>
                </a:solidFill>
                <a:latin typeface="Arial" panose="020B0604020202020204" pitchFamily="34" charset="0"/>
                <a:ea typeface="Arial Unicode MS" pitchFamily="34" charset="-128"/>
              </a:defRPr>
            </a:lvl2pPr>
            <a:lvl3pPr marL="1143000" indent="-228600" eaLnBrk="0" hangingPunct="0">
              <a:defRPr>
                <a:solidFill>
                  <a:schemeClr val="tx1"/>
                </a:solidFill>
                <a:latin typeface="Arial" panose="020B0604020202020204" pitchFamily="34" charset="0"/>
                <a:ea typeface="Arial Unicode MS" pitchFamily="34" charset="-128"/>
              </a:defRPr>
            </a:lvl3pPr>
            <a:lvl4pPr marL="1600200" indent="-228600" eaLnBrk="0" hangingPunct="0">
              <a:defRPr>
                <a:solidFill>
                  <a:schemeClr val="tx1"/>
                </a:solidFill>
                <a:latin typeface="Arial" panose="020B0604020202020204" pitchFamily="34" charset="0"/>
                <a:ea typeface="Arial Unicode MS" pitchFamily="34" charset="-128"/>
              </a:defRPr>
            </a:lvl4pPr>
            <a:lvl5pPr marL="2057400" indent="-228600" eaLnBrk="0" hangingPunct="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eaLnBrk="1" hangingPunct="1">
              <a:buClr>
                <a:srgbClr val="000000"/>
              </a:buClr>
              <a:buFont typeface="Arial" panose="020B0604020202020204" pitchFamily="34" charset="0"/>
              <a:buNone/>
            </a:pPr>
            <a:endParaRPr lang="it-IT" altLang="it-IT" sz="1600">
              <a:solidFill>
                <a:srgbClr val="454F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9459" name="CasellaDiTesto 34">
            <a:extLst>
              <a:ext uri="{FF2B5EF4-FFF2-40B4-BE49-F238E27FC236}">
                <a16:creationId xmlns:a16="http://schemas.microsoft.com/office/drawing/2014/main" id="{67F59F11-029A-3C57-EC7D-F80555226F9F}"/>
              </a:ext>
            </a:extLst>
          </p:cNvPr>
          <p:cNvSpPr txBox="1">
            <a:spLocks noChangeAspect="1" noChangeArrowheads="1"/>
          </p:cNvSpPr>
          <p:nvPr/>
        </p:nvSpPr>
        <p:spPr bwMode="auto">
          <a:xfrm>
            <a:off x="161911" y="114300"/>
            <a:ext cx="2984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Arial Unicode MS" pitchFamily="34" charset="-128"/>
              </a:defRPr>
            </a:lvl1pPr>
            <a:lvl2pPr marL="742950" indent="-285750" eaLnBrk="0" hangingPunct="0">
              <a:defRPr>
                <a:solidFill>
                  <a:schemeClr val="tx1"/>
                </a:solidFill>
                <a:latin typeface="Arial" panose="020B0604020202020204" pitchFamily="34" charset="0"/>
                <a:ea typeface="Arial Unicode MS" pitchFamily="34" charset="-128"/>
              </a:defRPr>
            </a:lvl2pPr>
            <a:lvl3pPr marL="1143000" indent="-228600" eaLnBrk="0" hangingPunct="0">
              <a:defRPr>
                <a:solidFill>
                  <a:schemeClr val="tx1"/>
                </a:solidFill>
                <a:latin typeface="Arial" panose="020B0604020202020204" pitchFamily="34" charset="0"/>
                <a:ea typeface="Arial Unicode MS" pitchFamily="34" charset="-128"/>
              </a:defRPr>
            </a:lvl3pPr>
            <a:lvl4pPr marL="1600200" indent="-228600" eaLnBrk="0" hangingPunct="0">
              <a:defRPr>
                <a:solidFill>
                  <a:schemeClr val="tx1"/>
                </a:solidFill>
                <a:latin typeface="Arial" panose="020B0604020202020204" pitchFamily="34" charset="0"/>
                <a:ea typeface="Arial Unicode MS" pitchFamily="34" charset="-128"/>
              </a:defRPr>
            </a:lvl4pPr>
            <a:lvl5pPr marL="2057400" indent="-228600" eaLnBrk="0" hangingPunct="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algn="ctr" eaLnBrk="1" hangingPunct="1">
              <a:buClr>
                <a:srgbClr val="000000"/>
              </a:buClr>
              <a:buFont typeface="Arial" panose="020B0604020202020204" pitchFamily="34" charset="0"/>
              <a:buNone/>
            </a:pPr>
            <a:r>
              <a:rPr lang="it-IT" altLang="it-IT" sz="1600" b="1">
                <a:solidFill>
                  <a:srgbClr val="FFFFFF"/>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rPr>
              <a:t>1</a:t>
            </a:r>
          </a:p>
        </p:txBody>
      </p:sp>
      <p:pic>
        <p:nvPicPr>
          <p:cNvPr id="14" name="Immagine 13" descr="Immagine che contiene Elementi grafici, Carattere, grafica, schermata&#10;&#10;Descrizione generata automaticamente">
            <a:extLst>
              <a:ext uri="{FF2B5EF4-FFF2-40B4-BE49-F238E27FC236}">
                <a16:creationId xmlns:a16="http://schemas.microsoft.com/office/drawing/2014/main" id="{1E159B41-AE9D-CD1A-E438-8C3D20F5F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177586"/>
            <a:ext cx="980409" cy="322925"/>
          </a:xfrm>
          <a:prstGeom prst="rect">
            <a:avLst/>
          </a:prstGeom>
        </p:spPr>
      </p:pic>
      <p:pic>
        <p:nvPicPr>
          <p:cNvPr id="15" name="Immagine 1" descr="Immagine che contiene Carattere, Blu elettrico, blu, testo&#10;&#10;Descrizione generata automaticamente">
            <a:extLst>
              <a:ext uri="{FF2B5EF4-FFF2-40B4-BE49-F238E27FC236}">
                <a16:creationId xmlns:a16="http://schemas.microsoft.com/office/drawing/2014/main" id="{06BBE83C-F111-21CF-4247-DE9E2505F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475" y="231151"/>
            <a:ext cx="1194950" cy="25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a:extLst>
              <a:ext uri="{FF2B5EF4-FFF2-40B4-BE49-F238E27FC236}">
                <a16:creationId xmlns:a16="http://schemas.microsoft.com/office/drawing/2014/main" id="{E507E89E-0A59-0830-D041-6462EBEE2579}"/>
              </a:ext>
            </a:extLst>
          </p:cNvPr>
          <p:cNvSpPr txBox="1"/>
          <p:nvPr/>
        </p:nvSpPr>
        <p:spPr>
          <a:xfrm>
            <a:off x="8052" y="642690"/>
            <a:ext cx="7732300" cy="492443"/>
          </a:xfrm>
          <a:prstGeom prst="rect">
            <a:avLst/>
          </a:prstGeom>
          <a:noFill/>
        </p:spPr>
        <p:txBody>
          <a:bodyPr wrap="square" rtlCol="0">
            <a:spAutoFit/>
          </a:bodyPr>
          <a:lstStyle/>
          <a:p>
            <a:r>
              <a:rPr lang="en-GB" sz="1400" b="1" dirty="0">
                <a:latin typeface="Noto Sans" panose="020B0502040504020204" pitchFamily="34" charset="0"/>
                <a:ea typeface="Noto Sans" panose="020B0502040504020204" pitchFamily="34" charset="0"/>
              </a:rPr>
              <a:t>TASK 3.1: </a:t>
            </a:r>
            <a:r>
              <a:rPr lang="en-GB" sz="1400" dirty="0">
                <a:latin typeface="Noto Sans" panose="020B0502040504020204" pitchFamily="34" charset="0"/>
                <a:ea typeface="Noto Sans" panose="020B0502040504020204" pitchFamily="34" charset="0"/>
              </a:rPr>
              <a:t>Lab-scale ammonia catalyst (TRL3)</a:t>
            </a:r>
          </a:p>
          <a:p>
            <a:r>
              <a:rPr lang="en-GB" sz="1200" b="1" dirty="0">
                <a:latin typeface="Noto Sans" panose="020B0502040504020204" pitchFamily="34" charset="0"/>
                <a:ea typeface="Noto Sans" panose="020B0502040504020204" pitchFamily="34" charset="0"/>
              </a:rPr>
              <a:t>Sub-task: </a:t>
            </a:r>
            <a:r>
              <a:rPr lang="en-US" sz="1200" dirty="0">
                <a:latin typeface="Noto Sans" panose="020B0502040504020204" pitchFamily="34" charset="0"/>
                <a:ea typeface="Noto Sans" panose="020B0502040504020204" pitchFamily="34" charset="0"/>
              </a:rPr>
              <a:t>Transition metal (TM) nanocluster and nanoparticle-based catalysts (CSIC)</a:t>
            </a:r>
            <a:endParaRPr lang="en-GB" sz="1200" dirty="0">
              <a:latin typeface="Noto Sans" panose="020B0502040504020204" pitchFamily="34" charset="0"/>
              <a:ea typeface="Noto Sans" panose="020B0502040504020204" pitchFamily="34" charset="0"/>
            </a:endParaRPr>
          </a:p>
        </p:txBody>
      </p:sp>
      <p:sp>
        <p:nvSpPr>
          <p:cNvPr id="4" name="Google Shape;972;p31">
            <a:extLst>
              <a:ext uri="{FF2B5EF4-FFF2-40B4-BE49-F238E27FC236}">
                <a16:creationId xmlns:a16="http://schemas.microsoft.com/office/drawing/2014/main" id="{5DE55C82-85EE-AAA1-7B08-9133C78FFD10}"/>
              </a:ext>
            </a:extLst>
          </p:cNvPr>
          <p:cNvSpPr>
            <a:spLocks noChangeArrowheads="1"/>
          </p:cNvSpPr>
          <p:nvPr/>
        </p:nvSpPr>
        <p:spPr bwMode="auto">
          <a:xfrm>
            <a:off x="145479" y="135994"/>
            <a:ext cx="379413" cy="376237"/>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9</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 name="Text Placeholder 1">
            <a:extLst>
              <a:ext uri="{FF2B5EF4-FFF2-40B4-BE49-F238E27FC236}">
                <a16:creationId xmlns:a16="http://schemas.microsoft.com/office/drawing/2014/main" id="{1F6F2462-1128-254B-5365-161B1529545F}"/>
              </a:ext>
            </a:extLst>
          </p:cNvPr>
          <p:cNvSpPr txBox="1">
            <a:spLocks/>
          </p:cNvSpPr>
          <p:nvPr/>
        </p:nvSpPr>
        <p:spPr bwMode="auto">
          <a:xfrm>
            <a:off x="550292" y="159806"/>
            <a:ext cx="288246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AMBHER Project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Catalysts</a:t>
            </a:r>
            <a:endParaRPr lang="en-US" altLang="ko-KR" sz="16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8" name="CasellaDiTesto 7">
            <a:extLst>
              <a:ext uri="{FF2B5EF4-FFF2-40B4-BE49-F238E27FC236}">
                <a16:creationId xmlns:a16="http://schemas.microsoft.com/office/drawing/2014/main" id="{E93B8238-7F60-5984-FF32-8E0557067725}"/>
              </a:ext>
            </a:extLst>
          </p:cNvPr>
          <p:cNvSpPr txBox="1"/>
          <p:nvPr/>
        </p:nvSpPr>
        <p:spPr>
          <a:xfrm>
            <a:off x="14469" y="1152724"/>
            <a:ext cx="4269499" cy="307777"/>
          </a:xfrm>
          <a:prstGeom prst="rect">
            <a:avLst/>
          </a:prstGeom>
          <a:noFill/>
        </p:spPr>
        <p:txBody>
          <a:bodyPr wrap="square">
            <a:spAutoFit/>
          </a:bodyPr>
          <a:lstStyle/>
          <a:p>
            <a:pPr marL="171450" indent="-171450">
              <a:buFont typeface="Arial" panose="020B0604020202020204" pitchFamily="34" charset="0"/>
              <a:buChar char="•"/>
            </a:pPr>
            <a:r>
              <a:rPr lang="en-GB" sz="1400" i="1" dirty="0">
                <a:latin typeface="Noto Sans" panose="020B0502040504020204" pitchFamily="34" charset="0"/>
                <a:ea typeface="Noto Sans" panose="020B0502040504020204" pitchFamily="34" charset="0"/>
              </a:rPr>
              <a:t>Synthesis of TM doped Ceria-based materials</a:t>
            </a:r>
          </a:p>
        </p:txBody>
      </p:sp>
      <p:pic>
        <p:nvPicPr>
          <p:cNvPr id="2" name="Immagine 28" descr="1280px-Logotipo_del_CSIC.svg.png">
            <a:extLst>
              <a:ext uri="{FF2B5EF4-FFF2-40B4-BE49-F238E27FC236}">
                <a16:creationId xmlns:a16="http://schemas.microsoft.com/office/drawing/2014/main" id="{71F21530-F8C9-63D4-1B7B-201253C4B6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217261"/>
            <a:ext cx="1080120" cy="26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0368C7B1-132F-B63A-0C6D-C35E3ACB3C63}"/>
              </a:ext>
            </a:extLst>
          </p:cNvPr>
          <p:cNvPicPr>
            <a:picLocks noChangeAspect="1"/>
          </p:cNvPicPr>
          <p:nvPr/>
        </p:nvPicPr>
        <p:blipFill>
          <a:blip r:embed="rId5"/>
          <a:stretch>
            <a:fillRect/>
          </a:stretch>
        </p:blipFill>
        <p:spPr>
          <a:xfrm>
            <a:off x="35496" y="1687354"/>
            <a:ext cx="3312768" cy="2938796"/>
          </a:xfrm>
          <a:prstGeom prst="rect">
            <a:avLst/>
          </a:prstGeom>
        </p:spPr>
      </p:pic>
      <p:sp>
        <p:nvSpPr>
          <p:cNvPr id="9" name="Rectángulo 2">
            <a:extLst>
              <a:ext uri="{FF2B5EF4-FFF2-40B4-BE49-F238E27FC236}">
                <a16:creationId xmlns:a16="http://schemas.microsoft.com/office/drawing/2014/main" id="{67EF4663-9DD7-EDBF-B661-F307CA9664E2}"/>
              </a:ext>
            </a:extLst>
          </p:cNvPr>
          <p:cNvSpPr/>
          <p:nvPr/>
        </p:nvSpPr>
        <p:spPr>
          <a:xfrm>
            <a:off x="-36512" y="1488657"/>
            <a:ext cx="1531188" cy="246221"/>
          </a:xfrm>
          <a:prstGeom prst="rect">
            <a:avLst/>
          </a:prstGeom>
        </p:spPr>
        <p:txBody>
          <a:bodyPr wrap="none">
            <a:spAutoFit/>
          </a:bodyPr>
          <a:lstStyle/>
          <a:p>
            <a:pPr algn="just"/>
            <a:r>
              <a:rPr lang="it-IT" sz="1000" b="1" dirty="0">
                <a:latin typeface="Noto Sans" panose="020B0502040504020204" pitchFamily="34" charset="0"/>
                <a:ea typeface="Noto Sans" panose="020B0502040504020204" pitchFamily="34" charset="0"/>
              </a:rPr>
              <a:t>Nano-ceria catalysts </a:t>
            </a:r>
          </a:p>
        </p:txBody>
      </p:sp>
      <p:pic>
        <p:nvPicPr>
          <p:cNvPr id="12" name="Imagen 1">
            <a:extLst>
              <a:ext uri="{FF2B5EF4-FFF2-40B4-BE49-F238E27FC236}">
                <a16:creationId xmlns:a16="http://schemas.microsoft.com/office/drawing/2014/main" id="{65362A20-444C-F48A-1B23-0800BB917A44}"/>
              </a:ext>
            </a:extLst>
          </p:cNvPr>
          <p:cNvPicPr>
            <a:picLocks noChangeAspect="1"/>
          </p:cNvPicPr>
          <p:nvPr/>
        </p:nvPicPr>
        <p:blipFill rotWithShape="1">
          <a:blip r:embed="rId6"/>
          <a:srcRect l="6976" t="7988" r="12290" b="2940"/>
          <a:stretch/>
        </p:blipFill>
        <p:spPr>
          <a:xfrm>
            <a:off x="5868128" y="1569796"/>
            <a:ext cx="3240758" cy="2498582"/>
          </a:xfrm>
          <a:prstGeom prst="rect">
            <a:avLst/>
          </a:prstGeom>
        </p:spPr>
      </p:pic>
      <p:pic>
        <p:nvPicPr>
          <p:cNvPr id="18" name="Immagine 17">
            <a:extLst>
              <a:ext uri="{FF2B5EF4-FFF2-40B4-BE49-F238E27FC236}">
                <a16:creationId xmlns:a16="http://schemas.microsoft.com/office/drawing/2014/main" id="{8A9ECBA6-B4DA-A8D5-5BE8-FCDF02BDEAB8}"/>
              </a:ext>
            </a:extLst>
          </p:cNvPr>
          <p:cNvPicPr>
            <a:picLocks noChangeAspect="1"/>
          </p:cNvPicPr>
          <p:nvPr/>
        </p:nvPicPr>
        <p:blipFill>
          <a:blip r:embed="rId7"/>
          <a:stretch>
            <a:fillRect/>
          </a:stretch>
        </p:blipFill>
        <p:spPr>
          <a:xfrm>
            <a:off x="3436170" y="2571750"/>
            <a:ext cx="2456369" cy="899302"/>
          </a:xfrm>
          <a:prstGeom prst="rect">
            <a:avLst/>
          </a:prstGeom>
        </p:spPr>
      </p:pic>
      <p:sp>
        <p:nvSpPr>
          <p:cNvPr id="19" name="CuadroTexto 8">
            <a:extLst>
              <a:ext uri="{FF2B5EF4-FFF2-40B4-BE49-F238E27FC236}">
                <a16:creationId xmlns:a16="http://schemas.microsoft.com/office/drawing/2014/main" id="{8BC51A0A-FAE8-6EA8-CD8A-BE04972DF59D}"/>
              </a:ext>
            </a:extLst>
          </p:cNvPr>
          <p:cNvSpPr txBox="1"/>
          <p:nvPr/>
        </p:nvSpPr>
        <p:spPr>
          <a:xfrm>
            <a:off x="3779912" y="3945146"/>
            <a:ext cx="3123953" cy="646331"/>
          </a:xfrm>
          <a:prstGeom prst="rect">
            <a:avLst/>
          </a:prstGeom>
          <a:noFill/>
        </p:spPr>
        <p:txBody>
          <a:bodyPr wrap="square" rtlCol="0">
            <a:spAutoFit/>
          </a:bodyPr>
          <a:lstStyle/>
          <a:p>
            <a:pPr algn="ctr"/>
            <a:r>
              <a:rPr lang="en-US" sz="1200" u="sng" dirty="0">
                <a:latin typeface="Noto Sans" panose="020B0502040504020204" pitchFamily="34" charset="0"/>
                <a:ea typeface="Noto Sans" panose="020B0502040504020204" pitchFamily="34" charset="0"/>
              </a:rPr>
              <a:t>Reaction conditions</a:t>
            </a:r>
          </a:p>
          <a:p>
            <a:pPr algn="ctr"/>
            <a:r>
              <a:rPr lang="es-ES" sz="1200" b="1" dirty="0">
                <a:latin typeface="Noto Sans" panose="020B0502040504020204" pitchFamily="34" charset="0"/>
                <a:ea typeface="Noto Sans" panose="020B0502040504020204" pitchFamily="34" charset="0"/>
              </a:rPr>
              <a:t>400 </a:t>
            </a:r>
            <a:r>
              <a:rPr lang="es-ES" sz="1200" b="1" dirty="0">
                <a:latin typeface="Noto Sans" panose="020B0502040504020204" pitchFamily="34" charset="0"/>
                <a:ea typeface="Noto Sans" panose="020B0502040504020204" pitchFamily="34" charset="0"/>
                <a:cs typeface="Calibri" panose="020F0502020204030204" pitchFamily="34" charset="0"/>
              </a:rPr>
              <a:t>°</a:t>
            </a:r>
            <a:r>
              <a:rPr lang="es-ES" sz="1200" b="1" dirty="0">
                <a:latin typeface="Noto Sans" panose="020B0502040504020204" pitchFamily="34" charset="0"/>
                <a:ea typeface="Noto Sans" panose="020B0502040504020204" pitchFamily="34" charset="0"/>
              </a:rPr>
              <a:t>C</a:t>
            </a:r>
            <a:r>
              <a:rPr lang="es-ES" sz="1200" dirty="0">
                <a:latin typeface="Noto Sans" panose="020B0502040504020204" pitchFamily="34" charset="0"/>
                <a:ea typeface="Noto Sans" panose="020B0502040504020204" pitchFamily="34" charset="0"/>
              </a:rPr>
              <a:t>, </a:t>
            </a:r>
            <a:r>
              <a:rPr lang="es-ES" sz="1200" b="1" dirty="0">
                <a:latin typeface="Noto Sans" panose="020B0502040504020204" pitchFamily="34" charset="0"/>
                <a:ea typeface="Noto Sans" panose="020B0502040504020204" pitchFamily="34" charset="0"/>
              </a:rPr>
              <a:t>30 bar</a:t>
            </a:r>
            <a:r>
              <a:rPr lang="es-ES" sz="1200" dirty="0">
                <a:latin typeface="Noto Sans" panose="020B0502040504020204" pitchFamily="34" charset="0"/>
                <a:ea typeface="Noto Sans" panose="020B0502040504020204" pitchFamily="34" charset="0"/>
              </a:rPr>
              <a:t>, </a:t>
            </a:r>
            <a:r>
              <a:rPr lang="en-US" sz="1200" dirty="0">
                <a:latin typeface="Noto Sans" panose="020B0502040504020204" pitchFamily="34" charset="0"/>
                <a:ea typeface="Noto Sans" panose="020B0502040504020204" pitchFamily="34" charset="0"/>
              </a:rPr>
              <a:t>WHSV= 6750 mL·min</a:t>
            </a:r>
            <a:r>
              <a:rPr lang="en-US" sz="1200" baseline="30000" dirty="0">
                <a:latin typeface="Noto Sans" panose="020B0502040504020204" pitchFamily="34" charset="0"/>
                <a:ea typeface="Noto Sans" panose="020B0502040504020204" pitchFamily="34" charset="0"/>
              </a:rPr>
              <a:t>-1</a:t>
            </a:r>
            <a:r>
              <a:rPr lang="en-US" sz="1200" dirty="0">
                <a:latin typeface="Noto Sans" panose="020B0502040504020204" pitchFamily="34" charset="0"/>
                <a:ea typeface="Noto Sans" panose="020B0502040504020204" pitchFamily="34" charset="0"/>
              </a:rPr>
              <a:t>·g</a:t>
            </a:r>
            <a:r>
              <a:rPr lang="en-US" sz="1200" baseline="30000" dirty="0">
                <a:latin typeface="Noto Sans" panose="020B0502040504020204" pitchFamily="34" charset="0"/>
                <a:ea typeface="Noto Sans" panose="020B0502040504020204" pitchFamily="34" charset="0"/>
              </a:rPr>
              <a:t>-1</a:t>
            </a:r>
            <a:r>
              <a:rPr lang="en-US" sz="1200" dirty="0">
                <a:latin typeface="Noto Sans" panose="020B0502040504020204" pitchFamily="34" charset="0"/>
                <a:ea typeface="Noto Sans" panose="020B0502040504020204" pitchFamily="34" charset="0"/>
              </a:rPr>
              <a:t> </a:t>
            </a:r>
          </a:p>
          <a:p>
            <a:pPr algn="ctr"/>
            <a:r>
              <a:rPr lang="en-US" sz="1200" dirty="0">
                <a:latin typeface="Noto Sans" panose="020B0502040504020204" pitchFamily="34" charset="0"/>
                <a:ea typeface="Noto Sans" panose="020B0502040504020204" pitchFamily="34" charset="0"/>
              </a:rPr>
              <a:t>Pre-treatment: 550 </a:t>
            </a:r>
            <a:r>
              <a:rPr lang="en-US" sz="1200" dirty="0">
                <a:latin typeface="Noto Sans" panose="020B0502040504020204" pitchFamily="34" charset="0"/>
                <a:ea typeface="Noto Sans" panose="020B0502040504020204" pitchFamily="34" charset="0"/>
                <a:cs typeface="Calibri" panose="020F0502020204030204" pitchFamily="34" charset="0"/>
              </a:rPr>
              <a:t>°</a:t>
            </a:r>
            <a:r>
              <a:rPr lang="en-US" sz="1200" dirty="0">
                <a:latin typeface="Noto Sans" panose="020B0502040504020204" pitchFamily="34" charset="0"/>
                <a:ea typeface="Noto Sans" panose="020B0502040504020204" pitchFamily="34" charset="0"/>
              </a:rPr>
              <a:t>C, H</a:t>
            </a:r>
            <a:r>
              <a:rPr lang="en-US" sz="1200" baseline="-25000" dirty="0">
                <a:latin typeface="Noto Sans" panose="020B0502040504020204" pitchFamily="34" charset="0"/>
                <a:ea typeface="Noto Sans" panose="020B0502040504020204" pitchFamily="34" charset="0"/>
              </a:rPr>
              <a:t>2</a:t>
            </a:r>
            <a:r>
              <a:rPr lang="en-US" sz="1200" dirty="0">
                <a:latin typeface="Noto Sans" panose="020B0502040504020204" pitchFamily="34" charset="0"/>
                <a:ea typeface="Noto Sans" panose="020B0502040504020204" pitchFamily="34" charset="0"/>
              </a:rPr>
              <a:t>, 1 bar, 2 </a:t>
            </a:r>
            <a:r>
              <a:rPr lang="es-ES" sz="1200" dirty="0">
                <a:latin typeface="Noto Sans" panose="020B0502040504020204" pitchFamily="34" charset="0"/>
                <a:ea typeface="Noto Sans" panose="020B0502040504020204" pitchFamily="34" charset="0"/>
              </a:rPr>
              <a:t>h </a:t>
            </a:r>
          </a:p>
        </p:txBody>
      </p:sp>
    </p:spTree>
    <p:extLst>
      <p:ext uri="{BB962C8B-B14F-4D97-AF65-F5344CB8AC3E}">
        <p14:creationId xmlns:p14="http://schemas.microsoft.com/office/powerpoint/2010/main" val="585549523"/>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032588D-5DDB-7ED1-4FB5-9FBF6C4FC24A}"/>
              </a:ext>
            </a:extLst>
          </p:cNvPr>
          <p:cNvSpPr txBox="1">
            <a:spLocks/>
          </p:cNvSpPr>
          <p:nvPr/>
        </p:nvSpPr>
        <p:spPr bwMode="auto">
          <a:xfrm>
            <a:off x="434799" y="87138"/>
            <a:ext cx="370515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CONVENTIONAL USES OF AMMONIA</a:t>
            </a:r>
            <a:endParaRPr lang="en-US" altLang="ko-KR"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5" name="Google Shape;972;p31">
            <a:extLst>
              <a:ext uri="{FF2B5EF4-FFF2-40B4-BE49-F238E27FC236}">
                <a16:creationId xmlns:a16="http://schemas.microsoft.com/office/drawing/2014/main" id="{76769F31-B78D-AC1A-BB71-DD8CCB3387BA}"/>
              </a:ext>
            </a:extLst>
          </p:cNvPr>
          <p:cNvSpPr>
            <a:spLocks noChangeArrowheads="1"/>
          </p:cNvSpPr>
          <p:nvPr/>
        </p:nvSpPr>
        <p:spPr bwMode="auto">
          <a:xfrm>
            <a:off x="96215" y="58040"/>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2</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0" name="CasellaDiTesto 9">
            <a:extLst>
              <a:ext uri="{FF2B5EF4-FFF2-40B4-BE49-F238E27FC236}">
                <a16:creationId xmlns:a16="http://schemas.microsoft.com/office/drawing/2014/main" id="{D844FEF3-EE5C-F763-CCB6-324E3D11C1BD}"/>
              </a:ext>
            </a:extLst>
          </p:cNvPr>
          <p:cNvSpPr txBox="1"/>
          <p:nvPr/>
        </p:nvSpPr>
        <p:spPr>
          <a:xfrm>
            <a:off x="96215" y="862201"/>
            <a:ext cx="5472608" cy="523220"/>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“Today, roughly 80% of the annually produced ammonia is used for fertilizer production</a:t>
            </a:r>
            <a:r>
              <a:rPr lang="en-US" sz="1400" dirty="0">
                <a:latin typeface="Noto Sans" panose="020B0502040504020204" pitchFamily="34" charset="0"/>
                <a:ea typeface="Noto Sans" panose="020B0502040504020204" pitchFamily="34" charset="0"/>
                <a:cs typeface="Noto Sans" panose="020B0502040504020204" pitchFamily="34" charset="0"/>
              </a:rPr>
              <a:t>”</a:t>
            </a:r>
            <a:endParaRPr lang="it-IT" sz="1100" i="1" dirty="0">
              <a:solidFill>
                <a:srgbClr val="4B55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 name="Google Shape;972;p31">
            <a:extLst>
              <a:ext uri="{FF2B5EF4-FFF2-40B4-BE49-F238E27FC236}">
                <a16:creationId xmlns:a16="http://schemas.microsoft.com/office/drawing/2014/main" id="{A8923003-7B42-AC9A-3628-92AC03C664E9}"/>
              </a:ext>
            </a:extLst>
          </p:cNvPr>
          <p:cNvSpPr>
            <a:spLocks noChangeAspect="1" noChangeArrowheads="1"/>
          </p:cNvSpPr>
          <p:nvPr/>
        </p:nvSpPr>
        <p:spPr bwMode="auto">
          <a:xfrm>
            <a:off x="213689" y="607758"/>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5" name="Text Placeholder 1">
            <a:extLst>
              <a:ext uri="{FF2B5EF4-FFF2-40B4-BE49-F238E27FC236}">
                <a16:creationId xmlns:a16="http://schemas.microsoft.com/office/drawing/2014/main" id="{044622AB-EAAA-647B-55B7-107AB1128996}"/>
              </a:ext>
            </a:extLst>
          </p:cNvPr>
          <p:cNvSpPr txBox="1">
            <a:spLocks/>
          </p:cNvSpPr>
          <p:nvPr/>
        </p:nvSpPr>
        <p:spPr bwMode="auto">
          <a:xfrm>
            <a:off x="372534" y="532309"/>
            <a:ext cx="5279585"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atinLnBrk="1">
              <a:spcBef>
                <a:spcPct val="20000"/>
              </a:spcBef>
              <a:buClr>
                <a:srgbClr val="000000"/>
              </a:buClr>
            </a:pPr>
            <a:r>
              <a:rPr lang="it-IT" altLang="it-IT" sz="12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Fertilizer</a:t>
            </a:r>
            <a:r>
              <a:rPr lang="it-IT" altLang="it-IT" sz="12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a:t>
            </a:r>
            <a:r>
              <a:rPr lang="it-IT" altLang="it-IT" sz="12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industry</a:t>
            </a:r>
            <a:endParaRPr lang="en-US" altLang="ko-KR" sz="12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48" name="Text Placeholder 1">
            <a:extLst>
              <a:ext uri="{FF2B5EF4-FFF2-40B4-BE49-F238E27FC236}">
                <a16:creationId xmlns:a16="http://schemas.microsoft.com/office/drawing/2014/main" id="{C6DBBFE4-165F-6BB1-3606-D2B0EEA5A7C3}"/>
              </a:ext>
            </a:extLst>
          </p:cNvPr>
          <p:cNvSpPr txBox="1">
            <a:spLocks/>
          </p:cNvSpPr>
          <p:nvPr/>
        </p:nvSpPr>
        <p:spPr bwMode="auto">
          <a:xfrm>
            <a:off x="6516217" y="155462"/>
            <a:ext cx="1512168" cy="28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atinLnBrk="1">
              <a:spcBef>
                <a:spcPct val="20000"/>
              </a:spcBef>
              <a:buClr>
                <a:srgbClr val="000000"/>
              </a:buClr>
            </a:pPr>
            <a:r>
              <a:rPr lang="en-US" altLang="it-IT" sz="10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Major ammonia uses</a:t>
            </a:r>
            <a:endParaRPr lang="en-US" altLang="ko-KR" sz="10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pic>
        <p:nvPicPr>
          <p:cNvPr id="5122" name="Picture 2" descr="Major ammonia uses">
            <a:extLst>
              <a:ext uri="{FF2B5EF4-FFF2-40B4-BE49-F238E27FC236}">
                <a16:creationId xmlns:a16="http://schemas.microsoft.com/office/drawing/2014/main" id="{3E0F661D-7C28-F9F3-7BBE-4E4D484E74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61" r="20689"/>
          <a:stretch/>
        </p:blipFill>
        <p:spPr bwMode="auto">
          <a:xfrm>
            <a:off x="5775129" y="642311"/>
            <a:ext cx="324036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 tractor applies conventional ammonia fertilizer on a field in eastern Washington.">
            <a:extLst>
              <a:ext uri="{FF2B5EF4-FFF2-40B4-BE49-F238E27FC236}">
                <a16:creationId xmlns:a16="http://schemas.microsoft.com/office/drawing/2014/main" id="{6BA06197-6494-2DE7-C0D5-1E7BF0EEA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0628" y="2922234"/>
            <a:ext cx="3473372" cy="1953772"/>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28BF20C3-D2BC-E025-D7D3-C8228C1CE964}"/>
              </a:ext>
            </a:extLst>
          </p:cNvPr>
          <p:cNvSpPr txBox="1"/>
          <p:nvPr/>
        </p:nvSpPr>
        <p:spPr>
          <a:xfrm>
            <a:off x="97979" y="1855872"/>
            <a:ext cx="5472608" cy="738664"/>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“Liquid ammonia has found wide application in the tanning industry, as well as in the production of dyes used in textile </a:t>
            </a:r>
            <a:r>
              <a:rPr lang="en-US" sz="1400" b="0" i="0" dirty="0" err="1">
                <a:effectLst/>
                <a:latin typeface="Noto Sans" panose="020B0502040504020204" pitchFamily="34" charset="0"/>
                <a:ea typeface="Noto Sans" panose="020B0502040504020204" pitchFamily="34" charset="0"/>
                <a:cs typeface="Noto Sans" panose="020B0502040504020204" pitchFamily="34" charset="0"/>
              </a:rPr>
              <a:t>colouring</a:t>
            </a:r>
            <a:r>
              <a:rPr lang="en-US" sz="1400" dirty="0">
                <a:latin typeface="Noto Sans" panose="020B0502040504020204" pitchFamily="34" charset="0"/>
                <a:ea typeface="Noto Sans" panose="020B0502040504020204" pitchFamily="34" charset="0"/>
                <a:cs typeface="Noto Sans" panose="020B0502040504020204" pitchFamily="34" charset="0"/>
              </a:rPr>
              <a:t>”</a:t>
            </a:r>
            <a:endParaRPr lang="it-IT" sz="1100" i="1" dirty="0">
              <a:solidFill>
                <a:srgbClr val="4B55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Google Shape;972;p31">
            <a:extLst>
              <a:ext uri="{FF2B5EF4-FFF2-40B4-BE49-F238E27FC236}">
                <a16:creationId xmlns:a16="http://schemas.microsoft.com/office/drawing/2014/main" id="{14B1124F-4465-CBE2-B4D4-C28AE84FC400}"/>
              </a:ext>
            </a:extLst>
          </p:cNvPr>
          <p:cNvSpPr>
            <a:spLocks noChangeAspect="1" noChangeArrowheads="1"/>
          </p:cNvSpPr>
          <p:nvPr/>
        </p:nvSpPr>
        <p:spPr bwMode="auto">
          <a:xfrm>
            <a:off x="215453" y="1614129"/>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 name="Text Placeholder 1">
            <a:extLst>
              <a:ext uri="{FF2B5EF4-FFF2-40B4-BE49-F238E27FC236}">
                <a16:creationId xmlns:a16="http://schemas.microsoft.com/office/drawing/2014/main" id="{B0AA4E1C-0542-C44D-4E41-0F81A5EC9C7D}"/>
              </a:ext>
            </a:extLst>
          </p:cNvPr>
          <p:cNvSpPr txBox="1">
            <a:spLocks/>
          </p:cNvSpPr>
          <p:nvPr/>
        </p:nvSpPr>
        <p:spPr bwMode="auto">
          <a:xfrm>
            <a:off x="374298" y="1538680"/>
            <a:ext cx="5279585"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atinLnBrk="1">
              <a:spcBef>
                <a:spcPct val="20000"/>
              </a:spcBef>
              <a:buClr>
                <a:srgbClr val="000000"/>
              </a:buClr>
            </a:pPr>
            <a:r>
              <a:rPr lang="it-IT" altLang="it-IT" sz="12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Textile</a:t>
            </a:r>
            <a:r>
              <a:rPr lang="it-IT" altLang="it-IT" sz="12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a:t>
            </a:r>
            <a:r>
              <a:rPr lang="it-IT" altLang="it-IT" sz="12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industry</a:t>
            </a:r>
            <a:endParaRPr lang="en-US" altLang="ko-KR" sz="12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9" name="CasellaDiTesto 8">
            <a:extLst>
              <a:ext uri="{FF2B5EF4-FFF2-40B4-BE49-F238E27FC236}">
                <a16:creationId xmlns:a16="http://schemas.microsoft.com/office/drawing/2014/main" id="{C3D96B38-3135-C685-37FC-0BE35329BBE9}"/>
              </a:ext>
            </a:extLst>
          </p:cNvPr>
          <p:cNvSpPr txBox="1"/>
          <p:nvPr/>
        </p:nvSpPr>
        <p:spPr>
          <a:xfrm>
            <a:off x="96215" y="3032958"/>
            <a:ext cx="5472608" cy="954107"/>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“Weapons manufacturers use a very large amount of ammonia. Primarily for the production of explosives. It is a flammable compound that ignites spontaneously at temperatures above 630°C.</a:t>
            </a:r>
            <a:r>
              <a:rPr lang="en-US" sz="1400" dirty="0">
                <a:latin typeface="Noto Sans" panose="020B0502040504020204" pitchFamily="34" charset="0"/>
                <a:ea typeface="Noto Sans" panose="020B0502040504020204" pitchFamily="34" charset="0"/>
                <a:cs typeface="Noto Sans" panose="020B0502040504020204" pitchFamily="34" charset="0"/>
              </a:rPr>
              <a:t>”</a:t>
            </a:r>
            <a:endParaRPr lang="it-IT" sz="1100" i="1" dirty="0">
              <a:solidFill>
                <a:srgbClr val="4B55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 name="Google Shape;972;p31">
            <a:extLst>
              <a:ext uri="{FF2B5EF4-FFF2-40B4-BE49-F238E27FC236}">
                <a16:creationId xmlns:a16="http://schemas.microsoft.com/office/drawing/2014/main" id="{495E4FD6-CDE1-B51C-4C79-BF945EAEEC86}"/>
              </a:ext>
            </a:extLst>
          </p:cNvPr>
          <p:cNvSpPr>
            <a:spLocks noChangeAspect="1" noChangeArrowheads="1"/>
          </p:cNvSpPr>
          <p:nvPr/>
        </p:nvSpPr>
        <p:spPr bwMode="auto">
          <a:xfrm>
            <a:off x="213689" y="2791215"/>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 name="Text Placeholder 1">
            <a:extLst>
              <a:ext uri="{FF2B5EF4-FFF2-40B4-BE49-F238E27FC236}">
                <a16:creationId xmlns:a16="http://schemas.microsoft.com/office/drawing/2014/main" id="{8CEB9F28-7768-C8AD-3544-35ED4DCC2613}"/>
              </a:ext>
            </a:extLst>
          </p:cNvPr>
          <p:cNvSpPr txBox="1">
            <a:spLocks/>
          </p:cNvSpPr>
          <p:nvPr/>
        </p:nvSpPr>
        <p:spPr bwMode="auto">
          <a:xfrm>
            <a:off x="372534" y="2715766"/>
            <a:ext cx="5279585"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atinLnBrk="1">
              <a:spcBef>
                <a:spcPct val="20000"/>
              </a:spcBef>
              <a:buClr>
                <a:srgbClr val="000000"/>
              </a:buClr>
            </a:pPr>
            <a:r>
              <a:rPr lang="it-IT" altLang="it-IT" sz="12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Explosive</a:t>
            </a:r>
            <a:r>
              <a:rPr lang="it-IT" altLang="it-IT" sz="12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a:t>
            </a:r>
            <a:r>
              <a:rPr lang="it-IT" altLang="it-IT" sz="12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industry</a:t>
            </a:r>
            <a:endParaRPr lang="en-US" altLang="ko-KR" sz="12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14" name="CasellaDiTesto 13">
            <a:extLst>
              <a:ext uri="{FF2B5EF4-FFF2-40B4-BE49-F238E27FC236}">
                <a16:creationId xmlns:a16="http://schemas.microsoft.com/office/drawing/2014/main" id="{DBCBB03C-6D96-F3C7-3598-031632F45534}"/>
              </a:ext>
            </a:extLst>
          </p:cNvPr>
          <p:cNvSpPr txBox="1"/>
          <p:nvPr/>
        </p:nvSpPr>
        <p:spPr>
          <a:xfrm>
            <a:off x="93020" y="4353947"/>
            <a:ext cx="5472608" cy="738664"/>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a:t>
            </a:r>
            <a:r>
              <a:rPr lang="en-US" sz="1400" dirty="0">
                <a:latin typeface="Noto Sans" panose="020B0502040504020204" pitchFamily="34" charset="0"/>
                <a:ea typeface="Noto Sans" panose="020B0502040504020204" pitchFamily="34" charset="0"/>
                <a:cs typeface="Noto Sans" panose="020B0502040504020204" pitchFamily="34" charset="0"/>
              </a:rPr>
              <a:t>U</a:t>
            </a:r>
            <a:r>
              <a:rPr lang="en-US" sz="1400" b="0" i="0" dirty="0">
                <a:effectLst/>
                <a:latin typeface="Noto Sans" panose="020B0502040504020204" pitchFamily="34" charset="0"/>
                <a:ea typeface="Noto Sans" panose="020B0502040504020204" pitchFamily="34" charset="0"/>
                <a:cs typeface="Noto Sans" panose="020B0502040504020204" pitchFamily="34" charset="0"/>
              </a:rPr>
              <a:t>sed at a specific concentration, is considered a completely safe substance, therefore, it is very widely used in the production of hair dyes.</a:t>
            </a:r>
            <a:r>
              <a:rPr lang="en-US" sz="1400" dirty="0">
                <a:latin typeface="Noto Sans" panose="020B0502040504020204" pitchFamily="34" charset="0"/>
                <a:ea typeface="Noto Sans" panose="020B0502040504020204" pitchFamily="34" charset="0"/>
                <a:cs typeface="Noto Sans" panose="020B0502040504020204" pitchFamily="34" charset="0"/>
              </a:rPr>
              <a:t>”</a:t>
            </a:r>
            <a:endParaRPr lang="it-IT" sz="1100" i="1" dirty="0">
              <a:solidFill>
                <a:srgbClr val="4B55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6" name="Google Shape;972;p31">
            <a:extLst>
              <a:ext uri="{FF2B5EF4-FFF2-40B4-BE49-F238E27FC236}">
                <a16:creationId xmlns:a16="http://schemas.microsoft.com/office/drawing/2014/main" id="{18046AA7-692E-4579-8603-837CBD4714E7}"/>
              </a:ext>
            </a:extLst>
          </p:cNvPr>
          <p:cNvSpPr>
            <a:spLocks noChangeAspect="1" noChangeArrowheads="1"/>
          </p:cNvSpPr>
          <p:nvPr/>
        </p:nvSpPr>
        <p:spPr bwMode="auto">
          <a:xfrm>
            <a:off x="210494" y="4112204"/>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7" name="Text Placeholder 1">
            <a:extLst>
              <a:ext uri="{FF2B5EF4-FFF2-40B4-BE49-F238E27FC236}">
                <a16:creationId xmlns:a16="http://schemas.microsoft.com/office/drawing/2014/main" id="{15BEBAC6-E204-DE5A-8A6A-2516B3EDF129}"/>
              </a:ext>
            </a:extLst>
          </p:cNvPr>
          <p:cNvSpPr txBox="1">
            <a:spLocks/>
          </p:cNvSpPr>
          <p:nvPr/>
        </p:nvSpPr>
        <p:spPr bwMode="auto">
          <a:xfrm>
            <a:off x="369339" y="4036755"/>
            <a:ext cx="2906517"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atinLnBrk="1">
              <a:spcBef>
                <a:spcPct val="20000"/>
              </a:spcBef>
              <a:buClr>
                <a:srgbClr val="000000"/>
              </a:buClr>
            </a:pPr>
            <a:r>
              <a:rPr lang="en-US" altLang="it-IT" sz="12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Cosmetic industry</a:t>
            </a:r>
            <a:endParaRPr lang="en-US" altLang="ko-KR" sz="12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Tree>
    <p:extLst>
      <p:ext uri="{BB962C8B-B14F-4D97-AF65-F5344CB8AC3E}">
        <p14:creationId xmlns:p14="http://schemas.microsoft.com/office/powerpoint/2010/main" val="532652559"/>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Google Shape;80;p13">
            <a:extLst>
              <a:ext uri="{FF2B5EF4-FFF2-40B4-BE49-F238E27FC236}">
                <a16:creationId xmlns:a16="http://schemas.microsoft.com/office/drawing/2014/main" id="{E84FD81B-D5AA-E3FB-1F7A-961829234B05}"/>
              </a:ext>
            </a:extLst>
          </p:cNvPr>
          <p:cNvSpPr>
            <a:spLocks noChangeArrowheads="1"/>
          </p:cNvSpPr>
          <p:nvPr/>
        </p:nvSpPr>
        <p:spPr bwMode="auto">
          <a:xfrm>
            <a:off x="0" y="569913"/>
            <a:ext cx="9144000" cy="46037"/>
          </a:xfrm>
          <a:prstGeom prst="rect">
            <a:avLst/>
          </a:prstGeom>
          <a:solidFill>
            <a:schemeClr val="accent1"/>
          </a:solidFill>
          <a:ln>
            <a:noFill/>
          </a:ln>
        </p:spPr>
        <p:txBody>
          <a:bodyPr lIns="91425" tIns="91425" rIns="91425" bIns="91425" anchor="ctr"/>
          <a:lstStyle>
            <a:lvl1pPr eaLnBrk="0" hangingPunct="0">
              <a:defRPr>
                <a:solidFill>
                  <a:schemeClr val="tx1"/>
                </a:solidFill>
                <a:latin typeface="Arial" panose="020B0604020202020204" pitchFamily="34" charset="0"/>
                <a:ea typeface="Arial Unicode MS" pitchFamily="34" charset="-128"/>
              </a:defRPr>
            </a:lvl1pPr>
            <a:lvl2pPr marL="742950" indent="-285750" eaLnBrk="0" hangingPunct="0">
              <a:defRPr>
                <a:solidFill>
                  <a:schemeClr val="tx1"/>
                </a:solidFill>
                <a:latin typeface="Arial" panose="020B0604020202020204" pitchFamily="34" charset="0"/>
                <a:ea typeface="Arial Unicode MS" pitchFamily="34" charset="-128"/>
              </a:defRPr>
            </a:lvl2pPr>
            <a:lvl3pPr marL="1143000" indent="-228600" eaLnBrk="0" hangingPunct="0">
              <a:defRPr>
                <a:solidFill>
                  <a:schemeClr val="tx1"/>
                </a:solidFill>
                <a:latin typeface="Arial" panose="020B0604020202020204" pitchFamily="34" charset="0"/>
                <a:ea typeface="Arial Unicode MS" pitchFamily="34" charset="-128"/>
              </a:defRPr>
            </a:lvl3pPr>
            <a:lvl4pPr marL="1600200" indent="-228600" eaLnBrk="0" hangingPunct="0">
              <a:defRPr>
                <a:solidFill>
                  <a:schemeClr val="tx1"/>
                </a:solidFill>
                <a:latin typeface="Arial" panose="020B0604020202020204" pitchFamily="34" charset="0"/>
                <a:ea typeface="Arial Unicode MS" pitchFamily="34" charset="-128"/>
              </a:defRPr>
            </a:lvl4pPr>
            <a:lvl5pPr marL="2057400" indent="-228600" eaLnBrk="0" hangingPunct="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eaLnBrk="1" hangingPunct="1">
              <a:buClr>
                <a:srgbClr val="000000"/>
              </a:buClr>
              <a:buFont typeface="Arial" panose="020B0604020202020204" pitchFamily="34" charset="0"/>
              <a:buNone/>
            </a:pPr>
            <a:endParaRPr lang="it-IT" altLang="it-IT" sz="1600">
              <a:solidFill>
                <a:srgbClr val="454F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9459" name="CasellaDiTesto 34">
            <a:extLst>
              <a:ext uri="{FF2B5EF4-FFF2-40B4-BE49-F238E27FC236}">
                <a16:creationId xmlns:a16="http://schemas.microsoft.com/office/drawing/2014/main" id="{67F59F11-029A-3C57-EC7D-F80555226F9F}"/>
              </a:ext>
            </a:extLst>
          </p:cNvPr>
          <p:cNvSpPr txBox="1">
            <a:spLocks noChangeAspect="1" noChangeArrowheads="1"/>
          </p:cNvSpPr>
          <p:nvPr/>
        </p:nvSpPr>
        <p:spPr bwMode="auto">
          <a:xfrm>
            <a:off x="161911" y="114300"/>
            <a:ext cx="2984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Arial Unicode MS" pitchFamily="34" charset="-128"/>
              </a:defRPr>
            </a:lvl1pPr>
            <a:lvl2pPr marL="742950" indent="-285750" eaLnBrk="0" hangingPunct="0">
              <a:defRPr>
                <a:solidFill>
                  <a:schemeClr val="tx1"/>
                </a:solidFill>
                <a:latin typeface="Arial" panose="020B0604020202020204" pitchFamily="34" charset="0"/>
                <a:ea typeface="Arial Unicode MS" pitchFamily="34" charset="-128"/>
              </a:defRPr>
            </a:lvl2pPr>
            <a:lvl3pPr marL="1143000" indent="-228600" eaLnBrk="0" hangingPunct="0">
              <a:defRPr>
                <a:solidFill>
                  <a:schemeClr val="tx1"/>
                </a:solidFill>
                <a:latin typeface="Arial" panose="020B0604020202020204" pitchFamily="34" charset="0"/>
                <a:ea typeface="Arial Unicode MS" pitchFamily="34" charset="-128"/>
              </a:defRPr>
            </a:lvl3pPr>
            <a:lvl4pPr marL="1600200" indent="-228600" eaLnBrk="0" hangingPunct="0">
              <a:defRPr>
                <a:solidFill>
                  <a:schemeClr val="tx1"/>
                </a:solidFill>
                <a:latin typeface="Arial" panose="020B0604020202020204" pitchFamily="34" charset="0"/>
                <a:ea typeface="Arial Unicode MS" pitchFamily="34" charset="-128"/>
              </a:defRPr>
            </a:lvl4pPr>
            <a:lvl5pPr marL="2057400" indent="-228600" eaLnBrk="0" hangingPunct="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algn="ctr" eaLnBrk="1" hangingPunct="1">
              <a:buClr>
                <a:srgbClr val="000000"/>
              </a:buClr>
              <a:buFont typeface="Arial" panose="020B0604020202020204" pitchFamily="34" charset="0"/>
              <a:buNone/>
            </a:pPr>
            <a:r>
              <a:rPr lang="it-IT" altLang="it-IT" sz="1600" b="1">
                <a:solidFill>
                  <a:srgbClr val="FFFFFF"/>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rPr>
              <a:t>1</a:t>
            </a:r>
          </a:p>
        </p:txBody>
      </p:sp>
      <p:pic>
        <p:nvPicPr>
          <p:cNvPr id="14" name="Immagine 13" descr="Immagine che contiene Elementi grafici, Carattere, grafica, schermata&#10;&#10;Descrizione generata automaticamente">
            <a:extLst>
              <a:ext uri="{FF2B5EF4-FFF2-40B4-BE49-F238E27FC236}">
                <a16:creationId xmlns:a16="http://schemas.microsoft.com/office/drawing/2014/main" id="{1E159B41-AE9D-CD1A-E438-8C3D20F5F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177586"/>
            <a:ext cx="980409" cy="322925"/>
          </a:xfrm>
          <a:prstGeom prst="rect">
            <a:avLst/>
          </a:prstGeom>
        </p:spPr>
      </p:pic>
      <p:pic>
        <p:nvPicPr>
          <p:cNvPr id="15" name="Immagine 1" descr="Immagine che contiene Carattere, Blu elettrico, blu, testo&#10;&#10;Descrizione generata automaticamente">
            <a:extLst>
              <a:ext uri="{FF2B5EF4-FFF2-40B4-BE49-F238E27FC236}">
                <a16:creationId xmlns:a16="http://schemas.microsoft.com/office/drawing/2014/main" id="{06BBE83C-F111-21CF-4247-DE9E2505F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475" y="231151"/>
            <a:ext cx="1194950" cy="25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a:extLst>
              <a:ext uri="{FF2B5EF4-FFF2-40B4-BE49-F238E27FC236}">
                <a16:creationId xmlns:a16="http://schemas.microsoft.com/office/drawing/2014/main" id="{E507E89E-0A59-0830-D041-6462EBEE2579}"/>
              </a:ext>
            </a:extLst>
          </p:cNvPr>
          <p:cNvSpPr txBox="1"/>
          <p:nvPr/>
        </p:nvSpPr>
        <p:spPr>
          <a:xfrm>
            <a:off x="8051" y="642690"/>
            <a:ext cx="8956437" cy="677108"/>
          </a:xfrm>
          <a:prstGeom prst="rect">
            <a:avLst/>
          </a:prstGeom>
          <a:noFill/>
        </p:spPr>
        <p:txBody>
          <a:bodyPr wrap="square" rtlCol="0">
            <a:spAutoFit/>
          </a:bodyPr>
          <a:lstStyle/>
          <a:p>
            <a:r>
              <a:rPr lang="en-GB" sz="1400" b="1" dirty="0">
                <a:latin typeface="Noto Sans" panose="020B0502040504020204" pitchFamily="34" charset="0"/>
                <a:ea typeface="Noto Sans" panose="020B0502040504020204" pitchFamily="34" charset="0"/>
              </a:rPr>
              <a:t>TASK 3.3: </a:t>
            </a:r>
            <a:r>
              <a:rPr lang="en-US" sz="1400" dirty="0">
                <a:latin typeface="Noto Sans" panose="020B0502040504020204" pitchFamily="34" charset="0"/>
                <a:ea typeface="Noto Sans" panose="020B0502040504020204" pitchFamily="34" charset="0"/>
              </a:rPr>
              <a:t>Bench-scale (TRL 4) 3d printed POCS and novel JM catalysts </a:t>
            </a:r>
          </a:p>
          <a:p>
            <a:r>
              <a:rPr lang="en-GB" sz="1200" b="1" dirty="0">
                <a:latin typeface="Noto Sans" panose="020B0502040504020204" pitchFamily="34" charset="0"/>
                <a:ea typeface="Noto Sans" panose="020B0502040504020204" pitchFamily="34" charset="0"/>
              </a:rPr>
              <a:t>Sub-task3.3.1: </a:t>
            </a:r>
            <a:r>
              <a:rPr lang="en-US" altLang="en-US" sz="1200" dirty="0">
                <a:latin typeface="Noto Sans" panose="020B0502040504020204" pitchFamily="34" charset="0"/>
                <a:ea typeface="Noto Sans" panose="020B0502040504020204" pitchFamily="34" charset="0"/>
              </a:rPr>
              <a:t>Design, manufacture and heat transfer performance characterization (under non-reactive conditions) of </a:t>
            </a:r>
            <a:r>
              <a:rPr lang="en-GB" sz="1200" b="1" dirty="0">
                <a:latin typeface="Noto Sans" panose="020B0502040504020204" pitchFamily="34" charset="0"/>
                <a:ea typeface="Noto Sans" panose="020B0502040504020204" pitchFamily="34" charset="0"/>
              </a:rPr>
              <a:t>: </a:t>
            </a:r>
            <a:r>
              <a:rPr lang="en-US" altLang="en-US" sz="1200" dirty="0">
                <a:latin typeface="Noto Sans" panose="020B0502040504020204" pitchFamily="34" charset="0"/>
                <a:ea typeface="Noto Sans" panose="020B0502040504020204" pitchFamily="34" charset="0"/>
              </a:rPr>
              <a:t>3D printed POCS and commercial open cell foam</a:t>
            </a:r>
            <a:endParaRPr lang="it-IT" sz="1200" dirty="0">
              <a:latin typeface="Noto Sans" panose="020B0502040504020204" pitchFamily="34" charset="0"/>
              <a:ea typeface="Noto Sans" panose="020B0502040504020204" pitchFamily="34" charset="0"/>
            </a:endParaRPr>
          </a:p>
        </p:txBody>
      </p:sp>
      <p:sp>
        <p:nvSpPr>
          <p:cNvPr id="4" name="Google Shape;972;p31">
            <a:extLst>
              <a:ext uri="{FF2B5EF4-FFF2-40B4-BE49-F238E27FC236}">
                <a16:creationId xmlns:a16="http://schemas.microsoft.com/office/drawing/2014/main" id="{5DE55C82-85EE-AAA1-7B08-9133C78FFD10}"/>
              </a:ext>
            </a:extLst>
          </p:cNvPr>
          <p:cNvSpPr>
            <a:spLocks noChangeArrowheads="1"/>
          </p:cNvSpPr>
          <p:nvPr/>
        </p:nvSpPr>
        <p:spPr bwMode="auto">
          <a:xfrm>
            <a:off x="145479" y="135994"/>
            <a:ext cx="379413" cy="376237"/>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9</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 name="Text Placeholder 1">
            <a:extLst>
              <a:ext uri="{FF2B5EF4-FFF2-40B4-BE49-F238E27FC236}">
                <a16:creationId xmlns:a16="http://schemas.microsoft.com/office/drawing/2014/main" id="{1F6F2462-1128-254B-5365-161B1529545F}"/>
              </a:ext>
            </a:extLst>
          </p:cNvPr>
          <p:cNvSpPr txBox="1">
            <a:spLocks/>
          </p:cNvSpPr>
          <p:nvPr/>
        </p:nvSpPr>
        <p:spPr bwMode="auto">
          <a:xfrm>
            <a:off x="550292" y="159806"/>
            <a:ext cx="288246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AMBHER Project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Catalysts</a:t>
            </a:r>
            <a:endParaRPr lang="en-US" altLang="ko-KR" sz="16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pic>
        <p:nvPicPr>
          <p:cNvPr id="7" name="Immagine 7" descr="Immagine che contiene Carattere, Elementi grafici, logo, testo&#10;&#10;Descrizione generata automaticamente">
            <a:extLst>
              <a:ext uri="{FF2B5EF4-FFF2-40B4-BE49-F238E27FC236}">
                <a16:creationId xmlns:a16="http://schemas.microsoft.com/office/drawing/2014/main" id="{2F0E7008-1315-AF67-2F8B-EE9E72F10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766" y="114300"/>
            <a:ext cx="691306" cy="41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kisspng-logo-engie-energy-international-cofely-ag-engie-en-engie-com-une-exception-agence-conseil-en-commun-5b698c46d62ad9">
            <a:extLst>
              <a:ext uri="{FF2B5EF4-FFF2-40B4-BE49-F238E27FC236}">
                <a16:creationId xmlns:a16="http://schemas.microsoft.com/office/drawing/2014/main" id="{AA9DD243-1B98-9660-B59D-1F2BAEF995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160" t="30754" r="12910" b="32507"/>
          <a:stretch/>
        </p:blipFill>
        <p:spPr bwMode="auto">
          <a:xfrm>
            <a:off x="8240230" y="177586"/>
            <a:ext cx="792088" cy="286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a:extLst>
              <a:ext uri="{FF2B5EF4-FFF2-40B4-BE49-F238E27FC236}">
                <a16:creationId xmlns:a16="http://schemas.microsoft.com/office/drawing/2014/main" id="{3027E50D-6125-3184-3579-8CB99ACF7C33}"/>
              </a:ext>
            </a:extLst>
          </p:cNvPr>
          <p:cNvPicPr>
            <a:picLocks noChangeAspect="1"/>
          </p:cNvPicPr>
          <p:nvPr/>
        </p:nvPicPr>
        <p:blipFill rotWithShape="1">
          <a:blip r:embed="rId6"/>
          <a:srcRect t="11997"/>
          <a:stretch/>
        </p:blipFill>
        <p:spPr>
          <a:xfrm>
            <a:off x="44029" y="1604635"/>
            <a:ext cx="3683797" cy="1582032"/>
          </a:xfrm>
          <a:prstGeom prst="rect">
            <a:avLst/>
          </a:prstGeom>
        </p:spPr>
      </p:pic>
      <p:pic>
        <p:nvPicPr>
          <p:cNvPr id="27" name="Immagine 26">
            <a:extLst>
              <a:ext uri="{FF2B5EF4-FFF2-40B4-BE49-F238E27FC236}">
                <a16:creationId xmlns:a16="http://schemas.microsoft.com/office/drawing/2014/main" id="{31BF0F87-F22E-02C5-3987-EEB983B8C911}"/>
              </a:ext>
            </a:extLst>
          </p:cNvPr>
          <p:cNvPicPr>
            <a:picLocks noChangeAspect="1"/>
          </p:cNvPicPr>
          <p:nvPr/>
        </p:nvPicPr>
        <p:blipFill>
          <a:blip r:embed="rId7"/>
          <a:stretch>
            <a:fillRect/>
          </a:stretch>
        </p:blipFill>
        <p:spPr>
          <a:xfrm>
            <a:off x="4067632" y="1115896"/>
            <a:ext cx="2182571" cy="1264065"/>
          </a:xfrm>
          <a:prstGeom prst="rect">
            <a:avLst/>
          </a:prstGeom>
        </p:spPr>
      </p:pic>
      <p:grpSp>
        <p:nvGrpSpPr>
          <p:cNvPr id="29" name="Groupe 37">
            <a:extLst>
              <a:ext uri="{FF2B5EF4-FFF2-40B4-BE49-F238E27FC236}">
                <a16:creationId xmlns:a16="http://schemas.microsoft.com/office/drawing/2014/main" id="{FA5E2382-C32D-EF8C-A91A-C1A67D29DAE4}"/>
              </a:ext>
            </a:extLst>
          </p:cNvPr>
          <p:cNvGrpSpPr>
            <a:grpSpLocks noChangeAspect="1"/>
          </p:cNvGrpSpPr>
          <p:nvPr/>
        </p:nvGrpSpPr>
        <p:grpSpPr>
          <a:xfrm>
            <a:off x="3302587" y="3246806"/>
            <a:ext cx="1682101" cy="1736888"/>
            <a:chOff x="6135895" y="2137633"/>
            <a:chExt cx="2885440" cy="2979420"/>
          </a:xfrm>
        </p:grpSpPr>
        <p:pic>
          <p:nvPicPr>
            <p:cNvPr id="31" name="Image 38" descr="Une image contenant texte, capture d’écran, ligne, Tracé&#10;&#10;Description générée automatiquement">
              <a:extLst>
                <a:ext uri="{FF2B5EF4-FFF2-40B4-BE49-F238E27FC236}">
                  <a16:creationId xmlns:a16="http://schemas.microsoft.com/office/drawing/2014/main" id="{F531DEED-C6C9-B599-3024-D7E438C00C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5895" y="2137633"/>
              <a:ext cx="2885440" cy="2979420"/>
            </a:xfrm>
            <a:prstGeom prst="rect">
              <a:avLst/>
            </a:prstGeom>
          </p:spPr>
        </p:pic>
        <p:pic>
          <p:nvPicPr>
            <p:cNvPr id="32" name="Image 39" descr="Une image contenant Symétrie, motif, Caractère coloré, bleu&#10;&#10;Description générée automatiquement">
              <a:extLst>
                <a:ext uri="{FF2B5EF4-FFF2-40B4-BE49-F238E27FC236}">
                  <a16:creationId xmlns:a16="http://schemas.microsoft.com/office/drawing/2014/main" id="{61F1C0E1-6C32-F7D5-B7E1-46EDDB8585F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101" b="96541" l="3611" r="98901">
                          <a14:foregroundMark x1="50706" y1="14308" x2="49294" y2="1101"/>
                          <a14:foregroundMark x1="50706" y1="85849" x2="50392" y2="96698"/>
                          <a14:foregroundMark x1="89325" y1="47642" x2="99058" y2="50629"/>
                          <a14:foregroundMark x1="14129" y1="48899" x2="3611" y2="50943"/>
                        </a14:backgroundRemoval>
                      </a14:imgEffect>
                    </a14:imgLayer>
                  </a14:imgProps>
                </a:ext>
                <a:ext uri="{28A0092B-C50C-407E-A947-70E740481C1C}">
                  <a14:useLocalDpi xmlns:a14="http://schemas.microsoft.com/office/drawing/2010/main" val="0"/>
                </a:ext>
              </a:extLst>
            </a:blip>
            <a:stretch>
              <a:fillRect/>
            </a:stretch>
          </p:blipFill>
          <p:spPr>
            <a:xfrm>
              <a:off x="6771811" y="3668106"/>
              <a:ext cx="372110" cy="371475"/>
            </a:xfrm>
            <a:prstGeom prst="rect">
              <a:avLst/>
            </a:prstGeom>
          </p:spPr>
        </p:pic>
        <p:pic>
          <p:nvPicPr>
            <p:cNvPr id="33" name="Image 40" descr="Une image contenant motif, Symétrie, art, cercle&#10;&#10;Description générée automatiquement">
              <a:extLst>
                <a:ext uri="{FF2B5EF4-FFF2-40B4-BE49-F238E27FC236}">
                  <a16:creationId xmlns:a16="http://schemas.microsoft.com/office/drawing/2014/main" id="{70367FFD-448D-E77E-0674-F1039ED9B703}"/>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4209" b="94444" l="4636" r="95530">
                          <a14:foregroundMark x1="79636" y1="11953" x2="33609" y2="6902"/>
                          <a14:foregroundMark x1="33609" y1="6902" x2="27980" y2="8586"/>
                          <a14:foregroundMark x1="30960" y1="8081" x2="56954" y2="4209"/>
                          <a14:foregroundMark x1="59272" y1="4377" x2="41391" y2="4209"/>
                          <a14:foregroundMark x1="83609" y1="27441" x2="90066" y2="72727"/>
                          <a14:foregroundMark x1="90066" y1="72727" x2="89238" y2="74579"/>
                          <a14:foregroundMark x1="84603" y1="32828" x2="91556" y2="64478"/>
                          <a14:foregroundMark x1="91060" y1="37542" x2="93377" y2="59933"/>
                          <a14:foregroundMark x1="92219" y1="37205" x2="95695" y2="58418"/>
                          <a14:foregroundMark x1="58444" y1="10774" x2="39735" y2="10943"/>
                          <a14:foregroundMark x1="61755" y1="5387" x2="34437" y2="6902"/>
                          <a14:foregroundMark x1="30629" y1="8923" x2="4636" y2="48316"/>
                          <a14:foregroundMark x1="4636" y1="48316" x2="7947" y2="71549"/>
                          <a14:foregroundMark x1="19205" y1="83502" x2="65728" y2="94108"/>
                          <a14:foregroundMark x1="65728" y1="94108" x2="71358" y2="89731"/>
                          <a14:foregroundMark x1="69868" y1="84680" x2="62252" y2="94444"/>
                          <a14:foregroundMark x1="87748" y1="76094" x2="85430" y2="76936"/>
                          <a14:foregroundMark x1="87252" y1="71549" x2="75828" y2="85859"/>
                          <a14:foregroundMark x1="91887" y1="66835" x2="85762" y2="78788"/>
                        </a14:backgroundRemoval>
                      </a14:imgEffect>
                    </a14:imgLayer>
                  </a14:imgProps>
                </a:ext>
                <a:ext uri="{28A0092B-C50C-407E-A947-70E740481C1C}">
                  <a14:useLocalDpi xmlns:a14="http://schemas.microsoft.com/office/drawing/2010/main" val="0"/>
                </a:ext>
              </a:extLst>
            </a:blip>
            <a:stretch>
              <a:fillRect/>
            </a:stretch>
          </p:blipFill>
          <p:spPr>
            <a:xfrm>
              <a:off x="7795431" y="2583526"/>
              <a:ext cx="404495" cy="398145"/>
            </a:xfrm>
            <a:prstGeom prst="rect">
              <a:avLst/>
            </a:prstGeom>
          </p:spPr>
        </p:pic>
        <p:pic>
          <p:nvPicPr>
            <p:cNvPr id="34" name="Image 41" descr="Une image contenant jaune, dessin humoristique&#10;&#10;Description générée automatiquement">
              <a:extLst>
                <a:ext uri="{FF2B5EF4-FFF2-40B4-BE49-F238E27FC236}">
                  <a16:creationId xmlns:a16="http://schemas.microsoft.com/office/drawing/2014/main" id="{E595B3E3-6E14-86AE-9E7E-F06CFDB433AD}"/>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730" b="96737" l="229" r="96789">
                          <a14:foregroundMark x1="70183" y1="8858" x2="69954" y2="11189"/>
                          <a14:foregroundMark x1="73853" y1="10256" x2="29817" y2="7226"/>
                          <a14:foregroundMark x1="33486" y1="5828" x2="64220" y2="3963"/>
                          <a14:foregroundMark x1="66284" y1="6527" x2="38073" y2="3730"/>
                          <a14:foregroundMark x1="91284" y1="26807" x2="91284" y2="45221"/>
                          <a14:foregroundMark x1="89220" y1="28438" x2="93807" y2="62005"/>
                          <a14:foregroundMark x1="87156" y1="22145" x2="94495" y2="49883"/>
                          <a14:foregroundMark x1="91972" y1="32168" x2="96560" y2="49883"/>
                          <a14:foregroundMark x1="97018" y1="41026" x2="96560" y2="58741"/>
                          <a14:foregroundMark x1="90596" y1="70163" x2="28899" y2="86713"/>
                          <a14:foregroundMark x1="35780" y1="87413" x2="64220" y2="91841"/>
                          <a14:foregroundMark x1="59862" y1="94872" x2="34862" y2="94639"/>
                          <a14:foregroundMark x1="35550" y1="92308" x2="62844" y2="96737"/>
                          <a14:foregroundMark x1="12156" y1="76690" x2="10550" y2="26573"/>
                          <a14:foregroundMark x1="11468" y1="28438" x2="4817" y2="69930"/>
                          <a14:foregroundMark x1="10550" y1="34499" x2="5046" y2="63869"/>
                          <a14:foregroundMark x1="6881" y1="36364" x2="229" y2="61305"/>
                          <a14:foregroundMark x1="8257" y1="39627" x2="459" y2="53613"/>
                        </a14:backgroundRemoval>
                      </a14:imgEffect>
                    </a14:imgLayer>
                  </a14:imgProps>
                </a:ext>
                <a:ext uri="{28A0092B-C50C-407E-A947-70E740481C1C}">
                  <a14:useLocalDpi xmlns:a14="http://schemas.microsoft.com/office/drawing/2010/main" val="0"/>
                </a:ext>
              </a:extLst>
            </a:blip>
            <a:stretch>
              <a:fillRect/>
            </a:stretch>
          </p:blipFill>
          <p:spPr>
            <a:xfrm>
              <a:off x="8009426" y="3329016"/>
              <a:ext cx="414020" cy="407670"/>
            </a:xfrm>
            <a:prstGeom prst="rect">
              <a:avLst/>
            </a:prstGeom>
          </p:spPr>
        </p:pic>
      </p:grpSp>
      <p:pic>
        <p:nvPicPr>
          <p:cNvPr id="30" name="Image 7" descr="Une image contenant texte, capture d’écran, diagramme, ligne&#10;&#10;Description générée automatiquement">
            <a:extLst>
              <a:ext uri="{FF2B5EF4-FFF2-40B4-BE49-F238E27FC236}">
                <a16:creationId xmlns:a16="http://schemas.microsoft.com/office/drawing/2014/main" id="{12DF4688-B9A8-B397-DFAD-C5E46EE5C5F8}"/>
              </a:ext>
            </a:extLst>
          </p:cNvPr>
          <p:cNvPicPr>
            <a:picLocks noChangeAspect="1"/>
          </p:cNvPicPr>
          <p:nvPr/>
        </p:nvPicPr>
        <p:blipFill rotWithShape="1">
          <a:blip r:embed="rId15"/>
          <a:srcRect t="6462"/>
          <a:stretch/>
        </p:blipFill>
        <p:spPr>
          <a:xfrm>
            <a:off x="5054016" y="3293017"/>
            <a:ext cx="1796236" cy="1672897"/>
          </a:xfrm>
          <a:prstGeom prst="rect">
            <a:avLst/>
          </a:prstGeom>
        </p:spPr>
      </p:pic>
      <p:pic>
        <p:nvPicPr>
          <p:cNvPr id="36" name="Immagine 35">
            <a:extLst>
              <a:ext uri="{FF2B5EF4-FFF2-40B4-BE49-F238E27FC236}">
                <a16:creationId xmlns:a16="http://schemas.microsoft.com/office/drawing/2014/main" id="{006F0B0D-BF7A-1558-DBFA-7D9FE9AD852F}"/>
              </a:ext>
            </a:extLst>
          </p:cNvPr>
          <p:cNvPicPr>
            <a:picLocks noChangeAspect="1"/>
          </p:cNvPicPr>
          <p:nvPr/>
        </p:nvPicPr>
        <p:blipFill>
          <a:blip r:embed="rId16"/>
          <a:stretch>
            <a:fillRect/>
          </a:stretch>
        </p:blipFill>
        <p:spPr>
          <a:xfrm>
            <a:off x="1590646" y="3252366"/>
            <a:ext cx="1682101" cy="1706677"/>
          </a:xfrm>
          <a:prstGeom prst="rect">
            <a:avLst/>
          </a:prstGeom>
        </p:spPr>
      </p:pic>
      <p:pic>
        <p:nvPicPr>
          <p:cNvPr id="38" name="Immagine 37">
            <a:extLst>
              <a:ext uri="{FF2B5EF4-FFF2-40B4-BE49-F238E27FC236}">
                <a16:creationId xmlns:a16="http://schemas.microsoft.com/office/drawing/2014/main" id="{650DB572-F4BA-F456-A22B-4F69CBF1C7E1}"/>
              </a:ext>
            </a:extLst>
          </p:cNvPr>
          <p:cNvPicPr>
            <a:picLocks noChangeAspect="1"/>
          </p:cNvPicPr>
          <p:nvPr/>
        </p:nvPicPr>
        <p:blipFill>
          <a:blip r:embed="rId17"/>
          <a:stretch>
            <a:fillRect/>
          </a:stretch>
        </p:blipFill>
        <p:spPr>
          <a:xfrm>
            <a:off x="6655111" y="1236774"/>
            <a:ext cx="2693869" cy="1871598"/>
          </a:xfrm>
          <a:prstGeom prst="rect">
            <a:avLst/>
          </a:prstGeom>
        </p:spPr>
      </p:pic>
      <p:sp>
        <p:nvSpPr>
          <p:cNvPr id="41" name="CasellaDiTesto 40">
            <a:extLst>
              <a:ext uri="{FF2B5EF4-FFF2-40B4-BE49-F238E27FC236}">
                <a16:creationId xmlns:a16="http://schemas.microsoft.com/office/drawing/2014/main" id="{0F55AD7B-8485-7050-F9DB-CCC682EB7003}"/>
              </a:ext>
            </a:extLst>
          </p:cNvPr>
          <p:cNvSpPr txBox="1"/>
          <p:nvPr/>
        </p:nvSpPr>
        <p:spPr>
          <a:xfrm>
            <a:off x="14470" y="1293796"/>
            <a:ext cx="4269499" cy="261610"/>
          </a:xfrm>
          <a:prstGeom prst="rect">
            <a:avLst/>
          </a:prstGeom>
          <a:noFill/>
        </p:spPr>
        <p:txBody>
          <a:bodyPr wrap="square">
            <a:spAutoFit/>
          </a:bodyPr>
          <a:lstStyle/>
          <a:p>
            <a:pPr marL="171450" indent="-171450">
              <a:buFont typeface="Arial" panose="020B0604020202020204" pitchFamily="34" charset="0"/>
              <a:buChar char="•"/>
            </a:pPr>
            <a:r>
              <a:rPr lang="en-GB" sz="1100" b="1" dirty="0">
                <a:latin typeface="Noto Sans" panose="020B0502040504020204" pitchFamily="34" charset="0"/>
                <a:ea typeface="Noto Sans" panose="020B0502040504020204" pitchFamily="34" charset="0"/>
              </a:rPr>
              <a:t>Schematic sequence of POCS manufacturing</a:t>
            </a:r>
          </a:p>
        </p:txBody>
      </p:sp>
      <p:sp>
        <p:nvSpPr>
          <p:cNvPr id="42" name="CasellaDiTesto 41">
            <a:extLst>
              <a:ext uri="{FF2B5EF4-FFF2-40B4-BE49-F238E27FC236}">
                <a16:creationId xmlns:a16="http://schemas.microsoft.com/office/drawing/2014/main" id="{D9705745-085E-558E-63A1-452A0460790E}"/>
              </a:ext>
            </a:extLst>
          </p:cNvPr>
          <p:cNvSpPr txBox="1"/>
          <p:nvPr/>
        </p:nvSpPr>
        <p:spPr>
          <a:xfrm>
            <a:off x="83415" y="3035978"/>
            <a:ext cx="2450187" cy="261610"/>
          </a:xfrm>
          <a:prstGeom prst="rect">
            <a:avLst/>
          </a:prstGeom>
          <a:noFill/>
        </p:spPr>
        <p:txBody>
          <a:bodyPr wrap="square">
            <a:spAutoFit/>
          </a:bodyPr>
          <a:lstStyle/>
          <a:p>
            <a:pPr marL="171450" indent="-171450" algn="just">
              <a:buFont typeface="Arial" panose="020B0604020202020204" pitchFamily="34" charset="0"/>
              <a:buChar char="•"/>
            </a:pPr>
            <a:r>
              <a:rPr lang="en-GB" sz="1100" b="1" dirty="0">
                <a:latin typeface="Noto Sans" panose="020B0502040504020204" pitchFamily="34" charset="0"/>
                <a:ea typeface="Noto Sans" panose="020B0502040504020204" pitchFamily="34" charset="0"/>
              </a:rPr>
              <a:t>CDF modelling</a:t>
            </a:r>
          </a:p>
        </p:txBody>
      </p:sp>
      <p:sp>
        <p:nvSpPr>
          <p:cNvPr id="43" name="CasellaDiTesto 42">
            <a:extLst>
              <a:ext uri="{FF2B5EF4-FFF2-40B4-BE49-F238E27FC236}">
                <a16:creationId xmlns:a16="http://schemas.microsoft.com/office/drawing/2014/main" id="{38416470-928C-9EE0-1AF0-04C28615462D}"/>
              </a:ext>
            </a:extLst>
          </p:cNvPr>
          <p:cNvSpPr txBox="1"/>
          <p:nvPr/>
        </p:nvSpPr>
        <p:spPr>
          <a:xfrm>
            <a:off x="6462865" y="1142790"/>
            <a:ext cx="2693869" cy="430887"/>
          </a:xfrm>
          <a:prstGeom prst="rect">
            <a:avLst/>
          </a:prstGeom>
          <a:noFill/>
        </p:spPr>
        <p:txBody>
          <a:bodyPr wrap="square">
            <a:spAutoFit/>
          </a:bodyPr>
          <a:lstStyle/>
          <a:p>
            <a:pPr marL="171450" indent="-171450" algn="ctr">
              <a:buFont typeface="Arial" panose="020B0604020202020204" pitchFamily="34" charset="0"/>
              <a:buChar char="•"/>
            </a:pPr>
            <a:r>
              <a:rPr lang="en-GB" sz="1100" b="1" dirty="0">
                <a:latin typeface="Noto Sans" panose="020B0502040504020204" pitchFamily="34" charset="0"/>
                <a:ea typeface="Noto Sans" panose="020B0502040504020204" pitchFamily="34" charset="0"/>
              </a:rPr>
              <a:t>Pressure drop and morphological measurement</a:t>
            </a:r>
          </a:p>
        </p:txBody>
      </p:sp>
      <p:pic>
        <p:nvPicPr>
          <p:cNvPr id="44" name="Picture 2" descr="C:\Dati Cristina\Attività di Ricerca\Collaborazioni Scientifiche\ENGIE\2 - Caratterizzazione\SEM\Ni Alloy Kelvin\Pz7g\NIKP7G_2.TIF">
            <a:extLst>
              <a:ext uri="{FF2B5EF4-FFF2-40B4-BE49-F238E27FC236}">
                <a16:creationId xmlns:a16="http://schemas.microsoft.com/office/drawing/2014/main" id="{09C6F9BB-1CF3-9E1E-A100-9D112AE6041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03020" y="3186667"/>
            <a:ext cx="1812701" cy="135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Immagine 45">
            <a:extLst>
              <a:ext uri="{FF2B5EF4-FFF2-40B4-BE49-F238E27FC236}">
                <a16:creationId xmlns:a16="http://schemas.microsoft.com/office/drawing/2014/main" id="{F23646BA-0490-A7F7-376D-2051A0679A4C}"/>
              </a:ext>
            </a:extLst>
          </p:cNvPr>
          <p:cNvPicPr>
            <a:picLocks noChangeAspect="1"/>
          </p:cNvPicPr>
          <p:nvPr/>
        </p:nvPicPr>
        <p:blipFill>
          <a:blip r:embed="rId19"/>
          <a:stretch>
            <a:fillRect/>
          </a:stretch>
        </p:blipFill>
        <p:spPr>
          <a:xfrm>
            <a:off x="17141" y="3347292"/>
            <a:ext cx="1599339" cy="1516824"/>
          </a:xfrm>
          <a:prstGeom prst="rect">
            <a:avLst/>
          </a:prstGeom>
        </p:spPr>
      </p:pic>
      <mc:AlternateContent xmlns:mc="http://schemas.openxmlformats.org/markup-compatibility/2006" xmlns:a14="http://schemas.microsoft.com/office/drawing/2010/main">
        <mc:Choice Requires="a14">
          <p:sp>
            <p:nvSpPr>
              <p:cNvPr id="48" name="CasellaDiTesto 47">
                <a:extLst>
                  <a:ext uri="{FF2B5EF4-FFF2-40B4-BE49-F238E27FC236}">
                    <a16:creationId xmlns:a16="http://schemas.microsoft.com/office/drawing/2014/main" id="{43478ABB-BA9B-B314-99BB-0D6D9337CB42}"/>
                  </a:ext>
                </a:extLst>
              </p:cNvPr>
              <p:cNvSpPr txBox="1"/>
              <p:nvPr/>
            </p:nvSpPr>
            <p:spPr>
              <a:xfrm>
                <a:off x="3668716" y="2407269"/>
                <a:ext cx="2980402" cy="369332"/>
              </a:xfrm>
              <a:prstGeom prst="rect">
                <a:avLst/>
              </a:prstGeom>
              <a:noFill/>
            </p:spPr>
            <p:txBody>
              <a:bodyPr wrap="square">
                <a:spAutoFit/>
              </a:bodyPr>
              <a:lstStyle/>
              <a:p>
                <a:pPr marL="171450" indent="-171450" algn="just">
                  <a:buFont typeface="Arial" panose="020B0604020202020204" pitchFamily="34" charset="0"/>
                  <a:buChar char="•"/>
                </a:pPr>
                <a:r>
                  <a:rPr lang="en-GB" sz="900" i="1" dirty="0">
                    <a:solidFill>
                      <a:srgbClr val="000000"/>
                    </a:solidFill>
                    <a:effectLst/>
                    <a:latin typeface="Noto Sans" panose="020B0502040504020204" pitchFamily="34" charset="0"/>
                    <a:ea typeface="Noto Sans" panose="020B0502040504020204" pitchFamily="34" charset="0"/>
                  </a:rPr>
                  <a:t>Kelvin cell globally presents the highest value of volumetric heat transfer coefficient </a:t>
                </a:r>
                <a14:m>
                  <m:oMath xmlns:m="http://schemas.openxmlformats.org/officeDocument/2006/math">
                    <m:sSub>
                      <m:sSubPr>
                        <m:ctrlPr>
                          <a:rPr lang="it-IT" sz="900" i="1">
                            <a:solidFill>
                              <a:srgbClr val="000000"/>
                            </a:solidFill>
                            <a:effectLst/>
                            <a:latin typeface="Cambria Math" panose="02040503050406030204" pitchFamily="18" charset="0"/>
                          </a:rPr>
                        </m:ctrlPr>
                      </m:sSubPr>
                      <m:e>
                        <m:r>
                          <a:rPr lang="en-GB" sz="9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e>
                      <m:sub>
                        <m:r>
                          <a:rPr lang="en-GB" sz="9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𝑣</m:t>
                        </m:r>
                      </m:sub>
                    </m:sSub>
                  </m:oMath>
                </a14:m>
                <a:r>
                  <a:rPr lang="en-GB" sz="900" i="1" dirty="0">
                    <a:solidFill>
                      <a:srgbClr val="000000"/>
                    </a:solidFill>
                    <a:effectLst/>
                    <a:latin typeface="Noto Sans" panose="020B0502040504020204" pitchFamily="34" charset="0"/>
                    <a:ea typeface="Noto Sans" panose="020B0502040504020204" pitchFamily="34" charset="0"/>
                  </a:rPr>
                  <a:t>. </a:t>
                </a:r>
                <a:endParaRPr lang="it-IT" sz="900" i="1" dirty="0">
                  <a:latin typeface="Noto Sans" panose="020B0502040504020204" pitchFamily="34" charset="0"/>
                  <a:ea typeface="Noto Sans" panose="020B0502040504020204" pitchFamily="34" charset="0"/>
                </a:endParaRPr>
              </a:p>
            </p:txBody>
          </p:sp>
        </mc:Choice>
        <mc:Fallback xmlns="">
          <p:sp>
            <p:nvSpPr>
              <p:cNvPr id="48" name="CasellaDiTesto 47">
                <a:extLst>
                  <a:ext uri="{FF2B5EF4-FFF2-40B4-BE49-F238E27FC236}">
                    <a16:creationId xmlns:a16="http://schemas.microsoft.com/office/drawing/2014/main" id="{43478ABB-BA9B-B314-99BB-0D6D9337CB42}"/>
                  </a:ext>
                </a:extLst>
              </p:cNvPr>
              <p:cNvSpPr txBox="1">
                <a:spLocks noRot="1" noChangeAspect="1" noMove="1" noResize="1" noEditPoints="1" noAdjustHandles="1" noChangeArrowheads="1" noChangeShapeType="1" noTextEdit="1"/>
              </p:cNvSpPr>
              <p:nvPr/>
            </p:nvSpPr>
            <p:spPr>
              <a:xfrm>
                <a:off x="3668716" y="2407269"/>
                <a:ext cx="2980402" cy="369332"/>
              </a:xfrm>
              <a:prstGeom prst="rect">
                <a:avLst/>
              </a:prstGeom>
              <a:blipFill>
                <a:blip r:embed="rId20"/>
                <a:stretch>
                  <a:fillRect b="-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0" name="CasellaDiTesto 49">
                <a:extLst>
                  <a:ext uri="{FF2B5EF4-FFF2-40B4-BE49-F238E27FC236}">
                    <a16:creationId xmlns:a16="http://schemas.microsoft.com/office/drawing/2014/main" id="{BBE22E94-88F7-5648-797E-4F3589B575E7}"/>
                  </a:ext>
                </a:extLst>
              </p:cNvPr>
              <p:cNvSpPr txBox="1"/>
              <p:nvPr/>
            </p:nvSpPr>
            <p:spPr>
              <a:xfrm>
                <a:off x="3640051" y="2741152"/>
                <a:ext cx="2949958" cy="510974"/>
              </a:xfrm>
              <a:prstGeom prst="rect">
                <a:avLst/>
              </a:prstGeom>
              <a:noFill/>
            </p:spPr>
            <p:txBody>
              <a:bodyPr wrap="square">
                <a:spAutoFit/>
              </a:bodyPr>
              <a:lstStyle/>
              <a:p>
                <a:pPr marL="171450" indent="-171450" algn="just">
                  <a:buFont typeface="Arial" panose="020B0604020202020204" pitchFamily="34" charset="0"/>
                  <a:buChar char="•"/>
                </a:pPr>
                <a:r>
                  <a:rPr lang="en-GB" sz="900" i="1" dirty="0">
                    <a:solidFill>
                      <a:srgbClr val="000000"/>
                    </a:solidFill>
                    <a:latin typeface="Noto Sans" panose="020B0502040504020204" pitchFamily="34" charset="0"/>
                    <a:ea typeface="Noto Sans" panose="020B0502040504020204" pitchFamily="34" charset="0"/>
                  </a:rPr>
                  <a:t>Gyroid lattice provide the optimal balance at low speed (under </a:t>
                </a:r>
                <a14:m>
                  <m:oMath xmlns:m="http://schemas.openxmlformats.org/officeDocument/2006/math">
                    <m:r>
                      <a:rPr lang="en-GB" sz="900" i="1">
                        <a:solidFill>
                          <a:srgbClr val="000000"/>
                        </a:solidFill>
                        <a:latin typeface="Cambria Math" panose="02040503050406030204" pitchFamily="18" charset="0"/>
                        <a:ea typeface="Noto Sans" panose="020B0502040504020204" pitchFamily="34" charset="0"/>
                      </a:rPr>
                      <m:t>5 </m:t>
                    </m:r>
                    <m:r>
                      <m:rPr>
                        <m:sty m:val="p"/>
                      </m:rPr>
                      <a:rPr lang="en-GB" sz="900" i="1">
                        <a:solidFill>
                          <a:srgbClr val="000000"/>
                        </a:solidFill>
                        <a:latin typeface="Cambria Math" panose="02040503050406030204" pitchFamily="18" charset="0"/>
                        <a:ea typeface="Noto Sans" panose="020B0502040504020204" pitchFamily="34" charset="0"/>
                      </a:rPr>
                      <m:t>m</m:t>
                    </m:r>
                    <m:r>
                      <a:rPr lang="en-GB" sz="900" i="1">
                        <a:solidFill>
                          <a:srgbClr val="000000"/>
                        </a:solidFill>
                        <a:latin typeface="Cambria Math" panose="02040503050406030204" pitchFamily="18" charset="0"/>
                        <a:ea typeface="Noto Sans" panose="020B0502040504020204" pitchFamily="34" charset="0"/>
                      </a:rPr>
                      <m:t>.</m:t>
                    </m:r>
                    <m:sSup>
                      <m:sSupPr>
                        <m:ctrlPr>
                          <a:rPr lang="it-IT" sz="900" i="1">
                            <a:solidFill>
                              <a:srgbClr val="000000"/>
                            </a:solidFill>
                            <a:latin typeface="Cambria Math" panose="02040503050406030204" pitchFamily="18" charset="0"/>
                            <a:ea typeface="Noto Sans" panose="020B0502040504020204" pitchFamily="34" charset="0"/>
                          </a:rPr>
                        </m:ctrlPr>
                      </m:sSupPr>
                      <m:e>
                        <m:r>
                          <m:rPr>
                            <m:sty m:val="p"/>
                          </m:rPr>
                          <a:rPr lang="en-GB" sz="900" i="1">
                            <a:solidFill>
                              <a:srgbClr val="000000"/>
                            </a:solidFill>
                            <a:latin typeface="Cambria Math" panose="02040503050406030204" pitchFamily="18" charset="0"/>
                            <a:ea typeface="Noto Sans" panose="020B0502040504020204" pitchFamily="34" charset="0"/>
                          </a:rPr>
                          <m:t>s</m:t>
                        </m:r>
                      </m:e>
                      <m:sup>
                        <m:r>
                          <a:rPr lang="en-GB" sz="900" i="1">
                            <a:solidFill>
                              <a:srgbClr val="000000"/>
                            </a:solidFill>
                            <a:latin typeface="Cambria Math" panose="02040503050406030204" pitchFamily="18" charset="0"/>
                            <a:ea typeface="Noto Sans" panose="020B0502040504020204" pitchFamily="34" charset="0"/>
                          </a:rPr>
                          <m:t>−1</m:t>
                        </m:r>
                      </m:sup>
                    </m:sSup>
                  </m:oMath>
                </a14:m>
                <a:r>
                  <a:rPr lang="en-GB" sz="900" i="1" dirty="0">
                    <a:solidFill>
                      <a:srgbClr val="000000"/>
                    </a:solidFill>
                    <a:latin typeface="Noto Sans" panose="020B0502040504020204" pitchFamily="34" charset="0"/>
                    <a:ea typeface="Noto Sans" panose="020B0502040504020204" pitchFamily="34" charset="0"/>
                  </a:rPr>
                  <a:t>), as it creates the highest heat transfer with the lowest pressure drop</a:t>
                </a:r>
                <a:endParaRPr lang="it-IT" sz="900" i="1" dirty="0">
                  <a:solidFill>
                    <a:srgbClr val="000000"/>
                  </a:solidFill>
                  <a:latin typeface="Noto Sans" panose="020B0502040504020204" pitchFamily="34" charset="0"/>
                  <a:ea typeface="Noto Sans" panose="020B0502040504020204" pitchFamily="34" charset="0"/>
                </a:endParaRPr>
              </a:p>
            </p:txBody>
          </p:sp>
        </mc:Choice>
        <mc:Fallback xmlns="">
          <p:sp>
            <p:nvSpPr>
              <p:cNvPr id="50" name="CasellaDiTesto 49">
                <a:extLst>
                  <a:ext uri="{FF2B5EF4-FFF2-40B4-BE49-F238E27FC236}">
                    <a16:creationId xmlns:a16="http://schemas.microsoft.com/office/drawing/2014/main" id="{BBE22E94-88F7-5648-797E-4F3589B575E7}"/>
                  </a:ext>
                </a:extLst>
              </p:cNvPr>
              <p:cNvSpPr txBox="1">
                <a:spLocks noRot="1" noChangeAspect="1" noMove="1" noResize="1" noEditPoints="1" noAdjustHandles="1" noChangeArrowheads="1" noChangeShapeType="1" noTextEdit="1"/>
              </p:cNvSpPr>
              <p:nvPr/>
            </p:nvSpPr>
            <p:spPr>
              <a:xfrm>
                <a:off x="3640051" y="2741152"/>
                <a:ext cx="2949958" cy="510974"/>
              </a:xfrm>
              <a:prstGeom prst="rect">
                <a:avLst/>
              </a:prstGeom>
              <a:blipFill>
                <a:blip r:embed="rId21"/>
                <a:stretch>
                  <a:fillRect b="-4819"/>
                </a:stretch>
              </a:blipFill>
            </p:spPr>
            <p:txBody>
              <a:bodyPr/>
              <a:lstStyle/>
              <a:p>
                <a:r>
                  <a:rPr lang="it-IT">
                    <a:noFill/>
                  </a:rPr>
                  <a:t> </a:t>
                </a:r>
              </a:p>
            </p:txBody>
          </p:sp>
        </mc:Fallback>
      </mc:AlternateContent>
    </p:spTree>
    <p:extLst>
      <p:ext uri="{BB962C8B-B14F-4D97-AF65-F5344CB8AC3E}">
        <p14:creationId xmlns:p14="http://schemas.microsoft.com/office/powerpoint/2010/main" val="3383615172"/>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7">
            <a:extLst>
              <a:ext uri="{FF2B5EF4-FFF2-40B4-BE49-F238E27FC236}">
                <a16:creationId xmlns:a16="http://schemas.microsoft.com/office/drawing/2014/main" id="{BFC98A70-99A9-8640-5C06-255D38E01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067" t="6918" r="4471" b="13635"/>
          <a:stretch>
            <a:fillRect/>
          </a:stretch>
        </p:blipFill>
        <p:spPr bwMode="auto">
          <a:xfrm>
            <a:off x="7116840" y="2362056"/>
            <a:ext cx="2002992" cy="2538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Google Shape;80;p13">
            <a:extLst>
              <a:ext uri="{FF2B5EF4-FFF2-40B4-BE49-F238E27FC236}">
                <a16:creationId xmlns:a16="http://schemas.microsoft.com/office/drawing/2014/main" id="{E84FD81B-D5AA-E3FB-1F7A-961829234B05}"/>
              </a:ext>
            </a:extLst>
          </p:cNvPr>
          <p:cNvSpPr>
            <a:spLocks noChangeArrowheads="1"/>
          </p:cNvSpPr>
          <p:nvPr/>
        </p:nvSpPr>
        <p:spPr bwMode="auto">
          <a:xfrm>
            <a:off x="0" y="569913"/>
            <a:ext cx="9144000" cy="46037"/>
          </a:xfrm>
          <a:prstGeom prst="rect">
            <a:avLst/>
          </a:prstGeom>
          <a:solidFill>
            <a:schemeClr val="accent1"/>
          </a:solidFill>
          <a:ln>
            <a:noFill/>
          </a:ln>
        </p:spPr>
        <p:txBody>
          <a:bodyPr lIns="91425" tIns="91425" rIns="91425" bIns="91425" anchor="ctr"/>
          <a:lstStyle>
            <a:lvl1pPr eaLnBrk="0" hangingPunct="0">
              <a:defRPr>
                <a:solidFill>
                  <a:schemeClr val="tx1"/>
                </a:solidFill>
                <a:latin typeface="Arial" panose="020B0604020202020204" pitchFamily="34" charset="0"/>
                <a:ea typeface="Arial Unicode MS" pitchFamily="34" charset="-128"/>
              </a:defRPr>
            </a:lvl1pPr>
            <a:lvl2pPr marL="742950" indent="-285750" eaLnBrk="0" hangingPunct="0">
              <a:defRPr>
                <a:solidFill>
                  <a:schemeClr val="tx1"/>
                </a:solidFill>
                <a:latin typeface="Arial" panose="020B0604020202020204" pitchFamily="34" charset="0"/>
                <a:ea typeface="Arial Unicode MS" pitchFamily="34" charset="-128"/>
              </a:defRPr>
            </a:lvl2pPr>
            <a:lvl3pPr marL="1143000" indent="-228600" eaLnBrk="0" hangingPunct="0">
              <a:defRPr>
                <a:solidFill>
                  <a:schemeClr val="tx1"/>
                </a:solidFill>
                <a:latin typeface="Arial" panose="020B0604020202020204" pitchFamily="34" charset="0"/>
                <a:ea typeface="Arial Unicode MS" pitchFamily="34" charset="-128"/>
              </a:defRPr>
            </a:lvl3pPr>
            <a:lvl4pPr marL="1600200" indent="-228600" eaLnBrk="0" hangingPunct="0">
              <a:defRPr>
                <a:solidFill>
                  <a:schemeClr val="tx1"/>
                </a:solidFill>
                <a:latin typeface="Arial" panose="020B0604020202020204" pitchFamily="34" charset="0"/>
                <a:ea typeface="Arial Unicode MS" pitchFamily="34" charset="-128"/>
              </a:defRPr>
            </a:lvl4pPr>
            <a:lvl5pPr marL="2057400" indent="-228600" eaLnBrk="0" hangingPunct="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eaLnBrk="1" hangingPunct="1">
              <a:buClr>
                <a:srgbClr val="000000"/>
              </a:buClr>
              <a:buFont typeface="Arial" panose="020B0604020202020204" pitchFamily="34" charset="0"/>
              <a:buNone/>
            </a:pPr>
            <a:endParaRPr lang="it-IT" altLang="it-IT" sz="1600">
              <a:solidFill>
                <a:srgbClr val="454F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9459" name="CasellaDiTesto 34">
            <a:extLst>
              <a:ext uri="{FF2B5EF4-FFF2-40B4-BE49-F238E27FC236}">
                <a16:creationId xmlns:a16="http://schemas.microsoft.com/office/drawing/2014/main" id="{67F59F11-029A-3C57-EC7D-F80555226F9F}"/>
              </a:ext>
            </a:extLst>
          </p:cNvPr>
          <p:cNvSpPr txBox="1">
            <a:spLocks noChangeAspect="1" noChangeArrowheads="1"/>
          </p:cNvSpPr>
          <p:nvPr/>
        </p:nvSpPr>
        <p:spPr bwMode="auto">
          <a:xfrm>
            <a:off x="161911" y="114300"/>
            <a:ext cx="2984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Arial Unicode MS" pitchFamily="34" charset="-128"/>
              </a:defRPr>
            </a:lvl1pPr>
            <a:lvl2pPr marL="742950" indent="-285750" eaLnBrk="0" hangingPunct="0">
              <a:defRPr>
                <a:solidFill>
                  <a:schemeClr val="tx1"/>
                </a:solidFill>
                <a:latin typeface="Arial" panose="020B0604020202020204" pitchFamily="34" charset="0"/>
                <a:ea typeface="Arial Unicode MS" pitchFamily="34" charset="-128"/>
              </a:defRPr>
            </a:lvl2pPr>
            <a:lvl3pPr marL="1143000" indent="-228600" eaLnBrk="0" hangingPunct="0">
              <a:defRPr>
                <a:solidFill>
                  <a:schemeClr val="tx1"/>
                </a:solidFill>
                <a:latin typeface="Arial" panose="020B0604020202020204" pitchFamily="34" charset="0"/>
                <a:ea typeface="Arial Unicode MS" pitchFamily="34" charset="-128"/>
              </a:defRPr>
            </a:lvl3pPr>
            <a:lvl4pPr marL="1600200" indent="-228600" eaLnBrk="0" hangingPunct="0">
              <a:defRPr>
                <a:solidFill>
                  <a:schemeClr val="tx1"/>
                </a:solidFill>
                <a:latin typeface="Arial" panose="020B0604020202020204" pitchFamily="34" charset="0"/>
                <a:ea typeface="Arial Unicode MS" pitchFamily="34" charset="-128"/>
              </a:defRPr>
            </a:lvl4pPr>
            <a:lvl5pPr marL="2057400" indent="-228600" eaLnBrk="0" hangingPunct="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algn="ctr" eaLnBrk="1" hangingPunct="1">
              <a:buClr>
                <a:srgbClr val="000000"/>
              </a:buClr>
              <a:buFont typeface="Arial" panose="020B0604020202020204" pitchFamily="34" charset="0"/>
              <a:buNone/>
            </a:pPr>
            <a:r>
              <a:rPr lang="it-IT" altLang="it-IT" sz="1600" b="1">
                <a:solidFill>
                  <a:srgbClr val="FFFFFF"/>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rPr>
              <a:t>1</a:t>
            </a:r>
          </a:p>
        </p:txBody>
      </p:sp>
      <p:pic>
        <p:nvPicPr>
          <p:cNvPr id="14" name="Immagine 13" descr="Immagine che contiene Elementi grafici, Carattere, grafica, schermata&#10;&#10;Descrizione generata automaticamente">
            <a:extLst>
              <a:ext uri="{FF2B5EF4-FFF2-40B4-BE49-F238E27FC236}">
                <a16:creationId xmlns:a16="http://schemas.microsoft.com/office/drawing/2014/main" id="{1E159B41-AE9D-CD1A-E438-8C3D20F5F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224" y="189306"/>
            <a:ext cx="980409" cy="322925"/>
          </a:xfrm>
          <a:prstGeom prst="rect">
            <a:avLst/>
          </a:prstGeom>
        </p:spPr>
      </p:pic>
      <p:pic>
        <p:nvPicPr>
          <p:cNvPr id="15" name="Immagine 1" descr="Immagine che contiene Carattere, Blu elettrico, blu, testo&#10;&#10;Descrizione generata automaticamente">
            <a:extLst>
              <a:ext uri="{FF2B5EF4-FFF2-40B4-BE49-F238E27FC236}">
                <a16:creationId xmlns:a16="http://schemas.microsoft.com/office/drawing/2014/main" id="{06BBE83C-F111-21CF-4247-DE9E2505F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5475" y="231151"/>
            <a:ext cx="1194950" cy="25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a:extLst>
              <a:ext uri="{FF2B5EF4-FFF2-40B4-BE49-F238E27FC236}">
                <a16:creationId xmlns:a16="http://schemas.microsoft.com/office/drawing/2014/main" id="{E507E89E-0A59-0830-D041-6462EBEE2579}"/>
              </a:ext>
            </a:extLst>
          </p:cNvPr>
          <p:cNvSpPr txBox="1"/>
          <p:nvPr/>
        </p:nvSpPr>
        <p:spPr>
          <a:xfrm>
            <a:off x="8051" y="642690"/>
            <a:ext cx="7165873" cy="677108"/>
          </a:xfrm>
          <a:prstGeom prst="rect">
            <a:avLst/>
          </a:prstGeom>
          <a:noFill/>
        </p:spPr>
        <p:txBody>
          <a:bodyPr wrap="square" rtlCol="0">
            <a:spAutoFit/>
          </a:bodyPr>
          <a:lstStyle/>
          <a:p>
            <a:r>
              <a:rPr lang="en-GB" sz="1400" b="1" dirty="0">
                <a:latin typeface="Noto Sans" panose="020B0502040504020204" pitchFamily="34" charset="0"/>
                <a:ea typeface="Noto Sans" panose="020B0502040504020204" pitchFamily="34" charset="0"/>
              </a:rPr>
              <a:t>TASK 3.3: </a:t>
            </a:r>
            <a:r>
              <a:rPr lang="en-US" sz="1400" dirty="0">
                <a:latin typeface="Noto Sans" panose="020B0502040504020204" pitchFamily="34" charset="0"/>
                <a:ea typeface="Noto Sans" panose="020B0502040504020204" pitchFamily="34" charset="0"/>
              </a:rPr>
              <a:t>Bench-scale (TRL 4) 3d printed POCS and novel JM catalysts </a:t>
            </a:r>
          </a:p>
          <a:p>
            <a:r>
              <a:rPr lang="en-GB" sz="1200" b="1" dirty="0">
                <a:latin typeface="Noto Sans" panose="020B0502040504020204" pitchFamily="34" charset="0"/>
                <a:ea typeface="Noto Sans" panose="020B0502040504020204" pitchFamily="34" charset="0"/>
              </a:rPr>
              <a:t>Sub-task3.3.2: </a:t>
            </a:r>
            <a:r>
              <a:rPr lang="en-US" sz="1200" dirty="0">
                <a:latin typeface="Noto Sans" panose="020B0502040504020204" pitchFamily="34" charset="0"/>
                <a:ea typeface="Noto Sans" panose="020B0502040504020204" pitchFamily="34" charset="0"/>
              </a:rPr>
              <a:t>Catalytic activation, characterization and performances of thermal conductive open-cell foams and POCS with commercial reference catalyst (1st generation) </a:t>
            </a:r>
            <a:endParaRPr lang="en-GB" sz="1200" dirty="0">
              <a:latin typeface="Noto Sans" panose="020B0502040504020204" pitchFamily="34" charset="0"/>
              <a:ea typeface="Noto Sans" panose="020B0502040504020204" pitchFamily="34" charset="0"/>
            </a:endParaRPr>
          </a:p>
        </p:txBody>
      </p:sp>
      <p:sp>
        <p:nvSpPr>
          <p:cNvPr id="4" name="Google Shape;972;p31">
            <a:extLst>
              <a:ext uri="{FF2B5EF4-FFF2-40B4-BE49-F238E27FC236}">
                <a16:creationId xmlns:a16="http://schemas.microsoft.com/office/drawing/2014/main" id="{5DE55C82-85EE-AAA1-7B08-9133C78FFD10}"/>
              </a:ext>
            </a:extLst>
          </p:cNvPr>
          <p:cNvSpPr>
            <a:spLocks noChangeArrowheads="1"/>
          </p:cNvSpPr>
          <p:nvPr/>
        </p:nvSpPr>
        <p:spPr bwMode="auto">
          <a:xfrm>
            <a:off x="145479" y="135994"/>
            <a:ext cx="379413" cy="376237"/>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9</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 name="Text Placeholder 1">
            <a:extLst>
              <a:ext uri="{FF2B5EF4-FFF2-40B4-BE49-F238E27FC236}">
                <a16:creationId xmlns:a16="http://schemas.microsoft.com/office/drawing/2014/main" id="{1F6F2462-1128-254B-5365-161B1529545F}"/>
              </a:ext>
            </a:extLst>
          </p:cNvPr>
          <p:cNvSpPr txBox="1">
            <a:spLocks/>
          </p:cNvSpPr>
          <p:nvPr/>
        </p:nvSpPr>
        <p:spPr bwMode="auto">
          <a:xfrm>
            <a:off x="550292" y="159806"/>
            <a:ext cx="288246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AMBHER Project </a:t>
            </a:r>
            <a:r>
              <a:rPr lang="it-IT" altLang="it-IT" sz="16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Catalysts</a:t>
            </a:r>
            <a:endParaRPr lang="en-US" altLang="ko-KR" sz="16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pic>
        <p:nvPicPr>
          <p:cNvPr id="7" name="Immagine 7" descr="Immagine che contiene Carattere, Elementi grafici, logo, testo&#10;&#10;Descrizione generata automaticamente">
            <a:extLst>
              <a:ext uri="{FF2B5EF4-FFF2-40B4-BE49-F238E27FC236}">
                <a16:creationId xmlns:a16="http://schemas.microsoft.com/office/drawing/2014/main" id="{2F0E7008-1315-AF67-2F8B-EE9E72F104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2402" y="97058"/>
            <a:ext cx="691306" cy="41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7CE2576C-6C8A-F32A-51FE-3105FFA72F74}"/>
              </a:ext>
            </a:extLst>
          </p:cNvPr>
          <p:cNvSpPr txBox="1"/>
          <p:nvPr/>
        </p:nvSpPr>
        <p:spPr>
          <a:xfrm>
            <a:off x="-97780" y="4083918"/>
            <a:ext cx="1296144" cy="600164"/>
          </a:xfrm>
          <a:prstGeom prst="rect">
            <a:avLst/>
          </a:prstGeom>
          <a:noFill/>
        </p:spPr>
        <p:txBody>
          <a:bodyPr wrap="square">
            <a:spAutoFit/>
          </a:bodyPr>
          <a:lstStyle/>
          <a:p>
            <a:pPr marL="171450" indent="-171450" algn="ctr">
              <a:buFont typeface="Arial" panose="020B0604020202020204" pitchFamily="34" charset="0"/>
              <a:buChar char="•"/>
            </a:pPr>
            <a:r>
              <a:rPr lang="en-US" sz="1100" b="1" dirty="0">
                <a:latin typeface="Noto Sans" panose="020B0502040504020204" pitchFamily="34" charset="0"/>
                <a:ea typeface="Noto Sans" panose="020B0502040504020204" pitchFamily="34" charset="0"/>
              </a:rPr>
              <a:t>Scale-up of the coating method</a:t>
            </a:r>
          </a:p>
        </p:txBody>
      </p:sp>
      <p:pic>
        <p:nvPicPr>
          <p:cNvPr id="22" name="Immagine 21">
            <a:extLst>
              <a:ext uri="{FF2B5EF4-FFF2-40B4-BE49-F238E27FC236}">
                <a16:creationId xmlns:a16="http://schemas.microsoft.com/office/drawing/2014/main" id="{EA0552BA-BA19-C023-1316-AE71CAA53926}"/>
              </a:ext>
            </a:extLst>
          </p:cNvPr>
          <p:cNvPicPr>
            <a:picLocks noChangeAspect="1"/>
          </p:cNvPicPr>
          <p:nvPr/>
        </p:nvPicPr>
        <p:blipFill>
          <a:blip r:embed="rId6"/>
          <a:stretch>
            <a:fillRect/>
          </a:stretch>
        </p:blipFill>
        <p:spPr>
          <a:xfrm>
            <a:off x="116532" y="1604156"/>
            <a:ext cx="4107394" cy="1972033"/>
          </a:xfrm>
          <a:prstGeom prst="rect">
            <a:avLst/>
          </a:prstGeom>
        </p:spPr>
      </p:pic>
      <p:pic>
        <p:nvPicPr>
          <p:cNvPr id="26" name="Immagine 25">
            <a:extLst>
              <a:ext uri="{FF2B5EF4-FFF2-40B4-BE49-F238E27FC236}">
                <a16:creationId xmlns:a16="http://schemas.microsoft.com/office/drawing/2014/main" id="{A98BEAA6-922A-7FD9-8249-DF0E3EF78519}"/>
              </a:ext>
            </a:extLst>
          </p:cNvPr>
          <p:cNvPicPr>
            <a:picLocks noChangeAspect="1"/>
          </p:cNvPicPr>
          <p:nvPr/>
        </p:nvPicPr>
        <p:blipFill>
          <a:blip r:embed="rId7"/>
          <a:stretch>
            <a:fillRect/>
          </a:stretch>
        </p:blipFill>
        <p:spPr>
          <a:xfrm>
            <a:off x="1259632" y="3641036"/>
            <a:ext cx="2232248" cy="1346191"/>
          </a:xfrm>
          <a:prstGeom prst="rect">
            <a:avLst/>
          </a:prstGeom>
        </p:spPr>
      </p:pic>
      <p:sp>
        <p:nvSpPr>
          <p:cNvPr id="28" name="CasellaDiTesto 27">
            <a:extLst>
              <a:ext uri="{FF2B5EF4-FFF2-40B4-BE49-F238E27FC236}">
                <a16:creationId xmlns:a16="http://schemas.microsoft.com/office/drawing/2014/main" id="{A909732D-D11C-ED71-6A4E-B6D42DA31279}"/>
              </a:ext>
            </a:extLst>
          </p:cNvPr>
          <p:cNvSpPr txBox="1"/>
          <p:nvPr/>
        </p:nvSpPr>
        <p:spPr>
          <a:xfrm>
            <a:off x="-36512" y="1270185"/>
            <a:ext cx="4557530" cy="430887"/>
          </a:xfrm>
          <a:prstGeom prst="rect">
            <a:avLst/>
          </a:prstGeom>
          <a:noFill/>
        </p:spPr>
        <p:txBody>
          <a:bodyPr wrap="square">
            <a:spAutoFit/>
          </a:bodyPr>
          <a:lstStyle/>
          <a:p>
            <a:pPr marL="171450" indent="-171450">
              <a:buFont typeface="Arial" panose="020B0604020202020204" pitchFamily="34" charset="0"/>
              <a:buChar char="•"/>
            </a:pPr>
            <a:r>
              <a:rPr lang="en-US" sz="1100" b="1" dirty="0">
                <a:latin typeface="Noto Sans" panose="020B0502040504020204" pitchFamily="34" charset="0"/>
                <a:ea typeface="Noto Sans" panose="020B0502040504020204" pitchFamily="34" charset="0"/>
              </a:rPr>
              <a:t>Development of a reproducible </a:t>
            </a:r>
            <a:r>
              <a:rPr lang="en-US" sz="1100" b="1" dirty="0" err="1">
                <a:latin typeface="Noto Sans" panose="020B0502040504020204" pitchFamily="34" charset="0"/>
                <a:ea typeface="Noto Sans" panose="020B0502040504020204" pitchFamily="34" charset="0"/>
              </a:rPr>
              <a:t>washcoating</a:t>
            </a:r>
            <a:r>
              <a:rPr lang="en-US" sz="1100" b="1" dirty="0">
                <a:latin typeface="Noto Sans" panose="020B0502040504020204" pitchFamily="34" charset="0"/>
                <a:ea typeface="Noto Sans" panose="020B0502040504020204" pitchFamily="34" charset="0"/>
              </a:rPr>
              <a:t> method (dip/spin coating)</a:t>
            </a:r>
          </a:p>
        </p:txBody>
      </p:sp>
      <p:pic>
        <p:nvPicPr>
          <p:cNvPr id="29" name="Immagine 13">
            <a:extLst>
              <a:ext uri="{FF2B5EF4-FFF2-40B4-BE49-F238E27FC236}">
                <a16:creationId xmlns:a16="http://schemas.microsoft.com/office/drawing/2014/main" id="{2DB55C88-AB35-D4B1-0EC7-0FC0C20B3F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6176" y="3360248"/>
            <a:ext cx="1017748" cy="134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CasellaDiTesto 29">
            <a:extLst>
              <a:ext uri="{FF2B5EF4-FFF2-40B4-BE49-F238E27FC236}">
                <a16:creationId xmlns:a16="http://schemas.microsoft.com/office/drawing/2014/main" id="{80D623AA-D373-7CE1-7C45-B43EFA79AEB7}"/>
              </a:ext>
            </a:extLst>
          </p:cNvPr>
          <p:cNvSpPr txBox="1"/>
          <p:nvPr/>
        </p:nvSpPr>
        <p:spPr>
          <a:xfrm>
            <a:off x="4349908" y="1992835"/>
            <a:ext cx="1875969" cy="24622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it-IT" sz="1000" b="1" dirty="0" err="1">
                <a:solidFill>
                  <a:srgbClr val="FF0000"/>
                </a:solidFill>
                <a:latin typeface="Noto Sans" panose="020B0502040504020204" pitchFamily="34" charset="0"/>
                <a:ea typeface="Noto Sans" panose="020B0502040504020204" pitchFamily="34" charset="0"/>
                <a:cs typeface="Times New Roman" pitchFamily="18" charset="0"/>
              </a:rPr>
              <a:t>Cat</a:t>
            </a:r>
            <a:r>
              <a:rPr lang="it-IT" sz="1000" b="1" dirty="0">
                <a:solidFill>
                  <a:srgbClr val="FF0000"/>
                </a:solidFill>
                <a:latin typeface="Noto Sans" panose="020B0502040504020204" pitchFamily="34" charset="0"/>
                <a:ea typeface="Noto Sans" panose="020B0502040504020204" pitchFamily="34" charset="0"/>
                <a:cs typeface="Times New Roman" pitchFamily="18" charset="0"/>
              </a:rPr>
              <a:t>. loading: 0.16 g/cm</a:t>
            </a:r>
            <a:r>
              <a:rPr lang="it-IT" sz="1000" b="1" baseline="30000" dirty="0">
                <a:solidFill>
                  <a:srgbClr val="FF0000"/>
                </a:solidFill>
                <a:latin typeface="Noto Sans" panose="020B0502040504020204" pitchFamily="34" charset="0"/>
                <a:ea typeface="Noto Sans" panose="020B0502040504020204" pitchFamily="34" charset="0"/>
                <a:cs typeface="Times New Roman" pitchFamily="18" charset="0"/>
              </a:rPr>
              <a:t>3</a:t>
            </a:r>
          </a:p>
        </p:txBody>
      </p:sp>
      <p:pic>
        <p:nvPicPr>
          <p:cNvPr id="31" name="Immagine 6">
            <a:extLst>
              <a:ext uri="{FF2B5EF4-FFF2-40B4-BE49-F238E27FC236}">
                <a16:creationId xmlns:a16="http://schemas.microsoft.com/office/drawing/2014/main" id="{B3686122-FD45-4EA9-9B79-7810906CB0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6176" y="1193907"/>
            <a:ext cx="761240" cy="101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magine 32">
            <a:extLst>
              <a:ext uri="{FF2B5EF4-FFF2-40B4-BE49-F238E27FC236}">
                <a16:creationId xmlns:a16="http://schemas.microsoft.com/office/drawing/2014/main" id="{06CF4219-8B29-F704-2B69-5F76ADB7FE46}"/>
              </a:ext>
            </a:extLst>
          </p:cNvPr>
          <p:cNvPicPr>
            <a:picLocks noChangeAspect="1"/>
          </p:cNvPicPr>
          <p:nvPr/>
        </p:nvPicPr>
        <p:blipFill>
          <a:blip r:embed="rId10"/>
          <a:stretch>
            <a:fillRect/>
          </a:stretch>
        </p:blipFill>
        <p:spPr>
          <a:xfrm>
            <a:off x="7313813" y="787491"/>
            <a:ext cx="1831369" cy="1501148"/>
          </a:xfrm>
          <a:prstGeom prst="rect">
            <a:avLst/>
          </a:prstGeom>
        </p:spPr>
      </p:pic>
      <p:pic>
        <p:nvPicPr>
          <p:cNvPr id="34" name="Immagine 3">
            <a:extLst>
              <a:ext uri="{FF2B5EF4-FFF2-40B4-BE49-F238E27FC236}">
                <a16:creationId xmlns:a16="http://schemas.microsoft.com/office/drawing/2014/main" id="{BA991110-3303-E6AB-BF27-A4C5227A6DB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61934" y="2295547"/>
            <a:ext cx="2242285" cy="43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76E3D068-80F3-2454-F4C7-49FEB546C14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t="40858"/>
          <a:stretch>
            <a:fillRect/>
          </a:stretch>
        </p:blipFill>
        <p:spPr bwMode="auto">
          <a:xfrm>
            <a:off x="4351719" y="2732023"/>
            <a:ext cx="1527278" cy="103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Segnaposto contenuto 2">
            <a:extLst>
              <a:ext uri="{FF2B5EF4-FFF2-40B4-BE49-F238E27FC236}">
                <a16:creationId xmlns:a16="http://schemas.microsoft.com/office/drawing/2014/main" id="{C71E56AF-BEAD-4932-D702-E97DD7B50401}"/>
              </a:ext>
            </a:extLst>
          </p:cNvPr>
          <p:cNvSpPr txBox="1">
            <a:spLocks noChangeArrowheads="1"/>
          </p:cNvSpPr>
          <p:nvPr/>
        </p:nvSpPr>
        <p:spPr bwMode="auto">
          <a:xfrm>
            <a:off x="5594395" y="2878857"/>
            <a:ext cx="1881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spcBef>
                <a:spcPct val="20000"/>
              </a:spcBef>
              <a:buFont typeface="Arial" panose="020B0604020202020204" pitchFamily="34" charset="0"/>
              <a:buChar char="•"/>
              <a:tabLst>
                <a:tab pos="19685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9685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9685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9685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9685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9685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9685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9685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968500" algn="l"/>
              </a:tabLst>
              <a:defRPr sz="2000">
                <a:solidFill>
                  <a:schemeClr val="tx1"/>
                </a:solidFill>
                <a:latin typeface="Calibri" panose="020F0502020204030204" pitchFamily="34" charset="0"/>
              </a:defRPr>
            </a:lvl9pPr>
          </a:lstStyle>
          <a:p>
            <a:pPr algn="ctr" eaLnBrk="1" hangingPunct="1">
              <a:spcBef>
                <a:spcPct val="0"/>
              </a:spcBef>
              <a:buClr>
                <a:srgbClr val="C00000"/>
              </a:buClr>
              <a:buSzPct val="89000"/>
              <a:buFont typeface="Arial" panose="020B0604020202020204" pitchFamily="34" charset="0"/>
              <a:buNone/>
            </a:pPr>
            <a:r>
              <a:rPr lang="en-US" altLang="it-IT" sz="900" b="1" i="1" dirty="0">
                <a:solidFill>
                  <a:srgbClr val="C00000"/>
                </a:solidFill>
                <a:latin typeface="Noto Sans" panose="020B0502040504020204" pitchFamily="34" charset="0"/>
                <a:ea typeface="Noto Sans" panose="020B0502040504020204" pitchFamily="34" charset="0"/>
                <a:cs typeface="Noto Sans" panose="020B0502040504020204" pitchFamily="34" charset="0"/>
              </a:rPr>
              <a:t>Catalyst: </a:t>
            </a:r>
            <a:r>
              <a:rPr lang="en-US" altLang="it-IT" sz="900" b="1" i="1" dirty="0">
                <a:latin typeface="Noto Sans" panose="020B0502040504020204" pitchFamily="34" charset="0"/>
                <a:ea typeface="Noto Sans" panose="020B0502040504020204" pitchFamily="34" charset="0"/>
                <a:cs typeface="Noto Sans" panose="020B0502040504020204" pitchFamily="34" charset="0"/>
              </a:rPr>
              <a:t>Commercial 0.5wt%Ru/Al</a:t>
            </a:r>
            <a:r>
              <a:rPr lang="en-US" altLang="it-IT" sz="900" b="1" i="1" baseline="-25000" dirty="0">
                <a:latin typeface="Noto Sans" panose="020B0502040504020204" pitchFamily="34" charset="0"/>
                <a:ea typeface="Noto Sans" panose="020B0502040504020204" pitchFamily="34" charset="0"/>
                <a:cs typeface="Noto Sans" panose="020B0502040504020204" pitchFamily="34" charset="0"/>
              </a:rPr>
              <a:t>2</a:t>
            </a:r>
            <a:r>
              <a:rPr lang="en-US" altLang="it-IT" sz="900" b="1" i="1" dirty="0">
                <a:latin typeface="Noto Sans" panose="020B0502040504020204" pitchFamily="34" charset="0"/>
                <a:ea typeface="Noto Sans" panose="020B0502040504020204" pitchFamily="34" charset="0"/>
                <a:cs typeface="Noto Sans" panose="020B0502040504020204" pitchFamily="34" charset="0"/>
              </a:rPr>
              <a:t>O</a:t>
            </a:r>
            <a:r>
              <a:rPr lang="en-US" altLang="it-IT" sz="900" b="1" i="1" baseline="-25000" dirty="0">
                <a:latin typeface="Noto Sans" panose="020B0502040504020204" pitchFamily="34" charset="0"/>
                <a:ea typeface="Noto Sans" panose="020B0502040504020204" pitchFamily="34" charset="0"/>
                <a:cs typeface="Noto Sans" panose="020B0502040504020204" pitchFamily="34" charset="0"/>
              </a:rPr>
              <a:t>3</a:t>
            </a:r>
          </a:p>
        </p:txBody>
      </p:sp>
      <p:sp>
        <p:nvSpPr>
          <p:cNvPr id="38" name="Rectangle 36">
            <a:extLst>
              <a:ext uri="{FF2B5EF4-FFF2-40B4-BE49-F238E27FC236}">
                <a16:creationId xmlns:a16="http://schemas.microsoft.com/office/drawing/2014/main" id="{25AC2360-B594-3A5B-2DED-63A0DED8AA11}"/>
              </a:ext>
            </a:extLst>
          </p:cNvPr>
          <p:cNvSpPr>
            <a:spLocks noChangeArrowheads="1"/>
          </p:cNvSpPr>
          <p:nvPr/>
        </p:nvSpPr>
        <p:spPr bwMode="auto">
          <a:xfrm>
            <a:off x="4787584" y="1257916"/>
            <a:ext cx="1439292" cy="7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3363" indent="-174625">
              <a:spcBef>
                <a:spcPct val="20000"/>
              </a:spcBef>
              <a:buFont typeface="Arial" panose="020B0604020202020204" pitchFamily="34" charset="0"/>
              <a:buChar char="•"/>
              <a:tabLst>
                <a:tab pos="19685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9685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9685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9685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9685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9685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9685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9685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968500" algn="l"/>
              </a:tabLst>
              <a:defRPr sz="2000">
                <a:solidFill>
                  <a:schemeClr val="tx1"/>
                </a:solidFill>
                <a:latin typeface="Calibri" panose="020F0502020204030204" pitchFamily="34" charset="0"/>
              </a:defRPr>
            </a:lvl9pPr>
          </a:lstStyle>
          <a:p>
            <a:pPr eaLnBrk="1" hangingPunct="1">
              <a:spcBef>
                <a:spcPct val="0"/>
              </a:spcBef>
              <a:buClr>
                <a:srgbClr val="C00000"/>
              </a:buClr>
              <a:buFontTx/>
              <a:buNone/>
            </a:pPr>
            <a:r>
              <a:rPr lang="en-US" altLang="it-IT" sz="900" b="1" dirty="0">
                <a:solidFill>
                  <a:srgbClr val="0070C0"/>
                </a:solidFill>
                <a:latin typeface="Noto Sans" panose="020B0502040504020204" pitchFamily="34" charset="0"/>
                <a:ea typeface="Noto Sans" panose="020B0502040504020204" pitchFamily="34" charset="0"/>
                <a:cs typeface="Noto Sans" panose="020B0502040504020204" pitchFamily="34" charset="0"/>
              </a:rPr>
              <a:t>Cell Type = 3,  Ø</a:t>
            </a:r>
          </a:p>
          <a:p>
            <a:pPr eaLnBrk="1" hangingPunct="1">
              <a:spcBef>
                <a:spcPct val="0"/>
              </a:spcBef>
              <a:buClr>
                <a:srgbClr val="C00000"/>
              </a:buClr>
              <a:buFontTx/>
              <a:buNone/>
            </a:pPr>
            <a:r>
              <a:rPr lang="en-US" altLang="it-IT" sz="900" b="1" dirty="0">
                <a:solidFill>
                  <a:srgbClr val="0070C0"/>
                </a:solidFill>
                <a:latin typeface="Noto Sans" panose="020B0502040504020204" pitchFamily="34" charset="0"/>
                <a:ea typeface="Noto Sans" panose="020B0502040504020204" pitchFamily="34" charset="0"/>
                <a:cs typeface="Noto Sans" panose="020B0502040504020204" pitchFamily="34" charset="0"/>
              </a:rPr>
              <a:t>Strut = 0,4 mm,  </a:t>
            </a:r>
          </a:p>
          <a:p>
            <a:pPr eaLnBrk="1" hangingPunct="1">
              <a:spcBef>
                <a:spcPct val="0"/>
              </a:spcBef>
              <a:buClr>
                <a:srgbClr val="C00000"/>
              </a:buClr>
              <a:buFontTx/>
              <a:buNone/>
            </a:pPr>
            <a:r>
              <a:rPr lang="en-US" altLang="it-IT" sz="900" b="1" dirty="0">
                <a:solidFill>
                  <a:srgbClr val="0070C0"/>
                </a:solidFill>
                <a:latin typeface="Noto Sans" panose="020B0502040504020204" pitchFamily="34" charset="0"/>
                <a:ea typeface="Noto Sans" panose="020B0502040504020204" pitchFamily="34" charset="0"/>
                <a:cs typeface="Noto Sans" panose="020B0502040504020204" pitchFamily="34" charset="0"/>
              </a:rPr>
              <a:t>SSA = 58,82 cm</a:t>
            </a:r>
            <a:r>
              <a:rPr lang="en-US" altLang="it-IT" sz="900" b="1" baseline="30000" dirty="0">
                <a:solidFill>
                  <a:srgbClr val="0070C0"/>
                </a:solidFill>
                <a:latin typeface="Noto Sans" panose="020B0502040504020204" pitchFamily="34" charset="0"/>
                <a:ea typeface="Noto Sans" panose="020B0502040504020204" pitchFamily="34" charset="0"/>
                <a:cs typeface="Noto Sans" panose="020B0502040504020204" pitchFamily="34" charset="0"/>
              </a:rPr>
              <a:t>2</a:t>
            </a:r>
            <a:r>
              <a:rPr lang="en-US" altLang="it-IT" sz="900" b="1" dirty="0">
                <a:solidFill>
                  <a:srgbClr val="0070C0"/>
                </a:solidFill>
                <a:latin typeface="Noto Sans" panose="020B0502040504020204" pitchFamily="34" charset="0"/>
                <a:ea typeface="Noto Sans" panose="020B0502040504020204" pitchFamily="34" charset="0"/>
                <a:cs typeface="Noto Sans" panose="020B0502040504020204" pitchFamily="34" charset="0"/>
              </a:rPr>
              <a:t>/cm</a:t>
            </a:r>
            <a:r>
              <a:rPr lang="en-US" altLang="it-IT" sz="900" b="1" baseline="30000" dirty="0">
                <a:solidFill>
                  <a:srgbClr val="0070C0"/>
                </a:solidFill>
                <a:latin typeface="Noto Sans" panose="020B0502040504020204" pitchFamily="34" charset="0"/>
                <a:ea typeface="Noto Sans" panose="020B0502040504020204" pitchFamily="34" charset="0"/>
                <a:cs typeface="Noto Sans" panose="020B0502040504020204" pitchFamily="34" charset="0"/>
              </a:rPr>
              <a:t>3 </a:t>
            </a:r>
            <a:r>
              <a:rPr lang="en-US" altLang="it-IT" sz="900" b="1" dirty="0">
                <a:solidFill>
                  <a:srgbClr val="0070C0"/>
                </a:solidFill>
                <a:latin typeface="Noto Sans" panose="020B0502040504020204" pitchFamily="34" charset="0"/>
                <a:ea typeface="Noto Sans" panose="020B0502040504020204" pitchFamily="34" charset="0"/>
                <a:cs typeface="Noto Sans" panose="020B0502040504020204" pitchFamily="34" charset="0"/>
              </a:rPr>
              <a:t>, </a:t>
            </a:r>
          </a:p>
          <a:p>
            <a:pPr eaLnBrk="1" hangingPunct="1">
              <a:spcBef>
                <a:spcPct val="0"/>
              </a:spcBef>
              <a:buClr>
                <a:srgbClr val="C00000"/>
              </a:buClr>
              <a:buFontTx/>
              <a:buNone/>
            </a:pPr>
            <a:r>
              <a:rPr lang="en-US" altLang="it-IT" sz="900" b="1" dirty="0">
                <a:solidFill>
                  <a:srgbClr val="0070C0"/>
                </a:solidFill>
                <a:latin typeface="Noto Sans" panose="020B0502040504020204" pitchFamily="34" charset="0"/>
                <a:ea typeface="Noto Sans" panose="020B0502040504020204" pitchFamily="34" charset="0"/>
                <a:cs typeface="Noto Sans" panose="020B0502040504020204" pitchFamily="34" charset="0"/>
              </a:rPr>
              <a:t>Porosity = 83,3% </a:t>
            </a:r>
          </a:p>
        </p:txBody>
      </p:sp>
      <p:pic>
        <p:nvPicPr>
          <p:cNvPr id="40" name="Picture 6">
            <a:extLst>
              <a:ext uri="{FF2B5EF4-FFF2-40B4-BE49-F238E27FC236}">
                <a16:creationId xmlns:a16="http://schemas.microsoft.com/office/drawing/2014/main" id="{1ACC0D8F-0AAB-60A1-D3C6-A9A88390C22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t="22102" b="13177"/>
          <a:stretch>
            <a:fillRect/>
          </a:stretch>
        </p:blipFill>
        <p:spPr bwMode="auto">
          <a:xfrm>
            <a:off x="3866844" y="3821522"/>
            <a:ext cx="2232248" cy="108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2592725"/>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6" name="Google Shape;67;p12">
            <a:extLst>
              <a:ext uri="{FF2B5EF4-FFF2-40B4-BE49-F238E27FC236}">
                <a16:creationId xmlns:a16="http://schemas.microsoft.com/office/drawing/2014/main" id="{5AC1E9FE-2B1F-83A2-5CC3-62087FA8FF73}"/>
              </a:ext>
            </a:extLst>
          </p:cNvPr>
          <p:cNvSpPr txBox="1">
            <a:spLocks/>
          </p:cNvSpPr>
          <p:nvPr/>
        </p:nvSpPr>
        <p:spPr bwMode="auto">
          <a:xfrm>
            <a:off x="71438" y="-165100"/>
            <a:ext cx="3708474"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pPr>
            <a:endParaRPr lang="it-IT" altLang="it-IT" sz="2400" dirty="0">
              <a:latin typeface="Noto Sans" panose="020B0502040504020204" pitchFamily="34" charset="0"/>
              <a:ea typeface="Noto Sans" panose="020B0502040504020204" pitchFamily="34" charset="0"/>
              <a:cs typeface="Noto Sans" panose="020B0502040504020204" pitchFamily="34" charset="0"/>
            </a:endParaRPr>
          </a:p>
          <a:p>
            <a:pPr eaLnBrk="1" hangingPunct="1">
              <a:buClr>
                <a:srgbClr val="000000"/>
              </a:buClr>
              <a:buFont typeface="Arial" panose="020B0604020202020204" pitchFamily="34" charset="0"/>
              <a:buNone/>
            </a:pPr>
            <a:endParaRPr lang="it-IT" altLang="it-IT" sz="2400" dirty="0">
              <a:latin typeface="Noto Sans" panose="020B0502040504020204" pitchFamily="34" charset="0"/>
              <a:ea typeface="Noto Sans" panose="020B0502040504020204" pitchFamily="34" charset="0"/>
              <a:cs typeface="Noto Sans" panose="020B0502040504020204" pitchFamily="34" charset="0"/>
            </a:endParaRPr>
          </a:p>
          <a:p>
            <a:pPr eaLnBrk="1" hangingPunct="1">
              <a:buClr>
                <a:srgbClr val="000000"/>
              </a:buClr>
              <a:buFont typeface="Arial" panose="020B0604020202020204" pitchFamily="34" charset="0"/>
              <a:buNone/>
            </a:pPr>
            <a:endParaRPr lang="it-IT" altLang="it-IT" sz="2400" dirty="0">
              <a:latin typeface="Noto Sans" panose="020B0502040504020204" pitchFamily="34" charset="0"/>
              <a:ea typeface="Noto Sans" panose="020B0502040504020204" pitchFamily="34" charset="0"/>
              <a:cs typeface="Noto Sans" panose="020B0502040504020204" pitchFamily="34" charset="0"/>
            </a:endParaRPr>
          </a:p>
          <a:p>
            <a:pPr eaLnBrk="1" hangingPunct="1">
              <a:buClr>
                <a:srgbClr val="000000"/>
              </a:buClr>
              <a:buFont typeface="Arial" panose="020B0604020202020204" pitchFamily="34" charset="0"/>
              <a:buNone/>
            </a:pPr>
            <a:r>
              <a:rPr lang="it-IT" altLang="it-IT" sz="2400" dirty="0">
                <a:latin typeface="Noto Sans" panose="020B0502040504020204" pitchFamily="34" charset="0"/>
                <a:ea typeface="Noto Sans" panose="020B0502040504020204" pitchFamily="34" charset="0"/>
                <a:cs typeface="Noto Sans" panose="020B0502040504020204" pitchFamily="34" charset="0"/>
              </a:rPr>
              <a:t>Message in a </a:t>
            </a:r>
            <a:r>
              <a:rPr lang="it-IT" altLang="it-IT" sz="2400" dirty="0" err="1">
                <a:latin typeface="Noto Sans" panose="020B0502040504020204" pitchFamily="34" charset="0"/>
                <a:ea typeface="Noto Sans" panose="020B0502040504020204" pitchFamily="34" charset="0"/>
                <a:cs typeface="Noto Sans" panose="020B0502040504020204" pitchFamily="34" charset="0"/>
              </a:rPr>
              <a:t>Bottle</a:t>
            </a:r>
            <a:endParaRPr lang="it-IT" altLang="it-IT" sz="2400" dirty="0">
              <a:latin typeface="Noto Sans" panose="020B0502040504020204" pitchFamily="34" charset="0"/>
              <a:ea typeface="Noto Sans" panose="020B0502040504020204" pitchFamily="34" charset="0"/>
              <a:cs typeface="Noto Sans" panose="020B0502040504020204" pitchFamily="34" charset="0"/>
            </a:endParaRPr>
          </a:p>
        </p:txBody>
      </p:sp>
      <p:sp>
        <p:nvSpPr>
          <p:cNvPr id="81927" name="Rectangle 4">
            <a:extLst>
              <a:ext uri="{FF2B5EF4-FFF2-40B4-BE49-F238E27FC236}">
                <a16:creationId xmlns:a16="http://schemas.microsoft.com/office/drawing/2014/main" id="{84DF1565-ECF1-1DAB-F211-9C4B1E42B4AF}"/>
              </a:ext>
            </a:extLst>
          </p:cNvPr>
          <p:cNvSpPr>
            <a:spLocks noChangeArrowheads="1"/>
          </p:cNvSpPr>
          <p:nvPr/>
        </p:nvSpPr>
        <p:spPr bwMode="auto">
          <a:xfrm>
            <a:off x="-36512" y="622499"/>
            <a:ext cx="25603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25000"/>
              </a:spcBef>
              <a:buClrTx/>
              <a:buFontTx/>
              <a:buNone/>
            </a:pPr>
            <a:r>
              <a:rPr lang="en-GB" altLang="it-IT" b="1" dirty="0">
                <a:solidFill>
                  <a:srgbClr val="174A82"/>
                </a:solidFill>
                <a:latin typeface="Noto Sans" panose="020B0502040504020204" pitchFamily="34" charset="0"/>
                <a:ea typeface="Noto Sans" panose="020B0502040504020204" pitchFamily="34" charset="0"/>
                <a:cs typeface="Noto Sans" panose="020B0502040504020204" pitchFamily="34" charset="0"/>
              </a:rPr>
              <a:t>Ammonia decarbonization</a:t>
            </a:r>
          </a:p>
        </p:txBody>
      </p:sp>
      <p:sp>
        <p:nvSpPr>
          <p:cNvPr id="2" name="Google Shape;80;p13">
            <a:extLst>
              <a:ext uri="{FF2B5EF4-FFF2-40B4-BE49-F238E27FC236}">
                <a16:creationId xmlns:a16="http://schemas.microsoft.com/office/drawing/2014/main" id="{BA6EF081-F7A7-0E08-C4CB-C4CFDAF6B4A9}"/>
              </a:ext>
            </a:extLst>
          </p:cNvPr>
          <p:cNvSpPr>
            <a:spLocks noChangeArrowheads="1"/>
          </p:cNvSpPr>
          <p:nvPr/>
        </p:nvSpPr>
        <p:spPr bwMode="auto">
          <a:xfrm>
            <a:off x="-3175" y="569913"/>
            <a:ext cx="9144000" cy="46037"/>
          </a:xfrm>
          <a:prstGeom prst="rect">
            <a:avLst/>
          </a:prstGeom>
          <a:solidFill>
            <a:schemeClr val="accent1"/>
          </a:solidFill>
          <a:ln>
            <a:solidFill>
              <a:schemeClr val="accent1"/>
            </a:solidFill>
          </a:ln>
        </p:spPr>
        <p:txBody>
          <a:bodyPr lIns="91425" tIns="91425" rIns="91425" bIns="91425" anchor="ctr"/>
          <a:lstStyle>
            <a:lvl1pPr eaLnBrk="0" hangingPunct="0">
              <a:defRPr>
                <a:solidFill>
                  <a:schemeClr val="tx1"/>
                </a:solidFill>
                <a:latin typeface="Arial" panose="020B0604020202020204" pitchFamily="34" charset="0"/>
                <a:ea typeface="Arial Unicode MS" pitchFamily="34" charset="-128"/>
              </a:defRPr>
            </a:lvl1pPr>
            <a:lvl2pPr marL="742950" indent="-285750" eaLnBrk="0" hangingPunct="0">
              <a:defRPr>
                <a:solidFill>
                  <a:schemeClr val="tx1"/>
                </a:solidFill>
                <a:latin typeface="Arial" panose="020B0604020202020204" pitchFamily="34" charset="0"/>
                <a:ea typeface="Arial Unicode MS" pitchFamily="34" charset="-128"/>
              </a:defRPr>
            </a:lvl2pPr>
            <a:lvl3pPr marL="1143000" indent="-228600" eaLnBrk="0" hangingPunct="0">
              <a:defRPr>
                <a:solidFill>
                  <a:schemeClr val="tx1"/>
                </a:solidFill>
                <a:latin typeface="Arial" panose="020B0604020202020204" pitchFamily="34" charset="0"/>
                <a:ea typeface="Arial Unicode MS" pitchFamily="34" charset="-128"/>
              </a:defRPr>
            </a:lvl3pPr>
            <a:lvl4pPr marL="1600200" indent="-228600" eaLnBrk="0" hangingPunct="0">
              <a:defRPr>
                <a:solidFill>
                  <a:schemeClr val="tx1"/>
                </a:solidFill>
                <a:latin typeface="Arial" panose="020B0604020202020204" pitchFamily="34" charset="0"/>
                <a:ea typeface="Arial Unicode MS" pitchFamily="34" charset="-128"/>
              </a:defRPr>
            </a:lvl4pPr>
            <a:lvl5pPr marL="2057400" indent="-228600" eaLnBrk="0" hangingPunct="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eaLnBrk="1" hangingPunct="1">
              <a:buClr>
                <a:srgbClr val="000000"/>
              </a:buClr>
              <a:buFont typeface="Arial" panose="020B0604020202020204" pitchFamily="34" charset="0"/>
              <a:buNone/>
            </a:pPr>
            <a:endParaRPr lang="it-IT" altLang="it-IT">
              <a:solidFill>
                <a:srgbClr val="454F5B"/>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3" name="Immagine 7" descr="Immagine che contiene Carattere, Elementi grafici, logo, testo&#10;&#10;Descrizione generata automaticamente">
            <a:extLst>
              <a:ext uri="{FF2B5EF4-FFF2-40B4-BE49-F238E27FC236}">
                <a16:creationId xmlns:a16="http://schemas.microsoft.com/office/drawing/2014/main" id="{B38EAA07-E0D4-1DD4-358A-BC6C4A88F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260" y="100566"/>
            <a:ext cx="691306" cy="41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kisspng-logo-engie-energy-international-cofely-ag-engie-en-engie-com-une-exception-agence-conseil-en-commun-5b698c46d62ad9">
            <a:extLst>
              <a:ext uri="{FF2B5EF4-FFF2-40B4-BE49-F238E27FC236}">
                <a16:creationId xmlns:a16="http://schemas.microsoft.com/office/drawing/2014/main" id="{38735547-0E2D-9A1A-42D3-2C2163EABC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60" t="30754" r="12910" b="32507"/>
          <a:stretch/>
        </p:blipFill>
        <p:spPr bwMode="auto">
          <a:xfrm>
            <a:off x="8388424" y="138784"/>
            <a:ext cx="792088" cy="286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6">
            <a:extLst>
              <a:ext uri="{FF2B5EF4-FFF2-40B4-BE49-F238E27FC236}">
                <a16:creationId xmlns:a16="http://schemas.microsoft.com/office/drawing/2014/main" id="{9DFE3431-4A62-63FB-18A4-84B65BC31DF3}"/>
              </a:ext>
            </a:extLst>
          </p:cNvPr>
          <p:cNvSpPr>
            <a:spLocks noChangeArrowheads="1"/>
          </p:cNvSpPr>
          <p:nvPr/>
        </p:nvSpPr>
        <p:spPr bwMode="auto">
          <a:xfrm>
            <a:off x="-377720" y="925145"/>
            <a:ext cx="6592336" cy="239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985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527050" indent="-171450" algn="just" eaLnBrk="1" hangingPunct="1">
              <a:lnSpc>
                <a:spcPct val="150000"/>
              </a:lnSpc>
              <a:buClr>
                <a:srgbClr val="FF0000"/>
              </a:buClr>
              <a:buFont typeface="Wingdings" panose="05000000000000000000" pitchFamily="2" charset="2"/>
              <a:buChar char="q"/>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Principal challenges associated with downsizing of ammonia synthesis plants and with the intermittency of renewable sources: </a:t>
            </a:r>
          </a:p>
          <a:p>
            <a:pPr marL="971550" lvl="2" indent="-171450" algn="just">
              <a:lnSpc>
                <a:spcPct val="150000"/>
              </a:lnSpc>
              <a:buClr>
                <a:srgbClr val="FF0000"/>
              </a:buClr>
              <a:buFont typeface="Arial" panose="020B0604020202020204" pitchFamily="34" charset="0"/>
              <a:buChar char="•"/>
            </a:pPr>
            <a:r>
              <a:rPr lang="en-US" altLang="it-IT" sz="1100" b="1" i="1" dirty="0">
                <a:solidFill>
                  <a:schemeClr val="tx1"/>
                </a:solidFill>
                <a:latin typeface="Noto Sans" panose="020B0502040504020204" pitchFamily="34" charset="0"/>
                <a:ea typeface="Noto Sans" panose="020B0502040504020204" pitchFamily="34" charset="0"/>
                <a:cs typeface="Noto Sans" panose="020B0502040504020204" pitchFamily="34" charset="0"/>
              </a:rPr>
              <a:t>Economies of Scale: </a:t>
            </a:r>
            <a:r>
              <a:rPr lang="en-US" altLang="it-IT" sz="1100" i="1" dirty="0">
                <a:solidFill>
                  <a:schemeClr val="tx1"/>
                </a:solidFill>
                <a:latin typeface="Noto Sans" panose="020B0502040504020204" pitchFamily="34" charset="0"/>
                <a:ea typeface="Noto Sans" panose="020B0502040504020204" pitchFamily="34" charset="0"/>
                <a:cs typeface="Noto Sans" panose="020B0502040504020204" pitchFamily="34" charset="0"/>
              </a:rPr>
              <a:t>Downsizing may reduce the plant's economic efficiency, as larger plants often benefit from economies of scale;</a:t>
            </a:r>
          </a:p>
          <a:p>
            <a:pPr marL="971550" lvl="2" indent="-171450" algn="just">
              <a:lnSpc>
                <a:spcPct val="150000"/>
              </a:lnSpc>
              <a:buClr>
                <a:srgbClr val="FF0000"/>
              </a:buClr>
              <a:buFont typeface="Arial" panose="020B0604020202020204" pitchFamily="34" charset="0"/>
              <a:buChar char="•"/>
            </a:pPr>
            <a:r>
              <a:rPr lang="en-US" altLang="it-IT" sz="1100" b="1" i="1" dirty="0">
                <a:solidFill>
                  <a:schemeClr val="tx1"/>
                </a:solidFill>
                <a:latin typeface="Noto Sans" panose="020B0502040504020204" pitchFamily="34" charset="0"/>
                <a:ea typeface="Noto Sans" panose="020B0502040504020204" pitchFamily="34" charset="0"/>
                <a:cs typeface="Noto Sans" panose="020B0502040504020204" pitchFamily="34" charset="0"/>
              </a:rPr>
              <a:t>Heat Exchanger Issues</a:t>
            </a:r>
            <a:r>
              <a:rPr lang="en-US" altLang="it-IT" sz="1100" i="1" dirty="0">
                <a:solidFill>
                  <a:schemeClr val="tx1"/>
                </a:solidFill>
                <a:latin typeface="Noto Sans" panose="020B0502040504020204" pitchFamily="34" charset="0"/>
                <a:ea typeface="Noto Sans" panose="020B0502040504020204" pitchFamily="34" charset="0"/>
                <a:cs typeface="Noto Sans" panose="020B0502040504020204" pitchFamily="34" charset="0"/>
              </a:rPr>
              <a:t>: Smaller units can face challenges in managing heat exchange efficiently, affecting reaction kinetics;</a:t>
            </a:r>
          </a:p>
          <a:p>
            <a:pPr marL="971550" lvl="2" indent="-171450" algn="just">
              <a:lnSpc>
                <a:spcPct val="150000"/>
              </a:lnSpc>
              <a:buClr>
                <a:srgbClr val="FF0000"/>
              </a:buClr>
              <a:buFont typeface="Arial" panose="020B0604020202020204" pitchFamily="34" charset="0"/>
              <a:buChar char="•"/>
            </a:pPr>
            <a:r>
              <a:rPr lang="en-US" altLang="it-IT" sz="1100" b="1" i="1" dirty="0">
                <a:solidFill>
                  <a:schemeClr val="tx1"/>
                </a:solidFill>
                <a:latin typeface="Noto Sans" panose="020B0502040504020204" pitchFamily="34" charset="0"/>
                <a:ea typeface="Noto Sans" panose="020B0502040504020204" pitchFamily="34" charset="0"/>
                <a:cs typeface="Noto Sans" panose="020B0502040504020204" pitchFamily="34" charset="0"/>
              </a:rPr>
              <a:t>Capital Cost per Unit Output: </a:t>
            </a:r>
            <a:r>
              <a:rPr lang="en-US" altLang="it-IT" sz="1100" i="1" dirty="0">
                <a:solidFill>
                  <a:schemeClr val="tx1"/>
                </a:solidFill>
                <a:latin typeface="Noto Sans" panose="020B0502040504020204" pitchFamily="34" charset="0"/>
                <a:ea typeface="Noto Sans" panose="020B0502040504020204" pitchFamily="34" charset="0"/>
                <a:cs typeface="Noto Sans" panose="020B0502040504020204" pitchFamily="34" charset="0"/>
              </a:rPr>
              <a:t>Smaller plants might have higher capital costs per unit of ammonia produced, affecting overall project feasibility</a:t>
            </a:r>
          </a:p>
          <a:p>
            <a:pPr marL="800100" lvl="2" indent="0" algn="just">
              <a:lnSpc>
                <a:spcPct val="150000"/>
              </a:lnSpc>
              <a:buClr>
                <a:srgbClr val="FF0000"/>
              </a:buClr>
            </a:pPr>
            <a:endParaRPr lang="en-US" altLang="it-IT" sz="1100" i="1"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6" name="Immagine 5" descr="Immagine che contiene Elementi grafici, Carattere, grafica, schermata&#10;&#10;Descrizione generata automaticamente">
            <a:extLst>
              <a:ext uri="{FF2B5EF4-FFF2-40B4-BE49-F238E27FC236}">
                <a16:creationId xmlns:a16="http://schemas.microsoft.com/office/drawing/2014/main" id="{9F3A3EA2-7E06-6987-DB16-DAC2074C01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0126" y="196512"/>
            <a:ext cx="980409" cy="322925"/>
          </a:xfrm>
          <a:prstGeom prst="rect">
            <a:avLst/>
          </a:prstGeom>
        </p:spPr>
      </p:pic>
      <p:pic>
        <p:nvPicPr>
          <p:cNvPr id="7" name="Immagine 1" descr="Immagine che contiene Carattere, Blu elettrico, blu, testo&#10;&#10;Descrizione generata automaticamente">
            <a:extLst>
              <a:ext uri="{FF2B5EF4-FFF2-40B4-BE49-F238E27FC236}">
                <a16:creationId xmlns:a16="http://schemas.microsoft.com/office/drawing/2014/main" id="{A5FE5ACF-A599-06C8-FBFC-86B94C2C91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1266" y="231947"/>
            <a:ext cx="1194950" cy="25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5F5FB9C4-AC8E-D422-7BFA-9CAA4F41EDD7}"/>
              </a:ext>
            </a:extLst>
          </p:cNvPr>
          <p:cNvPicPr>
            <a:picLocks noChangeAspect="1"/>
          </p:cNvPicPr>
          <p:nvPr/>
        </p:nvPicPr>
        <p:blipFill>
          <a:blip r:embed="rId7"/>
          <a:stretch>
            <a:fillRect/>
          </a:stretch>
        </p:blipFill>
        <p:spPr>
          <a:xfrm>
            <a:off x="6433062" y="1211916"/>
            <a:ext cx="2498396" cy="1406012"/>
          </a:xfrm>
          <a:prstGeom prst="rect">
            <a:avLst/>
          </a:prstGeom>
        </p:spPr>
      </p:pic>
      <p:sp>
        <p:nvSpPr>
          <p:cNvPr id="10" name="Rettangolo 46">
            <a:extLst>
              <a:ext uri="{FF2B5EF4-FFF2-40B4-BE49-F238E27FC236}">
                <a16:creationId xmlns:a16="http://schemas.microsoft.com/office/drawing/2014/main" id="{70151200-61C6-CB1A-68A6-72A2C063ABF0}"/>
              </a:ext>
            </a:extLst>
          </p:cNvPr>
          <p:cNvSpPr>
            <a:spLocks noChangeArrowheads="1"/>
          </p:cNvSpPr>
          <p:nvPr/>
        </p:nvSpPr>
        <p:spPr bwMode="auto">
          <a:xfrm>
            <a:off x="-373627" y="3147814"/>
            <a:ext cx="7888479" cy="186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985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527050" indent="-171450" algn="just" eaLnBrk="1" hangingPunct="1">
              <a:lnSpc>
                <a:spcPct val="150000"/>
              </a:lnSpc>
              <a:buClr>
                <a:srgbClr val="FF0000"/>
              </a:buClr>
              <a:buFont typeface="Wingdings" panose="05000000000000000000" pitchFamily="2" charset="2"/>
              <a:buChar char="q"/>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Improvement needs: </a:t>
            </a:r>
          </a:p>
          <a:p>
            <a:pPr marL="971550" lvl="2" indent="-171450" algn="just">
              <a:lnSpc>
                <a:spcPct val="150000"/>
              </a:lnSpc>
              <a:buClr>
                <a:srgbClr val="FF0000"/>
              </a:buClr>
              <a:buFont typeface="Arial" panose="020B0604020202020204" pitchFamily="34" charset="0"/>
              <a:buChar char="•"/>
            </a:pPr>
            <a:r>
              <a:rPr lang="en-US" altLang="it-IT" sz="1100" b="1" i="1" dirty="0">
                <a:solidFill>
                  <a:schemeClr val="tx1"/>
                </a:solidFill>
                <a:latin typeface="Noto Sans" panose="020B0502040504020204" pitchFamily="34" charset="0"/>
                <a:ea typeface="Noto Sans" panose="020B0502040504020204" pitchFamily="34" charset="0"/>
                <a:cs typeface="Noto Sans" panose="020B0502040504020204" pitchFamily="34" charset="0"/>
              </a:rPr>
              <a:t>Higher catalyst activity at lower temperature: </a:t>
            </a:r>
            <a:r>
              <a:rPr lang="en-US" altLang="it-IT" sz="1100" i="1" dirty="0">
                <a:solidFill>
                  <a:schemeClr val="tx1"/>
                </a:solidFill>
                <a:latin typeface="Noto Sans" panose="020B0502040504020204" pitchFamily="34" charset="0"/>
                <a:ea typeface="Noto Sans" panose="020B0502040504020204" pitchFamily="34" charset="0"/>
                <a:cs typeface="Noto Sans" panose="020B0502040504020204" pitchFamily="34" charset="0"/>
              </a:rPr>
              <a:t>Higher conversion per pass; less power for gas circulation; smaller equipment; easier NH</a:t>
            </a:r>
            <a:r>
              <a:rPr lang="en-US" altLang="it-IT" sz="1100" i="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rPr>
              <a:t>3</a:t>
            </a:r>
            <a:r>
              <a:rPr lang="en-US" altLang="it-IT" sz="1100" i="1" dirty="0">
                <a:solidFill>
                  <a:schemeClr val="tx1"/>
                </a:solidFill>
                <a:latin typeface="Noto Sans" panose="020B0502040504020204" pitchFamily="34" charset="0"/>
                <a:ea typeface="Noto Sans" panose="020B0502040504020204" pitchFamily="34" charset="0"/>
                <a:cs typeface="Noto Sans" panose="020B0502040504020204" pitchFamily="34" charset="0"/>
              </a:rPr>
              <a:t> condensation;</a:t>
            </a:r>
          </a:p>
          <a:p>
            <a:pPr marL="971550" lvl="2" indent="-171450" algn="just">
              <a:lnSpc>
                <a:spcPct val="150000"/>
              </a:lnSpc>
              <a:buClr>
                <a:srgbClr val="FF0000"/>
              </a:buClr>
              <a:buFont typeface="Arial" panose="020B0604020202020204" pitchFamily="34" charset="0"/>
              <a:buChar char="•"/>
            </a:pPr>
            <a:r>
              <a:rPr lang="en-US" altLang="it-IT" sz="1100" b="1" i="1" dirty="0">
                <a:solidFill>
                  <a:schemeClr val="tx1"/>
                </a:solidFill>
                <a:latin typeface="Noto Sans" panose="020B0502040504020204" pitchFamily="34" charset="0"/>
                <a:ea typeface="Noto Sans" panose="020B0502040504020204" pitchFamily="34" charset="0"/>
                <a:cs typeface="Noto Sans" panose="020B0502040504020204" pitchFamily="34" charset="0"/>
              </a:rPr>
              <a:t>Low operational pressure</a:t>
            </a:r>
            <a:r>
              <a:rPr lang="en-US" altLang="it-IT" sz="1100" i="1" dirty="0">
                <a:solidFill>
                  <a:schemeClr val="tx1"/>
                </a:solidFill>
                <a:latin typeface="Noto Sans" panose="020B0502040504020204" pitchFamily="34" charset="0"/>
                <a:ea typeface="Noto Sans" panose="020B0502040504020204" pitchFamily="34" charset="0"/>
                <a:cs typeface="Noto Sans" panose="020B0502040504020204" pitchFamily="34" charset="0"/>
              </a:rPr>
              <a:t>: lower energy consumption; lower CAPEX;</a:t>
            </a:r>
          </a:p>
          <a:p>
            <a:pPr marL="971550" lvl="2" indent="-171450" algn="just">
              <a:lnSpc>
                <a:spcPct val="150000"/>
              </a:lnSpc>
              <a:buClr>
                <a:srgbClr val="FF0000"/>
              </a:buClr>
              <a:buFont typeface="Arial" panose="020B0604020202020204" pitchFamily="34" charset="0"/>
              <a:buChar char="•"/>
            </a:pPr>
            <a:r>
              <a:rPr lang="en-US" altLang="it-IT" sz="1100" b="1" i="1" dirty="0">
                <a:solidFill>
                  <a:schemeClr val="tx1"/>
                </a:solidFill>
                <a:latin typeface="Noto Sans" panose="020B0502040504020204" pitchFamily="34" charset="0"/>
                <a:ea typeface="Noto Sans" panose="020B0502040504020204" pitchFamily="34" charset="0"/>
                <a:cs typeface="Noto Sans" panose="020B0502040504020204" pitchFamily="34" charset="0"/>
              </a:rPr>
              <a:t>Alternative NH</a:t>
            </a:r>
            <a:r>
              <a:rPr lang="en-US" altLang="it-IT" sz="1100" b="1" i="1" baseline="-25000" dirty="0">
                <a:solidFill>
                  <a:schemeClr val="tx1"/>
                </a:solidFill>
                <a:latin typeface="Noto Sans" panose="020B0502040504020204" pitchFamily="34" charset="0"/>
                <a:ea typeface="Noto Sans" panose="020B0502040504020204" pitchFamily="34" charset="0"/>
                <a:cs typeface="Noto Sans" panose="020B0502040504020204" pitchFamily="34" charset="0"/>
              </a:rPr>
              <a:t>3</a:t>
            </a:r>
            <a:r>
              <a:rPr lang="en-US" altLang="it-IT" sz="1100" b="1" i="1" dirty="0">
                <a:solidFill>
                  <a:schemeClr val="tx1"/>
                </a:solidFill>
                <a:latin typeface="Noto Sans" panose="020B0502040504020204" pitchFamily="34" charset="0"/>
                <a:ea typeface="Noto Sans" panose="020B0502040504020204" pitchFamily="34" charset="0"/>
                <a:cs typeface="Noto Sans" panose="020B0502040504020204" pitchFamily="34" charset="0"/>
              </a:rPr>
              <a:t> product separation: </a:t>
            </a:r>
            <a:r>
              <a:rPr lang="en-US" altLang="it-IT" sz="1100" i="1" dirty="0">
                <a:solidFill>
                  <a:schemeClr val="tx1"/>
                </a:solidFill>
                <a:latin typeface="Noto Sans" panose="020B0502040504020204" pitchFamily="34" charset="0"/>
                <a:ea typeface="Noto Sans" panose="020B0502040504020204" pitchFamily="34" charset="0"/>
                <a:cs typeface="Noto Sans" panose="020B0502040504020204" pitchFamily="34" charset="0"/>
              </a:rPr>
              <a:t>simpler synthesis loop; lower energy consumption:</a:t>
            </a:r>
          </a:p>
          <a:p>
            <a:pPr marL="971550" lvl="2" indent="-171450" algn="just">
              <a:lnSpc>
                <a:spcPct val="150000"/>
              </a:lnSpc>
              <a:buClr>
                <a:srgbClr val="FF0000"/>
              </a:buClr>
              <a:buFont typeface="Arial" panose="020B0604020202020204" pitchFamily="34" charset="0"/>
              <a:buChar char="•"/>
            </a:pPr>
            <a:r>
              <a:rPr lang="en-US" altLang="it-IT" sz="1100" b="1" i="1" dirty="0">
                <a:solidFill>
                  <a:schemeClr val="tx1"/>
                </a:solidFill>
                <a:latin typeface="Noto Sans" panose="020B0502040504020204" pitchFamily="34" charset="0"/>
                <a:ea typeface="Noto Sans" panose="020B0502040504020204" pitchFamily="34" charset="0"/>
                <a:cs typeface="Noto Sans" panose="020B0502040504020204" pitchFamily="34" charset="0"/>
              </a:rPr>
              <a:t>Capability to follow variable plant load: </a:t>
            </a:r>
            <a:r>
              <a:rPr lang="en-US" altLang="it-IT" sz="1100" i="1" dirty="0">
                <a:solidFill>
                  <a:schemeClr val="tx1"/>
                </a:solidFill>
                <a:latin typeface="Noto Sans" panose="020B0502040504020204" pitchFamily="34" charset="0"/>
                <a:ea typeface="Noto Sans" panose="020B0502040504020204" pitchFamily="34" charset="0"/>
                <a:cs typeface="Noto Sans" panose="020B0502040504020204" pitchFamily="34" charset="0"/>
              </a:rPr>
              <a:t>enable renewables energy source</a:t>
            </a:r>
          </a:p>
          <a:p>
            <a:pPr marL="800100" lvl="2" indent="0" algn="just">
              <a:lnSpc>
                <a:spcPct val="150000"/>
              </a:lnSpc>
              <a:buClr>
                <a:srgbClr val="FF0000"/>
              </a:buClr>
            </a:pPr>
            <a:endParaRPr lang="en-US" altLang="it-IT" sz="1100" i="1"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Tree>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Google Shape;372;p33">
            <a:extLst>
              <a:ext uri="{FF2B5EF4-FFF2-40B4-BE49-F238E27FC236}">
                <a16:creationId xmlns:a16="http://schemas.microsoft.com/office/drawing/2014/main" id="{FEBA4A4E-9D1F-4476-A493-690ADE221F8E}"/>
              </a:ext>
            </a:extLst>
          </p:cNvPr>
          <p:cNvSpPr>
            <a:spLocks noChangeArrowheads="1"/>
          </p:cNvSpPr>
          <p:nvPr/>
        </p:nvSpPr>
        <p:spPr bwMode="auto">
          <a:xfrm>
            <a:off x="-11133" y="30842"/>
            <a:ext cx="9144000" cy="3430228"/>
          </a:xfrm>
          <a:prstGeom prst="rect">
            <a:avLst/>
          </a:prstGeom>
          <a:solidFill>
            <a:schemeClr val="accent1">
              <a:lumMod val="40000"/>
              <a:lumOff val="60000"/>
            </a:schemeClr>
          </a:solidFill>
          <a:ln>
            <a:noFill/>
          </a:ln>
        </p:spPr>
        <p:txBody>
          <a:bodyPr lIns="91425" tIns="91425" rIns="91425" bIns="91425" anchor="ctr"/>
          <a:lstStyle>
            <a:lvl1pPr>
              <a:defRPr>
                <a:solidFill>
                  <a:schemeClr val="tx1"/>
                </a:solidFill>
                <a:latin typeface="Arial" panose="020B0604020202020204" pitchFamily="34" charset="0"/>
                <a:ea typeface="Arial Unicode MS" panose="020B0604020202020204" charset="-128"/>
              </a:defRPr>
            </a:lvl1pPr>
            <a:lvl2pPr marL="742950" indent="-285750">
              <a:defRPr>
                <a:solidFill>
                  <a:schemeClr val="tx1"/>
                </a:solidFill>
                <a:latin typeface="Arial" panose="020B0604020202020204" pitchFamily="34" charset="0"/>
                <a:ea typeface="Arial Unicode MS" panose="020B0604020202020204" charset="-128"/>
              </a:defRPr>
            </a:lvl2pPr>
            <a:lvl3pPr marL="1143000" indent="-228600">
              <a:defRPr>
                <a:solidFill>
                  <a:schemeClr val="tx1"/>
                </a:solidFill>
                <a:latin typeface="Arial" panose="020B0604020202020204" pitchFamily="34" charset="0"/>
                <a:ea typeface="Arial Unicode MS" panose="020B0604020202020204" charset="-128"/>
              </a:defRPr>
            </a:lvl3pPr>
            <a:lvl4pPr marL="1600200" indent="-228600">
              <a:defRPr>
                <a:solidFill>
                  <a:schemeClr val="tx1"/>
                </a:solidFill>
                <a:latin typeface="Arial" panose="020B0604020202020204" pitchFamily="34" charset="0"/>
                <a:ea typeface="Arial Unicode MS" panose="020B0604020202020204" charset="-128"/>
              </a:defRPr>
            </a:lvl4pPr>
            <a:lvl5pPr marL="2057400" indent="-228600">
              <a:defRPr>
                <a:solidFill>
                  <a:schemeClr val="tx1"/>
                </a:solidFill>
                <a:latin typeface="Arial" panose="020B0604020202020204" pitchFamily="34" charset="0"/>
                <a:ea typeface="Arial Unicode MS" panose="020B060402020202020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charset="-128"/>
              </a:defRPr>
            </a:lvl9pPr>
          </a:lstStyle>
          <a:p>
            <a:pPr eaLnBrk="1" hangingPunct="1">
              <a:buClr>
                <a:srgbClr val="000000"/>
              </a:buClr>
              <a:buFont typeface="Arial" panose="020B0604020202020204" pitchFamily="34" charset="0"/>
              <a:buNone/>
              <a:defRPr/>
            </a:pPr>
            <a:endParaRPr lang="it-IT" altLang="it-IT">
              <a:latin typeface="Gill Sans MT" panose="020B0502020104020203" pitchFamily="34" charset="0"/>
            </a:endParaRPr>
          </a:p>
        </p:txBody>
      </p:sp>
      <p:sp>
        <p:nvSpPr>
          <p:cNvPr id="96263" name="AutoShape 2" descr="https://intranet.cnr.it/servizi/people/persona/getprofileimage?login=cristina.italiano&amp;&amp;u=0.5298475394281299">
            <a:extLst>
              <a:ext uri="{FF2B5EF4-FFF2-40B4-BE49-F238E27FC236}">
                <a16:creationId xmlns:a16="http://schemas.microsoft.com/office/drawing/2014/main" id="{2FEEC0AC-6D73-1EC6-2E54-76E34CF330F9}"/>
              </a:ext>
            </a:extLst>
          </p:cNvPr>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solidFill>
                <a:schemeClr val="tx1"/>
              </a:solidFill>
              <a:latin typeface="Gill Sans MT" panose="020B0502020104020203" pitchFamily="34" charset="0"/>
              <a:ea typeface="Arial Unicode MS" panose="020B0604020202020204" pitchFamily="34" charset="-128"/>
              <a:cs typeface="Arial Unicode MS" panose="020B0604020202020204" pitchFamily="34" charset="-128"/>
            </a:endParaRPr>
          </a:p>
        </p:txBody>
      </p:sp>
      <p:sp>
        <p:nvSpPr>
          <p:cNvPr id="96264" name="AutoShape 4" descr="https://intranet.cnr.it/servizi/people/persona/getprofileimage?login=cristina.italiano&amp;&amp;u=0.5298475394281299">
            <a:extLst>
              <a:ext uri="{FF2B5EF4-FFF2-40B4-BE49-F238E27FC236}">
                <a16:creationId xmlns:a16="http://schemas.microsoft.com/office/drawing/2014/main" id="{51A4DDAD-4E22-3FB2-EF5A-35FC88F9E962}"/>
              </a:ext>
            </a:extLst>
          </p:cNvPr>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solidFill>
                <a:schemeClr val="tx1"/>
              </a:solidFill>
              <a:latin typeface="Gill Sans MT" panose="020B0502020104020203" pitchFamily="34" charset="0"/>
              <a:ea typeface="Arial Unicode MS" panose="020B0604020202020204" pitchFamily="34" charset="-128"/>
              <a:cs typeface="Arial Unicode MS" panose="020B0604020202020204" pitchFamily="34" charset="-128"/>
            </a:endParaRPr>
          </a:p>
        </p:txBody>
      </p:sp>
      <p:sp>
        <p:nvSpPr>
          <p:cNvPr id="96270" name="Segnaposto numero diapositiva 24">
            <a:extLst>
              <a:ext uri="{FF2B5EF4-FFF2-40B4-BE49-F238E27FC236}">
                <a16:creationId xmlns:a16="http://schemas.microsoft.com/office/drawing/2014/main" id="{6B62D061-126C-286B-4D86-4C522FAA4E55}"/>
              </a:ext>
            </a:extLst>
          </p:cNvPr>
          <p:cNvSpPr txBox="1">
            <a:spLocks noChangeArrowheads="1"/>
          </p:cNvSpPr>
          <p:nvPr/>
        </p:nvSpPr>
        <p:spPr bwMode="auto">
          <a:xfrm>
            <a:off x="8720138" y="4938713"/>
            <a:ext cx="54927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Clr>
                <a:srgbClr val="000000"/>
              </a:buClr>
              <a:buFont typeface="Arial" panose="020B0604020202020204" pitchFamily="34" charset="0"/>
              <a:buNone/>
            </a:pPr>
            <a:endParaRPr lang="it-IT" altLang="it-IT" sz="900">
              <a:solidFill>
                <a:srgbClr val="181001"/>
              </a:solidFill>
              <a:latin typeface="Gill Sans MT" panose="020B0502020104020203" pitchFamily="34" charset="0"/>
              <a:ea typeface="Arial Unicode MS" panose="020B0604020202020204" pitchFamily="34" charset="-128"/>
              <a:cs typeface="Arial Unicode MS" panose="020B0604020202020204" pitchFamily="34" charset="-128"/>
            </a:endParaRPr>
          </a:p>
        </p:txBody>
      </p:sp>
      <p:sp>
        <p:nvSpPr>
          <p:cNvPr id="4" name="Google Shape;80;p13">
            <a:extLst>
              <a:ext uri="{FF2B5EF4-FFF2-40B4-BE49-F238E27FC236}">
                <a16:creationId xmlns:a16="http://schemas.microsoft.com/office/drawing/2014/main" id="{4076601A-447D-4E9F-615C-52E3F8D66D6B}"/>
              </a:ext>
            </a:extLst>
          </p:cNvPr>
          <p:cNvSpPr>
            <a:spLocks noChangeArrowheads="1"/>
          </p:cNvSpPr>
          <p:nvPr/>
        </p:nvSpPr>
        <p:spPr bwMode="auto">
          <a:xfrm>
            <a:off x="0" y="5018088"/>
            <a:ext cx="9144000" cy="125412"/>
          </a:xfrm>
          <a:prstGeom prst="rect">
            <a:avLst/>
          </a:prstGeom>
          <a:solidFill>
            <a:schemeClr val="accent1">
              <a:lumMod val="50000"/>
            </a:schemeClr>
          </a:solidFill>
          <a:ln>
            <a:noFill/>
          </a:ln>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it-IT" altLang="it-IT" sz="900">
              <a:solidFill>
                <a:srgbClr val="454F5B"/>
              </a:solidFill>
              <a:latin typeface="Gill Sans MT" panose="020B0502020104020203" pitchFamily="34" charset="0"/>
            </a:endParaRPr>
          </a:p>
        </p:txBody>
      </p:sp>
      <p:sp>
        <p:nvSpPr>
          <p:cNvPr id="8" name="Google Shape;373;p33">
            <a:extLst>
              <a:ext uri="{FF2B5EF4-FFF2-40B4-BE49-F238E27FC236}">
                <a16:creationId xmlns:a16="http://schemas.microsoft.com/office/drawing/2014/main" id="{B8AA9F94-E790-5287-1667-67140782089E}"/>
              </a:ext>
            </a:extLst>
          </p:cNvPr>
          <p:cNvSpPr txBox="1">
            <a:spLocks/>
          </p:cNvSpPr>
          <p:nvPr/>
        </p:nvSpPr>
        <p:spPr bwMode="auto">
          <a:xfrm>
            <a:off x="2123728" y="219011"/>
            <a:ext cx="4234271" cy="9354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latinLnBrk="1" hangingPunct="0">
              <a:spcBef>
                <a:spcPct val="0"/>
              </a:spcBef>
              <a:spcAft>
                <a:spcPct val="0"/>
              </a:spcAft>
              <a:defRPr sz="4400" kern="1200">
                <a:solidFill>
                  <a:schemeClr val="tx1"/>
                </a:solidFill>
                <a:latin typeface="+mj-lt"/>
                <a:ea typeface="+mj-ea"/>
                <a:cs typeface="Arial Unicode MS" pitchFamily="34" charset="-128"/>
              </a:defRPr>
            </a:lvl1pPr>
            <a:lvl2pPr algn="ctr" rtl="0" eaLnBrk="0" fontAlgn="base" latinLnBrk="1" hangingPunct="0">
              <a:spcBef>
                <a:spcPct val="0"/>
              </a:spcBef>
              <a:spcAft>
                <a:spcPct val="0"/>
              </a:spcAft>
              <a:defRPr sz="4400">
                <a:solidFill>
                  <a:schemeClr val="tx1"/>
                </a:solidFill>
                <a:latin typeface="Arial" pitchFamily="34" charset="0"/>
                <a:ea typeface="Arial Unicode MS" pitchFamily="34" charset="-128"/>
                <a:cs typeface="Arial Unicode MS" pitchFamily="34" charset="-128"/>
              </a:defRPr>
            </a:lvl2pPr>
            <a:lvl3pPr algn="ctr" rtl="0" eaLnBrk="0" fontAlgn="base" latinLnBrk="1" hangingPunct="0">
              <a:spcBef>
                <a:spcPct val="0"/>
              </a:spcBef>
              <a:spcAft>
                <a:spcPct val="0"/>
              </a:spcAft>
              <a:defRPr sz="4400">
                <a:solidFill>
                  <a:schemeClr val="tx1"/>
                </a:solidFill>
                <a:latin typeface="Arial" pitchFamily="34" charset="0"/>
                <a:ea typeface="Arial Unicode MS" pitchFamily="34" charset="-128"/>
                <a:cs typeface="Arial Unicode MS" pitchFamily="34" charset="-128"/>
              </a:defRPr>
            </a:lvl3pPr>
            <a:lvl4pPr algn="ctr" rtl="0" eaLnBrk="0" fontAlgn="base" latinLnBrk="1" hangingPunct="0">
              <a:spcBef>
                <a:spcPct val="0"/>
              </a:spcBef>
              <a:spcAft>
                <a:spcPct val="0"/>
              </a:spcAft>
              <a:defRPr sz="4400">
                <a:solidFill>
                  <a:schemeClr val="tx1"/>
                </a:solidFill>
                <a:latin typeface="Arial" pitchFamily="34" charset="0"/>
                <a:ea typeface="Arial Unicode MS" pitchFamily="34" charset="-128"/>
                <a:cs typeface="Arial Unicode MS" pitchFamily="34" charset="-128"/>
              </a:defRPr>
            </a:lvl4pPr>
            <a:lvl5pPr algn="ctr" rtl="0" eaLnBrk="0" fontAlgn="base" latinLnBrk="1" hangingPunct="0">
              <a:spcBef>
                <a:spcPct val="0"/>
              </a:spcBef>
              <a:spcAft>
                <a:spcPct val="0"/>
              </a:spcAft>
              <a:defRPr sz="4400">
                <a:solidFill>
                  <a:schemeClr val="tx1"/>
                </a:solidFill>
                <a:latin typeface="Arial" pitchFamily="34" charset="0"/>
                <a:ea typeface="Arial Unicode MS" pitchFamily="34" charset="-128"/>
                <a:cs typeface="Arial Unicode MS" pitchFamily="34" charset="-128"/>
              </a:defRPr>
            </a:lvl5pPr>
            <a:lvl6pPr marL="457200" algn="ctr" rtl="0" fontAlgn="base" latinLnBrk="1">
              <a:spcBef>
                <a:spcPct val="0"/>
              </a:spcBef>
              <a:spcAft>
                <a:spcPct val="0"/>
              </a:spcAft>
              <a:defRPr sz="4400">
                <a:solidFill>
                  <a:schemeClr val="tx1"/>
                </a:solidFill>
                <a:latin typeface="Arial" pitchFamily="34" charset="0"/>
                <a:ea typeface="Arial Unicode MS" pitchFamily="34" charset="-128"/>
                <a:cs typeface="Arial Unicode MS" pitchFamily="34" charset="-128"/>
              </a:defRPr>
            </a:lvl6pPr>
            <a:lvl7pPr marL="914400" algn="ctr" rtl="0" fontAlgn="base" latinLnBrk="1">
              <a:spcBef>
                <a:spcPct val="0"/>
              </a:spcBef>
              <a:spcAft>
                <a:spcPct val="0"/>
              </a:spcAft>
              <a:defRPr sz="4400">
                <a:solidFill>
                  <a:schemeClr val="tx1"/>
                </a:solidFill>
                <a:latin typeface="Arial" pitchFamily="34" charset="0"/>
                <a:ea typeface="Arial Unicode MS" pitchFamily="34" charset="-128"/>
                <a:cs typeface="Arial Unicode MS" pitchFamily="34" charset="-128"/>
              </a:defRPr>
            </a:lvl7pPr>
            <a:lvl8pPr marL="1371600" algn="ctr" rtl="0" fontAlgn="base" latinLnBrk="1">
              <a:spcBef>
                <a:spcPct val="0"/>
              </a:spcBef>
              <a:spcAft>
                <a:spcPct val="0"/>
              </a:spcAft>
              <a:defRPr sz="4400">
                <a:solidFill>
                  <a:schemeClr val="tx1"/>
                </a:solidFill>
                <a:latin typeface="Arial" pitchFamily="34" charset="0"/>
                <a:ea typeface="Arial Unicode MS" pitchFamily="34" charset="-128"/>
                <a:cs typeface="Arial Unicode MS" pitchFamily="34" charset="-128"/>
              </a:defRPr>
            </a:lvl8pPr>
            <a:lvl9pPr marL="1828800" algn="ctr" rtl="0" fontAlgn="base" latinLnBrk="1">
              <a:spcBef>
                <a:spcPct val="0"/>
              </a:spcBef>
              <a:spcAft>
                <a:spcPct val="0"/>
              </a:spcAft>
              <a:defRPr sz="4400">
                <a:solidFill>
                  <a:schemeClr val="tx1"/>
                </a:solidFill>
                <a:latin typeface="Arial" pitchFamily="34" charset="0"/>
                <a:ea typeface="Arial Unicode MS" pitchFamily="34" charset="-128"/>
                <a:cs typeface="Arial Unicode MS" pitchFamily="34" charset="-128"/>
              </a:defRPr>
            </a:lvl9pPr>
          </a:lstStyle>
          <a:p>
            <a:pPr eaLnBrk="1" hangingPunct="1">
              <a:buClr>
                <a:srgbClr val="454F5B"/>
              </a:buClr>
              <a:buSzPts val="3000"/>
              <a:buFont typeface="Montserrat" panose="00000500000000000000" pitchFamily="2" charset="0"/>
              <a:buNone/>
            </a:pPr>
            <a:r>
              <a:rPr lang="it-IT" altLang="it-IT" sz="7200" b="1" dirty="0">
                <a:latin typeface="Montserrat" panose="00000500000000000000" pitchFamily="2" charset="0"/>
                <a:sym typeface="Montserrat" panose="00000500000000000000" pitchFamily="2" charset="0"/>
              </a:rPr>
              <a:t>Thanks!</a:t>
            </a:r>
          </a:p>
        </p:txBody>
      </p:sp>
      <p:sp>
        <p:nvSpPr>
          <p:cNvPr id="9" name="Google Shape;79;p13">
            <a:extLst>
              <a:ext uri="{FF2B5EF4-FFF2-40B4-BE49-F238E27FC236}">
                <a16:creationId xmlns:a16="http://schemas.microsoft.com/office/drawing/2014/main" id="{69D535A2-3A26-61B8-4B9A-0C761A733CC6}"/>
              </a:ext>
            </a:extLst>
          </p:cNvPr>
          <p:cNvSpPr txBox="1">
            <a:spLocks/>
          </p:cNvSpPr>
          <p:nvPr/>
        </p:nvSpPr>
        <p:spPr bwMode="auto">
          <a:xfrm>
            <a:off x="2051720" y="2805052"/>
            <a:ext cx="4438309" cy="553445"/>
          </a:xfrm>
          <a:prstGeom prst="rect">
            <a:avLst/>
          </a:prstGeom>
          <a:noFill/>
          <a:ln w="9525">
            <a:noFill/>
            <a:miter lim="800000"/>
            <a:headEnd/>
            <a:tailEnd/>
          </a:ln>
        </p:spPr>
        <p:txBody>
          <a:bodyPr lIns="91425" tIns="91425" rIns="91425" bIns="91425"/>
          <a:lstStyle/>
          <a:p>
            <a:pPr algn="ctr" eaLnBrk="1" hangingPunct="1">
              <a:buClr>
                <a:schemeClr val="accent2"/>
              </a:buClr>
              <a:buSzPts val="2400"/>
              <a:buFont typeface="Montserrat"/>
              <a:buNone/>
              <a:defRPr/>
            </a:pPr>
            <a:endParaRPr lang="it-IT" sz="1200" b="1" i="1" kern="0"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Montserrat"/>
            </a:endParaRPr>
          </a:p>
          <a:p>
            <a:pPr algn="ctr" eaLnBrk="1" hangingPunct="1">
              <a:buClr>
                <a:schemeClr val="accent2"/>
              </a:buClr>
              <a:buSzPts val="2400"/>
              <a:buFont typeface="Montserrat"/>
              <a:buNone/>
              <a:defRPr/>
            </a:pPr>
            <a:r>
              <a:rPr lang="it-IT" sz="1200" b="1" kern="0"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Montserrat"/>
              </a:rPr>
              <a:t>Istituto di Tecnologie Avanzate per l’Energia</a:t>
            </a:r>
          </a:p>
          <a:p>
            <a:pPr algn="ctr" eaLnBrk="1" hangingPunct="1">
              <a:buClr>
                <a:schemeClr val="accent2"/>
              </a:buClr>
              <a:buSzPts val="2400"/>
              <a:buFont typeface="Montserrat"/>
              <a:buNone/>
              <a:defRPr/>
            </a:pPr>
            <a:r>
              <a:rPr lang="it-IT" sz="1200" b="1" kern="0"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Montserrat"/>
              </a:rPr>
              <a:t> “Nicola Giordano” (ITAE</a:t>
            </a:r>
            <a:r>
              <a:rPr lang="it-IT" sz="1200" kern="0"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Montserrat"/>
              </a:rPr>
              <a:t>)</a:t>
            </a:r>
          </a:p>
        </p:txBody>
      </p:sp>
      <p:sp>
        <p:nvSpPr>
          <p:cNvPr id="11" name="Rettangolo 10">
            <a:extLst>
              <a:ext uri="{FF2B5EF4-FFF2-40B4-BE49-F238E27FC236}">
                <a16:creationId xmlns:a16="http://schemas.microsoft.com/office/drawing/2014/main" id="{884C7D5B-E932-6BE4-FC90-B7A6851F76CE}"/>
              </a:ext>
            </a:extLst>
          </p:cNvPr>
          <p:cNvSpPr/>
          <p:nvPr/>
        </p:nvSpPr>
        <p:spPr>
          <a:xfrm>
            <a:off x="473945" y="4472838"/>
            <a:ext cx="4104455" cy="277812"/>
          </a:xfrm>
          <a:prstGeom prst="rect">
            <a:avLst/>
          </a:prstGeom>
        </p:spPr>
        <p:txBody>
          <a:bodyPr wrap="square">
            <a:spAutoFit/>
          </a:bodyPr>
          <a:lstStyle/>
          <a:p>
            <a:pPr eaLnBrk="1" hangingPunct="1">
              <a:buClr>
                <a:srgbClr val="C7F464"/>
              </a:buClr>
              <a:buSzPts val="2400"/>
              <a:defRPr/>
            </a:pPr>
            <a:r>
              <a:rPr lang="it-IT" sz="1200" i="1" kern="0" dirty="0" err="1">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Montserrat"/>
              </a:rPr>
              <a:t>Fuel</a:t>
            </a:r>
            <a:r>
              <a:rPr lang="it-IT" sz="1200" i="1" kern="0"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Montserrat"/>
              </a:rPr>
              <a:t> Processing </a:t>
            </a:r>
            <a:r>
              <a:rPr lang="it-IT" sz="1200" i="1" kern="0" dirty="0" err="1">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Montserrat"/>
              </a:rPr>
              <a:t>Materials</a:t>
            </a:r>
            <a:r>
              <a:rPr lang="it-IT" sz="1200" i="1" kern="0"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Montserrat"/>
              </a:rPr>
              <a:t> and Technologies (</a:t>
            </a:r>
            <a:r>
              <a:rPr lang="it-IT" sz="1200" i="1" kern="0" dirty="0" err="1">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Montserrat"/>
              </a:rPr>
              <a:t>FPMaT</a:t>
            </a:r>
            <a:r>
              <a:rPr lang="it-IT" sz="1200" i="1" kern="0"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Montserrat"/>
              </a:rPr>
              <a:t>)</a:t>
            </a:r>
          </a:p>
        </p:txBody>
      </p:sp>
      <p:sp>
        <p:nvSpPr>
          <p:cNvPr id="12" name="Google Shape;79;p13">
            <a:extLst>
              <a:ext uri="{FF2B5EF4-FFF2-40B4-BE49-F238E27FC236}">
                <a16:creationId xmlns:a16="http://schemas.microsoft.com/office/drawing/2014/main" id="{EFEA4356-FDB5-5E05-BEC3-78F8DE4C5036}"/>
              </a:ext>
            </a:extLst>
          </p:cNvPr>
          <p:cNvSpPr txBox="1">
            <a:spLocks/>
          </p:cNvSpPr>
          <p:nvPr/>
        </p:nvSpPr>
        <p:spPr bwMode="auto">
          <a:xfrm>
            <a:off x="1099367" y="3962833"/>
            <a:ext cx="2432429" cy="324266"/>
          </a:xfrm>
          <a:prstGeom prst="rect">
            <a:avLst/>
          </a:prstGeom>
          <a:noFill/>
          <a:ln w="9525">
            <a:noFill/>
            <a:miter lim="800000"/>
            <a:headEnd/>
            <a:tailEnd/>
          </a:ln>
        </p:spPr>
        <p:txBody>
          <a:bodyPr lIns="91425" tIns="91425" rIns="91425" bIns="91425"/>
          <a:lstStyle/>
          <a:p>
            <a:pPr eaLnBrk="1" hangingPunct="1">
              <a:buClr>
                <a:schemeClr val="accent2"/>
              </a:buClr>
              <a:buSzPts val="2400"/>
              <a:buFont typeface="Montserrat"/>
              <a:buNone/>
              <a:defRPr/>
            </a:pPr>
            <a:r>
              <a:rPr lang="it-IT" sz="1200" b="1" u="sng" kern="0"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Montserrat"/>
              </a:rPr>
              <a:t>Dr. Antonio Vita</a:t>
            </a:r>
          </a:p>
          <a:p>
            <a:pPr eaLnBrk="1" hangingPunct="1">
              <a:buClr>
                <a:schemeClr val="accent2"/>
              </a:buClr>
              <a:buSzPts val="2400"/>
              <a:buFont typeface="Montserrat"/>
              <a:buNone/>
              <a:defRPr/>
            </a:pPr>
            <a:endParaRPr lang="it-IT" sz="1200" b="1" kern="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a:endParaRPr>
          </a:p>
        </p:txBody>
      </p:sp>
      <p:sp>
        <p:nvSpPr>
          <p:cNvPr id="13" name="Rettangolo 12">
            <a:extLst>
              <a:ext uri="{FF2B5EF4-FFF2-40B4-BE49-F238E27FC236}">
                <a16:creationId xmlns:a16="http://schemas.microsoft.com/office/drawing/2014/main" id="{099650F5-6072-D730-4B11-8D7EDACF3D40}"/>
              </a:ext>
            </a:extLst>
          </p:cNvPr>
          <p:cNvSpPr/>
          <p:nvPr/>
        </p:nvSpPr>
        <p:spPr>
          <a:xfrm>
            <a:off x="5508104" y="4007763"/>
            <a:ext cx="6226175" cy="646331"/>
          </a:xfrm>
          <a:prstGeom prst="rect">
            <a:avLst/>
          </a:prstGeom>
        </p:spPr>
        <p:txBody>
          <a:bodyPr>
            <a:spAutoFit/>
          </a:bodyPr>
          <a:lstStyle/>
          <a:p>
            <a:pPr eaLnBrk="1" hangingPunct="1">
              <a:buClr>
                <a:srgbClr val="C7F464"/>
              </a:buClr>
              <a:buSzPts val="2400"/>
              <a:defRPr/>
            </a:pPr>
            <a:r>
              <a:rPr lang="it-IT" sz="1200" i="1" kern="0"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Montserrat"/>
                <a:hlinkClick r:id="rId3"/>
              </a:rPr>
              <a:t>antonio.vita@itae.cnr.it</a:t>
            </a:r>
            <a:r>
              <a:rPr lang="it-IT" sz="1200" i="1" kern="0"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Montserrat"/>
              </a:rPr>
              <a:t> </a:t>
            </a:r>
          </a:p>
          <a:p>
            <a:pPr eaLnBrk="1" hangingPunct="1">
              <a:buClr>
                <a:srgbClr val="C7F464"/>
              </a:buClr>
              <a:buSzPts val="2400"/>
              <a:defRPr/>
            </a:pPr>
            <a:endParaRPr lang="it-IT" sz="1200" i="1" kern="0"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Montserrat"/>
            </a:endParaRPr>
          </a:p>
          <a:p>
            <a:pPr eaLnBrk="1" hangingPunct="1">
              <a:buClr>
                <a:srgbClr val="C7F464"/>
              </a:buClr>
              <a:buSzPts val="2400"/>
              <a:defRPr/>
            </a:pPr>
            <a:r>
              <a:rPr lang="it-IT" sz="1200" i="1" kern="0"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Montserrat"/>
              </a:rPr>
              <a:t>antoniosalvatore.vita@cnr.it </a:t>
            </a:r>
          </a:p>
        </p:txBody>
      </p:sp>
      <p:grpSp>
        <p:nvGrpSpPr>
          <p:cNvPr id="14" name="Google Shape;756;p46">
            <a:extLst>
              <a:ext uri="{FF2B5EF4-FFF2-40B4-BE49-F238E27FC236}">
                <a16:creationId xmlns:a16="http://schemas.microsoft.com/office/drawing/2014/main" id="{F750DB98-6D19-0592-61EB-19966FBD39D0}"/>
              </a:ext>
            </a:extLst>
          </p:cNvPr>
          <p:cNvGrpSpPr>
            <a:grpSpLocks/>
          </p:cNvGrpSpPr>
          <p:nvPr/>
        </p:nvGrpSpPr>
        <p:grpSpPr bwMode="auto">
          <a:xfrm>
            <a:off x="4834111" y="4138332"/>
            <a:ext cx="576064" cy="385191"/>
            <a:chOff x="559275" y="1683950"/>
            <a:chExt cx="466500" cy="327300"/>
          </a:xfrm>
        </p:grpSpPr>
        <p:sp>
          <p:nvSpPr>
            <p:cNvPr id="15" name="Google Shape;757;p46">
              <a:extLst>
                <a:ext uri="{FF2B5EF4-FFF2-40B4-BE49-F238E27FC236}">
                  <a16:creationId xmlns:a16="http://schemas.microsoft.com/office/drawing/2014/main" id="{2267DB38-2137-CA17-40B9-AB4BEC644151}"/>
                </a:ext>
              </a:extLst>
            </p:cNvPr>
            <p:cNvSpPr>
              <a:spLocks/>
            </p:cNvSpPr>
            <p:nvPr/>
          </p:nvSpPr>
          <p:spPr bwMode="auto">
            <a:xfrm>
              <a:off x="559275" y="1683950"/>
              <a:ext cx="466500" cy="198441"/>
            </a:xfrm>
            <a:custGeom>
              <a:avLst/>
              <a:gdLst>
                <a:gd name="T0" fmla="*/ 2147483646 w 18660"/>
                <a:gd name="T1" fmla="*/ 2147483646 h 7914"/>
                <a:gd name="T2" fmla="*/ 2147483646 w 18660"/>
                <a:gd name="T3" fmla="*/ 2147483646 h 7914"/>
                <a:gd name="T4" fmla="*/ 2147483646 w 18660"/>
                <a:gd name="T5" fmla="*/ 2147483646 h 7914"/>
                <a:gd name="T6" fmla="*/ 2147483646 w 18660"/>
                <a:gd name="T7" fmla="*/ 2147483646 h 7914"/>
                <a:gd name="T8" fmla="*/ 2147483646 w 18660"/>
                <a:gd name="T9" fmla="*/ 2147483646 h 7914"/>
                <a:gd name="T10" fmla="*/ 2147483646 w 18660"/>
                <a:gd name="T11" fmla="*/ 2147483646 h 7914"/>
                <a:gd name="T12" fmla="*/ 0 w 18660"/>
                <a:gd name="T13" fmla="*/ 2147483646 h 7914"/>
                <a:gd name="T14" fmla="*/ 0 w 18660"/>
                <a:gd name="T15" fmla="*/ 2147483646 h 7914"/>
                <a:gd name="T16" fmla="*/ 0 w 18660"/>
                <a:gd name="T17" fmla="*/ 2147483646 h 7914"/>
                <a:gd name="T18" fmla="*/ 2147483646 w 18660"/>
                <a:gd name="T19" fmla="*/ 2147483646 h 7914"/>
                <a:gd name="T20" fmla="*/ 2147483646 w 18660"/>
                <a:gd name="T21" fmla="*/ 2147483646 h 7914"/>
                <a:gd name="T22" fmla="*/ 2147483646 w 18660"/>
                <a:gd name="T23" fmla="*/ 2147483646 h 7914"/>
                <a:gd name="T24" fmla="*/ 2147483646 w 18660"/>
                <a:gd name="T25" fmla="*/ 2147483646 h 7914"/>
                <a:gd name="T26" fmla="*/ 2147483646 w 18660"/>
                <a:gd name="T27" fmla="*/ 2147483646 h 7914"/>
                <a:gd name="T28" fmla="*/ 2147483646 w 18660"/>
                <a:gd name="T29" fmla="*/ 2147483646 h 7914"/>
                <a:gd name="T30" fmla="*/ 2147483646 w 18660"/>
                <a:gd name="T31" fmla="*/ 2147483646 h 7914"/>
                <a:gd name="T32" fmla="*/ 2147483646 w 18660"/>
                <a:gd name="T33" fmla="*/ 2147483646 h 7914"/>
                <a:gd name="T34" fmla="*/ 2147483646 w 18660"/>
                <a:gd name="T35" fmla="*/ 2147483646 h 7914"/>
                <a:gd name="T36" fmla="*/ 2147483646 w 18660"/>
                <a:gd name="T37" fmla="*/ 2147483646 h 79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660"/>
                <a:gd name="T58" fmla="*/ 0 h 7914"/>
                <a:gd name="T59" fmla="*/ 18660 w 18660"/>
                <a:gd name="T60" fmla="*/ 7914 h 79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660" h="7914" extrusionOk="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lnTo>
                    <a:pt x="391" y="1"/>
                  </a:lnTo>
                  <a:close/>
                </a:path>
              </a:pathLst>
            </a:custGeom>
            <a:solidFill>
              <a:schemeClr val="tx1"/>
            </a:solidFill>
            <a:ln>
              <a:noFill/>
            </a:ln>
          </p:spPr>
          <p:txBody>
            <a:bodyPr lIns="91425" tIns="91425" rIns="91425" bIns="91425" anchor="ctr"/>
            <a:lstStyle/>
            <a:p>
              <a:pPr>
                <a:defRPr/>
              </a:pPr>
              <a:endParaRPr lang="it-IT" sz="120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7" name="Google Shape;758;p46">
              <a:extLst>
                <a:ext uri="{FF2B5EF4-FFF2-40B4-BE49-F238E27FC236}">
                  <a16:creationId xmlns:a16="http://schemas.microsoft.com/office/drawing/2014/main" id="{388537A8-3711-03D5-EB68-30B56B7B0837}"/>
                </a:ext>
              </a:extLst>
            </p:cNvPr>
            <p:cNvSpPr>
              <a:spLocks/>
            </p:cNvSpPr>
            <p:nvPr/>
          </p:nvSpPr>
          <p:spPr bwMode="auto">
            <a:xfrm>
              <a:off x="559275" y="1727761"/>
              <a:ext cx="466500" cy="283489"/>
            </a:xfrm>
            <a:custGeom>
              <a:avLst/>
              <a:gdLst>
                <a:gd name="T0" fmla="*/ 0 w 18660"/>
                <a:gd name="T1" fmla="*/ 0 h 11333"/>
                <a:gd name="T2" fmla="*/ 0 w 18660"/>
                <a:gd name="T3" fmla="*/ 2147483646 h 11333"/>
                <a:gd name="T4" fmla="*/ 0 w 18660"/>
                <a:gd name="T5" fmla="*/ 2147483646 h 11333"/>
                <a:gd name="T6" fmla="*/ 2147483646 w 18660"/>
                <a:gd name="T7" fmla="*/ 2147483646 h 11333"/>
                <a:gd name="T8" fmla="*/ 2147483646 w 18660"/>
                <a:gd name="T9" fmla="*/ 2147483646 h 11333"/>
                <a:gd name="T10" fmla="*/ 2147483646 w 18660"/>
                <a:gd name="T11" fmla="*/ 2147483646 h 11333"/>
                <a:gd name="T12" fmla="*/ 2147483646 w 18660"/>
                <a:gd name="T13" fmla="*/ 2147483646 h 11333"/>
                <a:gd name="T14" fmla="*/ 2147483646 w 18660"/>
                <a:gd name="T15" fmla="*/ 2147483646 h 11333"/>
                <a:gd name="T16" fmla="*/ 2147483646 w 18660"/>
                <a:gd name="T17" fmla="*/ 2147483646 h 11333"/>
                <a:gd name="T18" fmla="*/ 2147483646 w 18660"/>
                <a:gd name="T19" fmla="*/ 2147483646 h 11333"/>
                <a:gd name="T20" fmla="*/ 2147483646 w 18660"/>
                <a:gd name="T21" fmla="*/ 2147483646 h 11333"/>
                <a:gd name="T22" fmla="*/ 2147483646 w 18660"/>
                <a:gd name="T23" fmla="*/ 2147483646 h 11333"/>
                <a:gd name="T24" fmla="*/ 2147483646 w 18660"/>
                <a:gd name="T25" fmla="*/ 2147483646 h 11333"/>
                <a:gd name="T26" fmla="*/ 2147483646 w 18660"/>
                <a:gd name="T27" fmla="*/ 2147483646 h 11333"/>
                <a:gd name="T28" fmla="*/ 2147483646 w 18660"/>
                <a:gd name="T29" fmla="*/ 2147483646 h 11333"/>
                <a:gd name="T30" fmla="*/ 2147483646 w 18660"/>
                <a:gd name="T31" fmla="*/ 2147483646 h 11333"/>
                <a:gd name="T32" fmla="*/ 2147483646 w 18660"/>
                <a:gd name="T33" fmla="*/ 2147483646 h 11333"/>
                <a:gd name="T34" fmla="*/ 2147483646 w 18660"/>
                <a:gd name="T35" fmla="*/ 2147483646 h 11333"/>
                <a:gd name="T36" fmla="*/ 2147483646 w 18660"/>
                <a:gd name="T37" fmla="*/ 2147483646 h 11333"/>
                <a:gd name="T38" fmla="*/ 2147483646 w 18660"/>
                <a:gd name="T39" fmla="*/ 2147483646 h 11333"/>
                <a:gd name="T40" fmla="*/ 2147483646 w 18660"/>
                <a:gd name="T41" fmla="*/ 2147483646 h 11333"/>
                <a:gd name="T42" fmla="*/ 2147483646 w 18660"/>
                <a:gd name="T43" fmla="*/ 2147483646 h 11333"/>
                <a:gd name="T44" fmla="*/ 2147483646 w 18660"/>
                <a:gd name="T45" fmla="*/ 2147483646 h 11333"/>
                <a:gd name="T46" fmla="*/ 2147483646 w 18660"/>
                <a:gd name="T47" fmla="*/ 2147483646 h 11333"/>
                <a:gd name="T48" fmla="*/ 2147483646 w 18660"/>
                <a:gd name="T49" fmla="*/ 2147483646 h 11333"/>
                <a:gd name="T50" fmla="*/ 2147483646 w 18660"/>
                <a:gd name="T51" fmla="*/ 2147483646 h 11333"/>
                <a:gd name="T52" fmla="*/ 2147483646 w 18660"/>
                <a:gd name="T53" fmla="*/ 2147483646 h 11333"/>
                <a:gd name="T54" fmla="*/ 2147483646 w 18660"/>
                <a:gd name="T55" fmla="*/ 0 h 11333"/>
                <a:gd name="T56" fmla="*/ 2147483646 w 18660"/>
                <a:gd name="T57" fmla="*/ 2147483646 h 11333"/>
                <a:gd name="T58" fmla="*/ 2147483646 w 18660"/>
                <a:gd name="T59" fmla="*/ 2147483646 h 11333"/>
                <a:gd name="T60" fmla="*/ 2147483646 w 18660"/>
                <a:gd name="T61" fmla="*/ 2147483646 h 11333"/>
                <a:gd name="T62" fmla="*/ 2147483646 w 18660"/>
                <a:gd name="T63" fmla="*/ 2147483646 h 11333"/>
                <a:gd name="T64" fmla="*/ 0 w 18660"/>
                <a:gd name="T65" fmla="*/ 0 h 113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60"/>
                <a:gd name="T100" fmla="*/ 0 h 11333"/>
                <a:gd name="T101" fmla="*/ 18660 w 18660"/>
                <a:gd name="T102" fmla="*/ 11333 h 113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60" h="11333" extrusionOk="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solidFill>
              <a:schemeClr val="tx1"/>
            </a:solidFill>
            <a:ln>
              <a:noFill/>
            </a:ln>
          </p:spPr>
          <p:txBody>
            <a:bodyPr lIns="91425" tIns="91425" rIns="91425" bIns="91425" anchor="ctr"/>
            <a:lstStyle/>
            <a:p>
              <a:pPr>
                <a:defRPr/>
              </a:pPr>
              <a:endParaRPr lang="it-IT" sz="120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grpSp>
      <p:pic>
        <p:nvPicPr>
          <p:cNvPr id="18" name="Picture 16">
            <a:extLst>
              <a:ext uri="{FF2B5EF4-FFF2-40B4-BE49-F238E27FC236}">
                <a16:creationId xmlns:a16="http://schemas.microsoft.com/office/drawing/2014/main" id="{4ED38855-933D-6FA3-82BA-7078611993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3826605"/>
            <a:ext cx="7921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magine 7" descr="Immagine che contiene Carattere, Elementi grafici, logo, testo&#10;&#10;Descrizione generata automaticamente">
            <a:extLst>
              <a:ext uri="{FF2B5EF4-FFF2-40B4-BE49-F238E27FC236}">
                <a16:creationId xmlns:a16="http://schemas.microsoft.com/office/drawing/2014/main" id="{7E01C9C3-5005-0A49-47B0-EB67C5584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1445017"/>
            <a:ext cx="2327367" cy="139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372;p33">
            <a:extLst>
              <a:ext uri="{FF2B5EF4-FFF2-40B4-BE49-F238E27FC236}">
                <a16:creationId xmlns:a16="http://schemas.microsoft.com/office/drawing/2014/main" id="{1F6FBD43-5253-6CF6-B16B-22B463C009B3}"/>
              </a:ext>
            </a:extLst>
          </p:cNvPr>
          <p:cNvSpPr>
            <a:spLocks noChangeArrowheads="1"/>
          </p:cNvSpPr>
          <p:nvPr/>
        </p:nvSpPr>
        <p:spPr bwMode="auto">
          <a:xfrm>
            <a:off x="-4552" y="1592739"/>
            <a:ext cx="6386532" cy="3430228"/>
          </a:xfrm>
          <a:prstGeom prst="rect">
            <a:avLst/>
          </a:prstGeom>
          <a:solidFill>
            <a:schemeClr val="accent1">
              <a:lumMod val="40000"/>
              <a:lumOff val="60000"/>
            </a:schemeClr>
          </a:solidFill>
          <a:ln>
            <a:noFill/>
          </a:ln>
        </p:spPr>
        <p:txBody>
          <a:bodyPr lIns="91425" tIns="91425" rIns="91425" bIns="91425" anchor="ctr"/>
          <a:lstStyle>
            <a:lvl1pPr>
              <a:defRPr>
                <a:solidFill>
                  <a:schemeClr val="tx1"/>
                </a:solidFill>
                <a:latin typeface="Arial" panose="020B0604020202020204" pitchFamily="34" charset="0"/>
                <a:ea typeface="Arial Unicode MS" panose="020B0604020202020204" charset="-128"/>
              </a:defRPr>
            </a:lvl1pPr>
            <a:lvl2pPr marL="742950" indent="-285750">
              <a:defRPr>
                <a:solidFill>
                  <a:schemeClr val="tx1"/>
                </a:solidFill>
                <a:latin typeface="Arial" panose="020B0604020202020204" pitchFamily="34" charset="0"/>
                <a:ea typeface="Arial Unicode MS" panose="020B0604020202020204" charset="-128"/>
              </a:defRPr>
            </a:lvl2pPr>
            <a:lvl3pPr marL="1143000" indent="-228600">
              <a:defRPr>
                <a:solidFill>
                  <a:schemeClr val="tx1"/>
                </a:solidFill>
                <a:latin typeface="Arial" panose="020B0604020202020204" pitchFamily="34" charset="0"/>
                <a:ea typeface="Arial Unicode MS" panose="020B0604020202020204" charset="-128"/>
              </a:defRPr>
            </a:lvl3pPr>
            <a:lvl4pPr marL="1600200" indent="-228600">
              <a:defRPr>
                <a:solidFill>
                  <a:schemeClr val="tx1"/>
                </a:solidFill>
                <a:latin typeface="Arial" panose="020B0604020202020204" pitchFamily="34" charset="0"/>
                <a:ea typeface="Arial Unicode MS" panose="020B0604020202020204" charset="-128"/>
              </a:defRPr>
            </a:lvl4pPr>
            <a:lvl5pPr marL="2057400" indent="-228600">
              <a:defRPr>
                <a:solidFill>
                  <a:schemeClr val="tx1"/>
                </a:solidFill>
                <a:latin typeface="Arial" panose="020B0604020202020204" pitchFamily="34" charset="0"/>
                <a:ea typeface="Arial Unicode MS" panose="020B060402020202020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charset="-128"/>
              </a:defRPr>
            </a:lvl9pPr>
          </a:lstStyle>
          <a:p>
            <a:pPr eaLnBrk="1" hangingPunct="1">
              <a:buClr>
                <a:srgbClr val="000000"/>
              </a:buClr>
              <a:buFont typeface="Arial" panose="020B0604020202020204" pitchFamily="34" charset="0"/>
              <a:buNone/>
              <a:defRPr/>
            </a:pPr>
            <a:endParaRPr lang="it-IT" altLang="it-IT">
              <a:latin typeface="Gill Sans MT" panose="020B0502020104020203" pitchFamily="34" charset="0"/>
            </a:endParaRPr>
          </a:p>
        </p:txBody>
      </p:sp>
      <p:pic>
        <p:nvPicPr>
          <p:cNvPr id="21" name="Immagine 20">
            <a:extLst>
              <a:ext uri="{FF2B5EF4-FFF2-40B4-BE49-F238E27FC236}">
                <a16:creationId xmlns:a16="http://schemas.microsoft.com/office/drawing/2014/main" id="{E095E2ED-E600-E391-7ED4-3BFFE0034981}"/>
              </a:ext>
            </a:extLst>
          </p:cNvPr>
          <p:cNvPicPr>
            <a:picLocks noChangeAspect="1"/>
          </p:cNvPicPr>
          <p:nvPr/>
        </p:nvPicPr>
        <p:blipFill rotWithShape="1">
          <a:blip r:embed="rId3"/>
          <a:srcRect b="26200"/>
          <a:stretch/>
        </p:blipFill>
        <p:spPr>
          <a:xfrm>
            <a:off x="9780" y="-20538"/>
            <a:ext cx="6372200" cy="2645248"/>
          </a:xfrm>
          <a:prstGeom prst="rect">
            <a:avLst/>
          </a:prstGeom>
        </p:spPr>
      </p:pic>
      <p:sp>
        <p:nvSpPr>
          <p:cNvPr id="96270" name="Segnaposto numero diapositiva 24">
            <a:extLst>
              <a:ext uri="{FF2B5EF4-FFF2-40B4-BE49-F238E27FC236}">
                <a16:creationId xmlns:a16="http://schemas.microsoft.com/office/drawing/2014/main" id="{6B62D061-126C-286B-4D86-4C522FAA4E55}"/>
              </a:ext>
            </a:extLst>
          </p:cNvPr>
          <p:cNvSpPr txBox="1">
            <a:spLocks noChangeArrowheads="1"/>
          </p:cNvSpPr>
          <p:nvPr/>
        </p:nvSpPr>
        <p:spPr bwMode="auto">
          <a:xfrm>
            <a:off x="8720138" y="4938713"/>
            <a:ext cx="54927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Clr>
                <a:srgbClr val="000000"/>
              </a:buClr>
              <a:buFont typeface="Arial" panose="020B0604020202020204" pitchFamily="34" charset="0"/>
              <a:buNone/>
            </a:pPr>
            <a:endParaRPr lang="it-IT" altLang="it-IT" sz="900">
              <a:solidFill>
                <a:srgbClr val="181001"/>
              </a:solidFill>
              <a:latin typeface="Gill Sans MT" panose="020B0502020104020203" pitchFamily="34" charset="0"/>
              <a:ea typeface="Arial Unicode MS" panose="020B0604020202020204" pitchFamily="34" charset="-128"/>
              <a:cs typeface="Arial Unicode MS" panose="020B0604020202020204" pitchFamily="34" charset="-128"/>
            </a:endParaRPr>
          </a:p>
        </p:txBody>
      </p:sp>
      <p:sp>
        <p:nvSpPr>
          <p:cNvPr id="4" name="Google Shape;80;p13">
            <a:extLst>
              <a:ext uri="{FF2B5EF4-FFF2-40B4-BE49-F238E27FC236}">
                <a16:creationId xmlns:a16="http://schemas.microsoft.com/office/drawing/2014/main" id="{4076601A-447D-4E9F-615C-52E3F8D66D6B}"/>
              </a:ext>
            </a:extLst>
          </p:cNvPr>
          <p:cNvSpPr>
            <a:spLocks noChangeArrowheads="1"/>
          </p:cNvSpPr>
          <p:nvPr/>
        </p:nvSpPr>
        <p:spPr bwMode="auto">
          <a:xfrm>
            <a:off x="0" y="5018088"/>
            <a:ext cx="9144000" cy="125412"/>
          </a:xfrm>
          <a:prstGeom prst="rect">
            <a:avLst/>
          </a:prstGeom>
          <a:solidFill>
            <a:schemeClr val="accent1">
              <a:lumMod val="50000"/>
            </a:schemeClr>
          </a:solidFill>
          <a:ln>
            <a:noFill/>
          </a:ln>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it-IT" altLang="it-IT" sz="900">
              <a:solidFill>
                <a:srgbClr val="454F5B"/>
              </a:solidFill>
              <a:latin typeface="Gill Sans MT" panose="020B0502020104020203" pitchFamily="34" charset="0"/>
            </a:endParaRPr>
          </a:p>
        </p:txBody>
      </p:sp>
      <p:sp>
        <p:nvSpPr>
          <p:cNvPr id="5" name="Rettangolo 4">
            <a:extLst>
              <a:ext uri="{FF2B5EF4-FFF2-40B4-BE49-F238E27FC236}">
                <a16:creationId xmlns:a16="http://schemas.microsoft.com/office/drawing/2014/main" id="{B62C2805-9ED5-F812-16C0-91EE05285DBA}"/>
              </a:ext>
            </a:extLst>
          </p:cNvPr>
          <p:cNvSpPr/>
          <p:nvPr/>
        </p:nvSpPr>
        <p:spPr>
          <a:xfrm>
            <a:off x="26594" y="2704085"/>
            <a:ext cx="6300789" cy="2123210"/>
          </a:xfrm>
          <a:prstGeom prst="rect">
            <a:avLst/>
          </a:prstGeom>
        </p:spPr>
        <p:txBody>
          <a:bodyPr wrap="square">
            <a:spAutoFit/>
          </a:bodyPr>
          <a:lstStyle/>
          <a:p>
            <a:pPr algn="just">
              <a:lnSpc>
                <a:spcPct val="115000"/>
              </a:lnSpc>
              <a:spcAft>
                <a:spcPts val="800"/>
              </a:spcAft>
            </a:pPr>
            <a:r>
              <a:rPr lang="en-US" sz="1300" dirty="0">
                <a:latin typeface="Calibri" panose="020F0502020204030204" pitchFamily="34" charset="0"/>
                <a:ea typeface="Calibri" panose="020F0502020204030204" pitchFamily="34" charset="0"/>
                <a:cs typeface="Times New Roman" panose="02020603050405020304" pitchFamily="18" charset="0"/>
              </a:rPr>
              <a:t>We are pleased to invite you to participate in the IX Symposium on Hydrogen, Fuel Cells and Advanced Batteries, HYCELTEC 2024. The conference will take place </a:t>
            </a:r>
            <a:r>
              <a:rPr lang="en-US" sz="1300" b="1" u="sng" dirty="0">
                <a:latin typeface="Calibri" panose="020F0502020204030204" pitchFamily="34" charset="0"/>
                <a:ea typeface="Calibri" panose="020F0502020204030204" pitchFamily="34" charset="0"/>
                <a:cs typeface="Times New Roman" panose="02020603050405020304" pitchFamily="18" charset="0"/>
              </a:rPr>
              <a:t>from June 30</a:t>
            </a:r>
            <a:r>
              <a:rPr lang="en-US" sz="1300" b="1" u="sng" baseline="30000" dirty="0">
                <a:latin typeface="Calibri" panose="020F0502020204030204" pitchFamily="34" charset="0"/>
                <a:ea typeface="Calibri" panose="020F0502020204030204" pitchFamily="34" charset="0"/>
                <a:cs typeface="Times New Roman" panose="02020603050405020304" pitchFamily="18" charset="0"/>
              </a:rPr>
              <a:t>th</a:t>
            </a:r>
            <a:r>
              <a:rPr lang="en-US" sz="1300" b="1" u="sng" dirty="0">
                <a:latin typeface="Calibri" panose="020F0502020204030204" pitchFamily="34" charset="0"/>
                <a:ea typeface="Calibri" panose="020F0502020204030204" pitchFamily="34" charset="0"/>
                <a:cs typeface="Times New Roman" panose="02020603050405020304" pitchFamily="18" charset="0"/>
              </a:rPr>
              <a:t> to July 3</a:t>
            </a:r>
            <a:r>
              <a:rPr lang="en-US" sz="1300" b="1" u="sng" baseline="30000" dirty="0">
                <a:latin typeface="Calibri" panose="020F0502020204030204" pitchFamily="34" charset="0"/>
                <a:ea typeface="Calibri" panose="020F0502020204030204" pitchFamily="34" charset="0"/>
                <a:cs typeface="Times New Roman" panose="02020603050405020304" pitchFamily="18" charset="0"/>
              </a:rPr>
              <a:t>rd</a:t>
            </a:r>
            <a:r>
              <a:rPr lang="en-US" sz="1300" b="1" u="sng" dirty="0">
                <a:latin typeface="Calibri" panose="020F0502020204030204" pitchFamily="34" charset="0"/>
                <a:ea typeface="Calibri" panose="020F0502020204030204" pitchFamily="34" charset="0"/>
                <a:cs typeface="Times New Roman" panose="02020603050405020304" pitchFamily="18" charset="0"/>
              </a:rPr>
              <a:t>, 2024, in Milazzo (Messina, Italy)</a:t>
            </a:r>
            <a:r>
              <a:rPr lang="en-US" sz="1300" dirty="0">
                <a:latin typeface="Calibri" panose="020F0502020204030204" pitchFamily="34" charset="0"/>
                <a:ea typeface="Calibri" panose="020F0502020204030204" pitchFamily="34" charset="0"/>
                <a:cs typeface="Times New Roman" panose="02020603050405020304" pitchFamily="18" charset="0"/>
              </a:rPr>
              <a:t>, a lovely </a:t>
            </a:r>
            <a:r>
              <a:rPr lang="en-US" sz="1300" dirty="0" err="1">
                <a:latin typeface="Calibri" panose="020F0502020204030204" pitchFamily="34" charset="0"/>
                <a:ea typeface="Calibri" panose="020F0502020204030204" pitchFamily="34" charset="0"/>
                <a:cs typeface="Times New Roman" panose="02020603050405020304" pitchFamily="18" charset="0"/>
              </a:rPr>
              <a:t>sicilian</a:t>
            </a:r>
            <a:r>
              <a:rPr lang="en-US" sz="1300" dirty="0">
                <a:latin typeface="Calibri" panose="020F0502020204030204" pitchFamily="34" charset="0"/>
                <a:ea typeface="Calibri" panose="020F0502020204030204" pitchFamily="34" charset="0"/>
                <a:cs typeface="Times New Roman" panose="02020603050405020304" pitchFamily="18" charset="0"/>
              </a:rPr>
              <a:t> town facing the Aeolian Islands. The venue will be the impressive hilltop </a:t>
            </a:r>
            <a:r>
              <a:rPr lang="en-US" sz="1300" b="1" dirty="0">
                <a:latin typeface="Calibri" panose="020F0502020204030204" pitchFamily="34" charset="0"/>
                <a:ea typeface="Calibri" panose="020F0502020204030204" pitchFamily="34" charset="0"/>
                <a:cs typeface="Times New Roman" panose="02020603050405020304" pitchFamily="18" charset="0"/>
              </a:rPr>
              <a:t>Castle of Milazzo</a:t>
            </a:r>
            <a:r>
              <a:rPr lang="en-US" sz="1300" dirty="0">
                <a:latin typeface="Calibri" panose="020F0502020204030204" pitchFamily="34" charset="0"/>
                <a:ea typeface="Calibri" panose="020F0502020204030204" pitchFamily="34" charset="0"/>
                <a:cs typeface="Times New Roman" panose="02020603050405020304" pitchFamily="18" charset="0"/>
              </a:rPr>
              <a:t>.  </a:t>
            </a:r>
            <a:endParaRPr lang="it-IT" sz="13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300" dirty="0">
                <a:latin typeface="Calibri" panose="020F0502020204030204" pitchFamily="34" charset="0"/>
                <a:ea typeface="Calibri" panose="020F0502020204030204" pitchFamily="34" charset="0"/>
                <a:cs typeface="Times New Roman" panose="02020603050405020304" pitchFamily="18" charset="0"/>
              </a:rPr>
              <a:t>HYCELTEC 2024 will be certainly an interdisciplinary forum for discussion of topics related to fuel cells, hydrogen and batteries, bringing together researchers from academia, technological centers and industry.</a:t>
            </a:r>
          </a:p>
          <a:p>
            <a:pPr algn="just">
              <a:lnSpc>
                <a:spcPct val="115000"/>
              </a:lnSpc>
              <a:spcAft>
                <a:spcPts val="800"/>
              </a:spcAft>
            </a:pPr>
            <a:r>
              <a:rPr lang="en-US" sz="1300" dirty="0">
                <a:latin typeface="Calibri" panose="020F0502020204030204" pitchFamily="34" charset="0"/>
                <a:ea typeface="Calibri" panose="020F0502020204030204" pitchFamily="34" charset="0"/>
                <a:cs typeface="Times New Roman" panose="02020603050405020304" pitchFamily="18" charset="0"/>
              </a:rPr>
              <a:t>Please visit the website: </a:t>
            </a:r>
            <a:r>
              <a:rPr lang="it-IT" sz="1300" u="sng" dirty="0">
                <a:hlinkClick r:id="rId4"/>
              </a:rPr>
              <a:t>www.hyceltec2024.it</a:t>
            </a:r>
            <a:r>
              <a:rPr lang="it-IT" sz="1300" dirty="0"/>
              <a:t>  (under construction)</a:t>
            </a:r>
            <a:endParaRPr lang="it-IT" sz="1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ttangolo 6">
            <a:extLst>
              <a:ext uri="{FF2B5EF4-FFF2-40B4-BE49-F238E27FC236}">
                <a16:creationId xmlns:a16="http://schemas.microsoft.com/office/drawing/2014/main" id="{01A84036-C1D2-9F08-A0A8-437A55A39599}"/>
              </a:ext>
            </a:extLst>
          </p:cNvPr>
          <p:cNvSpPr/>
          <p:nvPr/>
        </p:nvSpPr>
        <p:spPr>
          <a:xfrm>
            <a:off x="6456549" y="-35111"/>
            <a:ext cx="2651956" cy="2103140"/>
          </a:xfrm>
          <a:prstGeom prst="rect">
            <a:avLst/>
          </a:prstGeom>
        </p:spPr>
        <p:txBody>
          <a:bodyPr wrap="square">
            <a:spAutoFit/>
          </a:bodyPr>
          <a:lstStyle/>
          <a:p>
            <a:pPr>
              <a:spcAft>
                <a:spcPts val="800"/>
              </a:spcAft>
            </a:pPr>
            <a:r>
              <a:rPr lang="en-US" sz="1600" b="1" i="1" dirty="0">
                <a:latin typeface="Calibri" panose="020F0502020204030204" pitchFamily="34" charset="0"/>
                <a:ea typeface="Calibri" panose="020F0502020204030204" pitchFamily="34" charset="0"/>
                <a:cs typeface="Times New Roman" panose="02020603050405020304" pitchFamily="18" charset="0"/>
              </a:rPr>
              <a:t>Topics</a:t>
            </a:r>
            <a:endParaRPr lang="it-IT" sz="1600" b="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b="1" dirty="0">
                <a:latin typeface="Calibri" panose="020F0502020204030204" pitchFamily="34" charset="0"/>
                <a:ea typeface="Calibri" panose="020F0502020204030204" pitchFamily="34" charset="0"/>
                <a:cs typeface="Calibri" panose="020F0502020204030204" pitchFamily="34" charset="0"/>
              </a:rPr>
              <a:t>1. Hydrogen</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a) Production</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b) Carriers</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c) Storage and transportation</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d) Integration with renewable source energies</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e) Environmental and social impacts</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f) Other related subjects</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it-IT"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ttangolo 9">
            <a:extLst>
              <a:ext uri="{FF2B5EF4-FFF2-40B4-BE49-F238E27FC236}">
                <a16:creationId xmlns:a16="http://schemas.microsoft.com/office/drawing/2014/main" id="{673A1488-0E3D-2FBF-BF90-D365367AD430}"/>
              </a:ext>
            </a:extLst>
          </p:cNvPr>
          <p:cNvSpPr/>
          <p:nvPr/>
        </p:nvSpPr>
        <p:spPr>
          <a:xfrm>
            <a:off x="6437736" y="2033489"/>
            <a:ext cx="2687451" cy="1384995"/>
          </a:xfrm>
          <a:prstGeom prst="rect">
            <a:avLst/>
          </a:prstGeom>
        </p:spPr>
        <p:txBody>
          <a:bodyPr wrap="square">
            <a:spAutoFit/>
          </a:bodyPr>
          <a:lstStyle/>
          <a:p>
            <a:pPr>
              <a:spcAft>
                <a:spcPts val="0"/>
              </a:spcAft>
            </a:pPr>
            <a:r>
              <a:rPr lang="en-US" sz="1200" b="1" dirty="0">
                <a:latin typeface="Calibri" panose="020F0502020204030204" pitchFamily="34" charset="0"/>
                <a:ea typeface="Calibri" panose="020F0502020204030204" pitchFamily="34" charset="0"/>
                <a:cs typeface="Calibri" panose="020F0502020204030204" pitchFamily="34" charset="0"/>
              </a:rPr>
              <a:t>2. Fuel Cells</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a) Low and high temperature</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b) Applications</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c) Development of components and materials</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d) Degradation mechanisms</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e) Device integration</a:t>
            </a:r>
            <a:endParaRPr lang="it-IT"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Rettangolo 15">
            <a:extLst>
              <a:ext uri="{FF2B5EF4-FFF2-40B4-BE49-F238E27FC236}">
                <a16:creationId xmlns:a16="http://schemas.microsoft.com/office/drawing/2014/main" id="{E16E2975-BD20-5D6B-6754-F88D3545F528}"/>
              </a:ext>
            </a:extLst>
          </p:cNvPr>
          <p:cNvSpPr/>
          <p:nvPr/>
        </p:nvSpPr>
        <p:spPr>
          <a:xfrm>
            <a:off x="6456549" y="3550761"/>
            <a:ext cx="2808312" cy="1565237"/>
          </a:xfrm>
          <a:prstGeom prst="rect">
            <a:avLst/>
          </a:prstGeom>
        </p:spPr>
        <p:txBody>
          <a:bodyPr wrap="square">
            <a:spAutoFit/>
          </a:bodyPr>
          <a:lstStyle/>
          <a:p>
            <a:pPr>
              <a:lnSpc>
                <a:spcPct val="115000"/>
              </a:lnSpc>
              <a:spcAft>
                <a:spcPts val="0"/>
              </a:spcAft>
            </a:pPr>
            <a:r>
              <a:rPr lang="en-US" sz="1200" b="1" dirty="0">
                <a:latin typeface="Calibri" panose="020F0502020204030204" pitchFamily="34" charset="0"/>
                <a:ea typeface="Calibri" panose="020F0502020204030204" pitchFamily="34" charset="0"/>
                <a:cs typeface="Calibri" panose="020F0502020204030204" pitchFamily="34" charset="0"/>
              </a:rPr>
              <a:t>3. Advanced Batteries</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spcAft>
                <a:spcPts val="0"/>
              </a:spcAft>
              <a:buAutoNum type="alphaLcParenR"/>
            </a:pPr>
            <a:r>
              <a:rPr lang="en-US" sz="1200" dirty="0">
                <a:latin typeface="Calibri" panose="020F0502020204030204" pitchFamily="34" charset="0"/>
                <a:ea typeface="Calibri" panose="020F0502020204030204" pitchFamily="34" charset="0"/>
                <a:cs typeface="Calibri" panose="020F0502020204030204" pitchFamily="34" charset="0"/>
              </a:rPr>
              <a:t>Liquid-, fused-, solid-state </a:t>
            </a:r>
          </a:p>
          <a:p>
            <a:pPr>
              <a:lnSpc>
                <a:spcPct val="115000"/>
              </a:lnSpc>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and polymeric batteries</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b) Redox flow batteries</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c) Supercapacitors</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d) Electrochromic energy storage devices</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 </a:t>
            </a:r>
            <a:endParaRPr lang="it-IT" sz="1200" dirty="0"/>
          </a:p>
        </p:txBody>
      </p:sp>
      <p:sp>
        <p:nvSpPr>
          <p:cNvPr id="23" name="CasellaDiTesto 22">
            <a:extLst>
              <a:ext uri="{FF2B5EF4-FFF2-40B4-BE49-F238E27FC236}">
                <a16:creationId xmlns:a16="http://schemas.microsoft.com/office/drawing/2014/main" id="{0E5880C1-7050-7F38-E2FE-B3311AC442BF}"/>
              </a:ext>
            </a:extLst>
          </p:cNvPr>
          <p:cNvSpPr txBox="1"/>
          <p:nvPr/>
        </p:nvSpPr>
        <p:spPr>
          <a:xfrm>
            <a:off x="2051720" y="23807"/>
            <a:ext cx="4635568" cy="1323439"/>
          </a:xfrm>
          <a:prstGeom prst="rect">
            <a:avLst/>
          </a:prstGeom>
          <a:noFill/>
        </p:spPr>
        <p:txBody>
          <a:bodyPr wrap="square">
            <a:spAutoFit/>
          </a:bodyPr>
          <a:lstStyle/>
          <a:p>
            <a:pPr algn="ctr"/>
            <a:r>
              <a:rPr lang="en-US" sz="2000" dirty="0">
                <a:ln w="6350">
                  <a:solidFill>
                    <a:schemeClr val="tx1"/>
                  </a:solidFill>
                </a:ln>
                <a:effectLst>
                  <a:outerShdw blurRad="38100" dist="19050" dir="2700000" algn="tl" rotWithShape="0">
                    <a:schemeClr val="dk1">
                      <a:alpha val="40000"/>
                    </a:schemeClr>
                  </a:outerShdw>
                </a:effectLst>
              </a:rPr>
              <a:t>HYCELTEC 2024</a:t>
            </a:r>
          </a:p>
          <a:p>
            <a:pPr algn="ctr"/>
            <a:r>
              <a:rPr lang="en-US" sz="2000" dirty="0">
                <a:ln w="6350">
                  <a:solidFill>
                    <a:schemeClr val="tx1"/>
                  </a:solidFill>
                </a:ln>
                <a:effectLst>
                  <a:outerShdw blurRad="38100" dist="19050" dir="2700000" algn="tl" rotWithShape="0">
                    <a:schemeClr val="dk1">
                      <a:alpha val="40000"/>
                    </a:schemeClr>
                  </a:outerShdw>
                </a:effectLst>
              </a:rPr>
              <a:t>IX Symposium on Hydrogen,</a:t>
            </a:r>
          </a:p>
          <a:p>
            <a:pPr algn="ctr"/>
            <a:r>
              <a:rPr lang="en-US" sz="2000" dirty="0">
                <a:ln w="6350">
                  <a:solidFill>
                    <a:schemeClr val="tx1"/>
                  </a:solidFill>
                </a:ln>
                <a:effectLst>
                  <a:outerShdw blurRad="38100" dist="19050" dir="2700000" algn="tl" rotWithShape="0">
                    <a:schemeClr val="dk1">
                      <a:alpha val="40000"/>
                    </a:schemeClr>
                  </a:outerShdw>
                </a:effectLst>
              </a:rPr>
              <a:t>Fuel Cells and Advanced Batteries</a:t>
            </a:r>
          </a:p>
          <a:p>
            <a:pPr algn="ctr"/>
            <a:r>
              <a:rPr lang="en-US" sz="2000" dirty="0">
                <a:ln w="6350">
                  <a:solidFill>
                    <a:schemeClr val="tx1"/>
                  </a:solidFill>
                </a:ln>
                <a:effectLst>
                  <a:outerShdw blurRad="38100" dist="19050" dir="2700000" algn="tl" rotWithShape="0">
                    <a:schemeClr val="dk1">
                      <a:alpha val="40000"/>
                    </a:schemeClr>
                  </a:outerShdw>
                </a:effectLst>
              </a:rPr>
              <a:t>Milazzo, Italy, 30 June-3 July 2024</a:t>
            </a:r>
          </a:p>
        </p:txBody>
      </p:sp>
      <p:pic>
        <p:nvPicPr>
          <p:cNvPr id="25" name="Immagine 7" descr="Immagine che contiene Carattere, Elementi grafici, logo, testo&#10;&#10;Descrizione generata automaticamente">
            <a:extLst>
              <a:ext uri="{FF2B5EF4-FFF2-40B4-BE49-F238E27FC236}">
                <a16:creationId xmlns:a16="http://schemas.microsoft.com/office/drawing/2014/main" id="{8FA83296-B72F-74D6-1303-20EB9103B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8045" y="27502"/>
            <a:ext cx="1039011" cy="62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402439"/>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032588D-5DDB-7ED1-4FB5-9FBF6C4FC24A}"/>
              </a:ext>
            </a:extLst>
          </p:cNvPr>
          <p:cNvSpPr txBox="1">
            <a:spLocks/>
          </p:cNvSpPr>
          <p:nvPr/>
        </p:nvSpPr>
        <p:spPr bwMode="auto">
          <a:xfrm>
            <a:off x="434799" y="87138"/>
            <a:ext cx="3489129"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CONVENTIONAL USES OF AMMONIA</a:t>
            </a:r>
            <a:endParaRPr lang="en-US" altLang="ko-KR"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5" name="Google Shape;972;p31">
            <a:extLst>
              <a:ext uri="{FF2B5EF4-FFF2-40B4-BE49-F238E27FC236}">
                <a16:creationId xmlns:a16="http://schemas.microsoft.com/office/drawing/2014/main" id="{76769F31-B78D-AC1A-BB71-DD8CCB3387BA}"/>
              </a:ext>
            </a:extLst>
          </p:cNvPr>
          <p:cNvSpPr>
            <a:spLocks noChangeArrowheads="1"/>
          </p:cNvSpPr>
          <p:nvPr/>
        </p:nvSpPr>
        <p:spPr bwMode="auto">
          <a:xfrm>
            <a:off x="96215" y="58040"/>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2</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0" name="CasellaDiTesto 9">
            <a:extLst>
              <a:ext uri="{FF2B5EF4-FFF2-40B4-BE49-F238E27FC236}">
                <a16:creationId xmlns:a16="http://schemas.microsoft.com/office/drawing/2014/main" id="{D844FEF3-EE5C-F763-CCB6-324E3D11C1BD}"/>
              </a:ext>
            </a:extLst>
          </p:cNvPr>
          <p:cNvSpPr txBox="1"/>
          <p:nvPr/>
        </p:nvSpPr>
        <p:spPr>
          <a:xfrm>
            <a:off x="96215" y="843558"/>
            <a:ext cx="5472608" cy="2939266"/>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“Today, roughly 80% of the annually produced ammonia is used for fertilizer production</a:t>
            </a:r>
            <a:r>
              <a:rPr lang="en-US" sz="1400" dirty="0">
                <a:latin typeface="Noto Sans" panose="020B0502040504020204" pitchFamily="34" charset="0"/>
                <a:ea typeface="Noto Sans" panose="020B0502040504020204" pitchFamily="34" charset="0"/>
                <a:cs typeface="Noto Sans" panose="020B0502040504020204" pitchFamily="34" charset="0"/>
              </a:rPr>
              <a:t>”</a:t>
            </a:r>
          </a:p>
          <a:p>
            <a:pPr algn="just"/>
            <a:endParaRPr lang="en-US" sz="1400" b="0" i="0" dirty="0">
              <a:effectLst/>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200" b="0" i="1" dirty="0">
                <a:effectLst/>
                <a:latin typeface="Noto Sans" panose="020B0502040504020204" pitchFamily="34" charset="0"/>
                <a:ea typeface="Noto Sans" panose="020B0502040504020204" pitchFamily="34" charset="0"/>
                <a:cs typeface="Noto Sans" panose="020B0502040504020204" pitchFamily="34" charset="0"/>
              </a:rPr>
              <a:t>Fertilization improves plant nutrition, promotes plant growth, improves crop quality, and ultimately maintains and even enhances soil fertility;</a:t>
            </a:r>
          </a:p>
          <a:p>
            <a:pPr marL="171450" indent="-171450" algn="just">
              <a:buFont typeface="Arial" panose="020B0604020202020204" pitchFamily="34" charset="0"/>
              <a:buChar char="•"/>
            </a:pPr>
            <a:endParaRPr lang="en-US" sz="1200" b="0" i="1" dirty="0">
              <a:effectLst/>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200" i="1" dirty="0">
                <a:latin typeface="Noto Sans" panose="020B0502040504020204" pitchFamily="34" charset="0"/>
                <a:ea typeface="Noto Sans" panose="020B0502040504020204" pitchFamily="34" charset="0"/>
                <a:cs typeface="Noto Sans" panose="020B0502040504020204" pitchFamily="34" charset="0"/>
              </a:rPr>
              <a:t>Crops may require about 20-350 kilograms of nutrients per hectare over the course of their development;</a:t>
            </a:r>
          </a:p>
          <a:p>
            <a:pPr marL="171450" indent="-171450" algn="just">
              <a:buFont typeface="Arial" panose="020B0604020202020204" pitchFamily="34" charset="0"/>
              <a:buChar char="•"/>
            </a:pPr>
            <a:endParaRPr lang="en-US" sz="12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200" i="1" dirty="0">
                <a:latin typeface="Noto Sans" panose="020B0502040504020204" pitchFamily="34" charset="0"/>
                <a:ea typeface="Noto Sans" panose="020B0502040504020204" pitchFamily="34" charset="0"/>
                <a:cs typeface="Noto Sans" panose="020B0502040504020204" pitchFamily="34" charset="0"/>
              </a:rPr>
              <a:t>In the Stated Policies Scenario, ammonia production increases by nearly 40% by 2050, driven by economic and population growth; </a:t>
            </a:r>
          </a:p>
          <a:p>
            <a:pPr marL="171450" indent="-171450" algn="just">
              <a:buFont typeface="Arial" panose="020B0604020202020204" pitchFamily="34" charset="0"/>
              <a:buChar char="•"/>
            </a:pPr>
            <a:endParaRPr lang="en-US" sz="12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200" i="1" dirty="0">
                <a:latin typeface="Noto Sans" panose="020B0502040504020204" pitchFamily="34" charset="0"/>
                <a:ea typeface="Noto Sans" panose="020B0502040504020204" pitchFamily="34" charset="0"/>
                <a:cs typeface="Noto Sans" panose="020B0502040504020204" pitchFamily="34" charset="0"/>
              </a:rPr>
              <a:t>Urea, its most common derivative, is traded even more widely, at just under 30% of its production.</a:t>
            </a:r>
            <a:endParaRPr lang="it-IT" sz="12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endParaRPr lang="it-IT" sz="1100" i="1" dirty="0">
              <a:solidFill>
                <a:srgbClr val="4B55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 name="Google Shape;972;p31">
            <a:extLst>
              <a:ext uri="{FF2B5EF4-FFF2-40B4-BE49-F238E27FC236}">
                <a16:creationId xmlns:a16="http://schemas.microsoft.com/office/drawing/2014/main" id="{A8923003-7B42-AC9A-3628-92AC03C664E9}"/>
              </a:ext>
            </a:extLst>
          </p:cNvPr>
          <p:cNvSpPr>
            <a:spLocks noChangeAspect="1" noChangeArrowheads="1"/>
          </p:cNvSpPr>
          <p:nvPr/>
        </p:nvSpPr>
        <p:spPr bwMode="auto">
          <a:xfrm>
            <a:off x="178900" y="600402"/>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5" name="Text Placeholder 1">
            <a:extLst>
              <a:ext uri="{FF2B5EF4-FFF2-40B4-BE49-F238E27FC236}">
                <a16:creationId xmlns:a16="http://schemas.microsoft.com/office/drawing/2014/main" id="{044622AB-EAAA-647B-55B7-107AB1128996}"/>
              </a:ext>
            </a:extLst>
          </p:cNvPr>
          <p:cNvSpPr txBox="1">
            <a:spLocks/>
          </p:cNvSpPr>
          <p:nvPr/>
        </p:nvSpPr>
        <p:spPr bwMode="auto">
          <a:xfrm>
            <a:off x="372534" y="532309"/>
            <a:ext cx="5279585"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atinLnBrk="1">
              <a:spcBef>
                <a:spcPct val="20000"/>
              </a:spcBef>
              <a:buClr>
                <a:srgbClr val="000000"/>
              </a:buClr>
            </a:pPr>
            <a:r>
              <a:rPr lang="it-IT" altLang="it-IT" sz="12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Fertilizer</a:t>
            </a:r>
            <a:r>
              <a:rPr lang="it-IT" altLang="it-IT" sz="12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a:t>
            </a:r>
            <a:r>
              <a:rPr lang="it-IT" altLang="it-IT" sz="12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industry</a:t>
            </a:r>
            <a:r>
              <a:rPr lang="it-IT" altLang="it-IT" sz="12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 </a:t>
            </a:r>
            <a:r>
              <a:rPr lang="en-US" altLang="it-IT" sz="1200" i="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rPr>
              <a:t>Ammonia in agriculture: The engine of plant growth</a:t>
            </a:r>
            <a:endParaRPr lang="en-US" altLang="it-IT" sz="1200" i="1" dirty="0">
              <a:latin typeface="Noto Sans" panose="020B0502040504020204" pitchFamily="34" charset="0"/>
              <a:ea typeface="Noto Sans" panose="020B0502040504020204" pitchFamily="34" charset="0"/>
              <a:cs typeface="Noto Sans" panose="020B0502040504020204" pitchFamily="34" charset="0"/>
              <a:sym typeface="Roboto Light" panose="02000000000000000000" pitchFamily="2" charset="0"/>
            </a:endParaRPr>
          </a:p>
          <a:p>
            <a:pPr eaLnBrk="1" latinLnBrk="1" hangingPunct="1">
              <a:spcBef>
                <a:spcPct val="20000"/>
              </a:spcBef>
              <a:buClr>
                <a:srgbClr val="000000"/>
              </a:buClr>
            </a:pPr>
            <a:endParaRPr lang="en-US" altLang="ko-KR" sz="12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pic>
        <p:nvPicPr>
          <p:cNvPr id="19" name="Immagine 18">
            <a:extLst>
              <a:ext uri="{FF2B5EF4-FFF2-40B4-BE49-F238E27FC236}">
                <a16:creationId xmlns:a16="http://schemas.microsoft.com/office/drawing/2014/main" id="{007D124E-8049-C654-1029-D26F4AD54EE7}"/>
              </a:ext>
            </a:extLst>
          </p:cNvPr>
          <p:cNvPicPr>
            <a:picLocks noChangeAspect="1"/>
          </p:cNvPicPr>
          <p:nvPr/>
        </p:nvPicPr>
        <p:blipFill>
          <a:blip r:embed="rId3"/>
          <a:stretch>
            <a:fillRect/>
          </a:stretch>
        </p:blipFill>
        <p:spPr>
          <a:xfrm>
            <a:off x="5680396" y="3001069"/>
            <a:ext cx="3459563" cy="2139936"/>
          </a:xfrm>
          <a:prstGeom prst="rect">
            <a:avLst/>
          </a:prstGeom>
        </p:spPr>
      </p:pic>
      <p:sp>
        <p:nvSpPr>
          <p:cNvPr id="20" name="Text Placeholder 1">
            <a:extLst>
              <a:ext uri="{FF2B5EF4-FFF2-40B4-BE49-F238E27FC236}">
                <a16:creationId xmlns:a16="http://schemas.microsoft.com/office/drawing/2014/main" id="{9D23077D-7BB3-A1DB-4E58-71DDD6E59C90}"/>
              </a:ext>
            </a:extLst>
          </p:cNvPr>
          <p:cNvSpPr txBox="1">
            <a:spLocks/>
          </p:cNvSpPr>
          <p:nvPr/>
        </p:nvSpPr>
        <p:spPr bwMode="auto">
          <a:xfrm>
            <a:off x="5744517" y="2796343"/>
            <a:ext cx="3240360"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atinLnBrk="1">
              <a:spcBef>
                <a:spcPct val="20000"/>
              </a:spcBef>
              <a:buClr>
                <a:srgbClr val="000000"/>
              </a:buClr>
            </a:pPr>
            <a:r>
              <a:rPr lang="en-US" altLang="it-IT" sz="10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Key nitrogen </a:t>
            </a:r>
            <a:r>
              <a:rPr lang="en-US" altLang="it-IT" sz="10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fertilisers</a:t>
            </a:r>
            <a:r>
              <a:rPr lang="en-US" altLang="it-IT" sz="10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and their characteristics</a:t>
            </a:r>
            <a:endParaRPr lang="en-US" altLang="ko-KR" sz="10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4" name="CasellaDiTesto 23">
            <a:extLst>
              <a:ext uri="{FF2B5EF4-FFF2-40B4-BE49-F238E27FC236}">
                <a16:creationId xmlns:a16="http://schemas.microsoft.com/office/drawing/2014/main" id="{B637E7B2-857D-E4F9-E52C-D63AAF9C28E3}"/>
              </a:ext>
            </a:extLst>
          </p:cNvPr>
          <p:cNvSpPr txBox="1"/>
          <p:nvPr/>
        </p:nvSpPr>
        <p:spPr>
          <a:xfrm>
            <a:off x="5885036" y="2596197"/>
            <a:ext cx="3240360" cy="246221"/>
          </a:xfrm>
          <a:prstGeom prst="rect">
            <a:avLst/>
          </a:prstGeom>
          <a:noFill/>
        </p:spPr>
        <p:txBody>
          <a:bodyPr wrap="square">
            <a:spAutoFit/>
          </a:bodyPr>
          <a:lstStyle/>
          <a:p>
            <a:r>
              <a:rPr lang="en-US" sz="500" dirty="0"/>
              <a:t>IEA, Change in ammonia demand between scenarios, 2020-2050, IEA, Paris https://www.iea.org/data-and-statistics/charts/change-in-ammonia-demand-between-scenarios-2020-2050, IEA. </a:t>
            </a:r>
            <a:r>
              <a:rPr lang="en-US" sz="500" dirty="0" err="1"/>
              <a:t>Licence</a:t>
            </a:r>
            <a:r>
              <a:rPr lang="en-US" sz="500" dirty="0"/>
              <a:t>: CC BY 4.0</a:t>
            </a:r>
            <a:endParaRPr lang="it-IT" sz="500" dirty="0"/>
          </a:p>
        </p:txBody>
      </p:sp>
      <p:pic>
        <p:nvPicPr>
          <p:cNvPr id="50" name="Immagine 49">
            <a:extLst>
              <a:ext uri="{FF2B5EF4-FFF2-40B4-BE49-F238E27FC236}">
                <a16:creationId xmlns:a16="http://schemas.microsoft.com/office/drawing/2014/main" id="{65004B8F-3D37-79D7-27D5-B7AA0CA6FEAB}"/>
              </a:ext>
            </a:extLst>
          </p:cNvPr>
          <p:cNvPicPr>
            <a:picLocks noChangeAspect="1"/>
          </p:cNvPicPr>
          <p:nvPr/>
        </p:nvPicPr>
        <p:blipFill rotWithShape="1">
          <a:blip r:embed="rId4"/>
          <a:srcRect t="2262"/>
          <a:stretch/>
        </p:blipFill>
        <p:spPr>
          <a:xfrm>
            <a:off x="5885036" y="27856"/>
            <a:ext cx="3051621" cy="2575721"/>
          </a:xfrm>
          <a:prstGeom prst="rect">
            <a:avLst/>
          </a:prstGeom>
        </p:spPr>
      </p:pic>
      <p:sp>
        <p:nvSpPr>
          <p:cNvPr id="48" name="Text Placeholder 1">
            <a:extLst>
              <a:ext uri="{FF2B5EF4-FFF2-40B4-BE49-F238E27FC236}">
                <a16:creationId xmlns:a16="http://schemas.microsoft.com/office/drawing/2014/main" id="{C6DBBFE4-165F-6BB1-3606-D2B0EEA5A7C3}"/>
              </a:ext>
            </a:extLst>
          </p:cNvPr>
          <p:cNvSpPr txBox="1">
            <a:spLocks/>
          </p:cNvSpPr>
          <p:nvPr/>
        </p:nvSpPr>
        <p:spPr bwMode="auto">
          <a:xfrm>
            <a:off x="6106095" y="40732"/>
            <a:ext cx="2777083" cy="28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atinLnBrk="1">
              <a:spcBef>
                <a:spcPct val="20000"/>
              </a:spcBef>
              <a:buClr>
                <a:srgbClr val="000000"/>
              </a:buClr>
            </a:pPr>
            <a:r>
              <a:rPr lang="en-US" altLang="it-IT" sz="10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Change in ammonia demand, 2020-2050</a:t>
            </a:r>
            <a:endParaRPr lang="en-US" altLang="ko-KR" sz="10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pic>
        <p:nvPicPr>
          <p:cNvPr id="56" name="Immagine 55">
            <a:extLst>
              <a:ext uri="{FF2B5EF4-FFF2-40B4-BE49-F238E27FC236}">
                <a16:creationId xmlns:a16="http://schemas.microsoft.com/office/drawing/2014/main" id="{AAF24303-CD1E-CD8A-4ADC-7FC405FFFE9A}"/>
              </a:ext>
            </a:extLst>
          </p:cNvPr>
          <p:cNvPicPr>
            <a:picLocks noChangeAspect="1"/>
          </p:cNvPicPr>
          <p:nvPr/>
        </p:nvPicPr>
        <p:blipFill>
          <a:blip r:embed="rId5"/>
          <a:stretch>
            <a:fillRect/>
          </a:stretch>
        </p:blipFill>
        <p:spPr>
          <a:xfrm>
            <a:off x="3286277" y="3435846"/>
            <a:ext cx="2020377" cy="1598829"/>
          </a:xfrm>
          <a:prstGeom prst="rect">
            <a:avLst/>
          </a:prstGeom>
        </p:spPr>
      </p:pic>
      <p:sp>
        <p:nvSpPr>
          <p:cNvPr id="57" name="Text Placeholder 1">
            <a:extLst>
              <a:ext uri="{FF2B5EF4-FFF2-40B4-BE49-F238E27FC236}">
                <a16:creationId xmlns:a16="http://schemas.microsoft.com/office/drawing/2014/main" id="{3A8AFAE7-4E71-44E2-520B-8C4BFA5F991B}"/>
              </a:ext>
            </a:extLst>
          </p:cNvPr>
          <p:cNvSpPr txBox="1">
            <a:spLocks/>
          </p:cNvSpPr>
          <p:nvPr/>
        </p:nvSpPr>
        <p:spPr bwMode="auto">
          <a:xfrm>
            <a:off x="962136" y="4021301"/>
            <a:ext cx="2192984" cy="28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latinLnBrk="1">
              <a:spcBef>
                <a:spcPct val="20000"/>
              </a:spcBef>
              <a:buClr>
                <a:srgbClr val="000000"/>
              </a:buClr>
            </a:pPr>
            <a:r>
              <a:rPr lang="en-US" altLang="it-IT" sz="10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World population and fertilizer consumption,</a:t>
            </a:r>
          </a:p>
          <a:p>
            <a:pPr algn="ctr" latinLnBrk="1">
              <a:spcBef>
                <a:spcPct val="20000"/>
              </a:spcBef>
              <a:buClr>
                <a:srgbClr val="000000"/>
              </a:buClr>
            </a:pPr>
            <a:r>
              <a:rPr lang="en-US" altLang="it-IT" sz="10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with projections to 2050</a:t>
            </a:r>
            <a:endParaRPr lang="en-US" altLang="ko-KR" sz="10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Tree>
    <p:extLst>
      <p:ext uri="{BB962C8B-B14F-4D97-AF65-F5344CB8AC3E}">
        <p14:creationId xmlns:p14="http://schemas.microsoft.com/office/powerpoint/2010/main" val="1446757189"/>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B770CB4F-834D-36DC-C1AE-086CC26776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8" t="2395" b="3220"/>
          <a:stretch/>
        </p:blipFill>
        <p:spPr bwMode="auto">
          <a:xfrm>
            <a:off x="5758727" y="65310"/>
            <a:ext cx="3302106" cy="214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1">
            <a:extLst>
              <a:ext uri="{FF2B5EF4-FFF2-40B4-BE49-F238E27FC236}">
                <a16:creationId xmlns:a16="http://schemas.microsoft.com/office/drawing/2014/main" id="{7032588D-5DDB-7ED1-4FB5-9FBF6C4FC24A}"/>
              </a:ext>
            </a:extLst>
          </p:cNvPr>
          <p:cNvSpPr txBox="1">
            <a:spLocks/>
          </p:cNvSpPr>
          <p:nvPr/>
        </p:nvSpPr>
        <p:spPr bwMode="auto">
          <a:xfrm>
            <a:off x="434799" y="87138"/>
            <a:ext cx="4569249"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MAJOR MANUFACTURERS &amp; INFRASTRUCTURE</a:t>
            </a:r>
          </a:p>
        </p:txBody>
      </p:sp>
      <p:sp>
        <p:nvSpPr>
          <p:cNvPr id="5" name="Google Shape;972;p31">
            <a:extLst>
              <a:ext uri="{FF2B5EF4-FFF2-40B4-BE49-F238E27FC236}">
                <a16:creationId xmlns:a16="http://schemas.microsoft.com/office/drawing/2014/main" id="{76769F31-B78D-AC1A-BB71-DD8CCB3387BA}"/>
              </a:ext>
            </a:extLst>
          </p:cNvPr>
          <p:cNvSpPr>
            <a:spLocks noChangeArrowheads="1"/>
          </p:cNvSpPr>
          <p:nvPr/>
        </p:nvSpPr>
        <p:spPr bwMode="auto">
          <a:xfrm>
            <a:off x="96215" y="30386"/>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3</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0" name="CasellaDiTesto 9">
            <a:extLst>
              <a:ext uri="{FF2B5EF4-FFF2-40B4-BE49-F238E27FC236}">
                <a16:creationId xmlns:a16="http://schemas.microsoft.com/office/drawing/2014/main" id="{D844FEF3-EE5C-F763-CCB6-324E3D11C1BD}"/>
              </a:ext>
            </a:extLst>
          </p:cNvPr>
          <p:cNvSpPr txBox="1"/>
          <p:nvPr/>
        </p:nvSpPr>
        <p:spPr>
          <a:xfrm>
            <a:off x="96215" y="829821"/>
            <a:ext cx="5472608" cy="1200329"/>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“China is the largest producer of ammonia</a:t>
            </a:r>
            <a:r>
              <a:rPr lang="en-US" sz="1400" dirty="0">
                <a:latin typeface="Noto Sans" panose="020B0502040504020204" pitchFamily="34" charset="0"/>
                <a:ea typeface="Noto Sans" panose="020B0502040504020204" pitchFamily="34" charset="0"/>
                <a:cs typeface="Noto Sans" panose="020B0502040504020204" pitchFamily="34" charset="0"/>
              </a:rPr>
              <a:t>”</a:t>
            </a:r>
          </a:p>
          <a:p>
            <a:pPr algn="just"/>
            <a:endParaRPr lang="en-US" sz="1400"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China is the largest producer of ammonia, accounting for 27% of production, with the United States, the European Union, India, Russia and the Middle East accounting for a further 8-10% each;</a:t>
            </a:r>
          </a:p>
          <a:p>
            <a:pPr marL="171450" indent="-171450" algn="just">
              <a:buFont typeface="Arial" panose="020B0604020202020204" pitchFamily="34" charset="0"/>
              <a:buChar char="•"/>
            </a:pPr>
            <a:endParaRPr lang="it-IT" sz="1100" i="1" dirty="0">
              <a:solidFill>
                <a:srgbClr val="4B55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 name="Google Shape;972;p31">
            <a:extLst>
              <a:ext uri="{FF2B5EF4-FFF2-40B4-BE49-F238E27FC236}">
                <a16:creationId xmlns:a16="http://schemas.microsoft.com/office/drawing/2014/main" id="{A8923003-7B42-AC9A-3628-92AC03C664E9}"/>
              </a:ext>
            </a:extLst>
          </p:cNvPr>
          <p:cNvSpPr>
            <a:spLocks noChangeAspect="1" noChangeArrowheads="1"/>
          </p:cNvSpPr>
          <p:nvPr/>
        </p:nvSpPr>
        <p:spPr bwMode="auto">
          <a:xfrm>
            <a:off x="178900" y="600402"/>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5" name="Text Placeholder 1">
            <a:extLst>
              <a:ext uri="{FF2B5EF4-FFF2-40B4-BE49-F238E27FC236}">
                <a16:creationId xmlns:a16="http://schemas.microsoft.com/office/drawing/2014/main" id="{044622AB-EAAA-647B-55B7-107AB1128996}"/>
              </a:ext>
            </a:extLst>
          </p:cNvPr>
          <p:cNvSpPr txBox="1">
            <a:spLocks/>
          </p:cNvSpPr>
          <p:nvPr/>
        </p:nvSpPr>
        <p:spPr bwMode="auto">
          <a:xfrm>
            <a:off x="372535" y="532309"/>
            <a:ext cx="2975330"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atinLnBrk="1">
              <a:spcBef>
                <a:spcPct val="20000"/>
              </a:spcBef>
              <a:buClr>
                <a:srgbClr val="000000"/>
              </a:buClr>
            </a:pPr>
            <a:r>
              <a:rPr lang="it-IT" altLang="it-IT" sz="12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Global </a:t>
            </a:r>
            <a:r>
              <a:rPr lang="it-IT" altLang="it-IT" sz="12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ammonia</a:t>
            </a:r>
            <a:r>
              <a:rPr lang="it-IT" altLang="it-IT" sz="12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production</a:t>
            </a:r>
            <a:endParaRPr lang="en-US" altLang="ko-KR" sz="12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0" name="Text Placeholder 1">
            <a:extLst>
              <a:ext uri="{FF2B5EF4-FFF2-40B4-BE49-F238E27FC236}">
                <a16:creationId xmlns:a16="http://schemas.microsoft.com/office/drawing/2014/main" id="{9D23077D-7BB3-A1DB-4E58-71DDD6E59C90}"/>
              </a:ext>
            </a:extLst>
          </p:cNvPr>
          <p:cNvSpPr txBox="1">
            <a:spLocks/>
          </p:cNvSpPr>
          <p:nvPr/>
        </p:nvSpPr>
        <p:spPr bwMode="auto">
          <a:xfrm>
            <a:off x="6895202" y="903998"/>
            <a:ext cx="2058193"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latinLnBrk="1">
              <a:spcBef>
                <a:spcPct val="20000"/>
              </a:spcBef>
              <a:buClr>
                <a:srgbClr val="000000"/>
              </a:buClr>
            </a:pPr>
            <a:r>
              <a:rPr lang="en-US" altLang="it-IT" sz="10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Country breakdown of global ammonia production, 2021</a:t>
            </a:r>
            <a:endParaRPr lang="en-US" altLang="ko-KR" sz="10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pic>
        <p:nvPicPr>
          <p:cNvPr id="2" name="Immagine 1" descr="/var/folders/pt/99h2wxgx0531pcnqx7xr3mjr0000gn/T/com.microsoft.Word/Content.MSO/E01F5BDF.tmp">
            <a:extLst>
              <a:ext uri="{FF2B5EF4-FFF2-40B4-BE49-F238E27FC236}">
                <a16:creationId xmlns:a16="http://schemas.microsoft.com/office/drawing/2014/main" id="{322F38EB-C0B3-31A5-4FDC-35069E9BA8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06112" y="2694663"/>
            <a:ext cx="3216248" cy="2334612"/>
          </a:xfrm>
          <a:prstGeom prst="rect">
            <a:avLst/>
          </a:prstGeom>
          <a:noFill/>
          <a:ln>
            <a:noFill/>
          </a:ln>
        </p:spPr>
      </p:pic>
      <p:sp>
        <p:nvSpPr>
          <p:cNvPr id="4" name="Text Placeholder 1">
            <a:extLst>
              <a:ext uri="{FF2B5EF4-FFF2-40B4-BE49-F238E27FC236}">
                <a16:creationId xmlns:a16="http://schemas.microsoft.com/office/drawing/2014/main" id="{4A3D4D07-8A60-E515-D88F-6675C93BF0C3}"/>
              </a:ext>
            </a:extLst>
          </p:cNvPr>
          <p:cNvSpPr txBox="1">
            <a:spLocks/>
          </p:cNvSpPr>
          <p:nvPr/>
        </p:nvSpPr>
        <p:spPr bwMode="auto">
          <a:xfrm>
            <a:off x="5722707" y="2425595"/>
            <a:ext cx="3508003"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atinLnBrk="1">
              <a:spcBef>
                <a:spcPct val="20000"/>
              </a:spcBef>
              <a:buClr>
                <a:srgbClr val="000000"/>
              </a:buClr>
            </a:pPr>
            <a:r>
              <a:rPr lang="it-IT" altLang="it-IT" sz="10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Global </a:t>
            </a:r>
            <a:r>
              <a:rPr lang="it-IT" altLang="it-IT" sz="10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Ammonia</a:t>
            </a:r>
            <a:r>
              <a:rPr lang="it-IT" altLang="it-IT" sz="10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a:t>
            </a:r>
            <a:r>
              <a:rPr lang="it-IT" altLang="it-IT" sz="10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Infrastructure</a:t>
            </a:r>
            <a:r>
              <a:rPr lang="it-IT" altLang="it-IT" sz="10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Marine Terminals</a:t>
            </a:r>
            <a:endParaRPr lang="en-US" altLang="ko-KR" sz="10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6" name="CasellaDiTesto 5">
            <a:extLst>
              <a:ext uri="{FF2B5EF4-FFF2-40B4-BE49-F238E27FC236}">
                <a16:creationId xmlns:a16="http://schemas.microsoft.com/office/drawing/2014/main" id="{CCFD22D8-D64B-2A4D-212C-A730827B526E}"/>
              </a:ext>
            </a:extLst>
          </p:cNvPr>
          <p:cNvSpPr txBox="1"/>
          <p:nvPr/>
        </p:nvSpPr>
        <p:spPr>
          <a:xfrm>
            <a:off x="96215" y="2292449"/>
            <a:ext cx="5472608" cy="2769989"/>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“Well-established international existing infrastructure for ammonia transportation and storage</a:t>
            </a:r>
            <a:r>
              <a:rPr lang="en-US" sz="1400" dirty="0">
                <a:latin typeface="Noto Sans" panose="020B0502040504020204" pitchFamily="34" charset="0"/>
                <a:ea typeface="Noto Sans" panose="020B0502040504020204" pitchFamily="34" charset="0"/>
                <a:cs typeface="Noto Sans" panose="020B0502040504020204" pitchFamily="34" charset="0"/>
              </a:rPr>
              <a:t>”</a:t>
            </a:r>
          </a:p>
          <a:p>
            <a:pPr algn="just"/>
            <a:endParaRPr lang="en-US" sz="1400" b="0" i="0" dirty="0">
              <a:effectLst/>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There is a comprehensive network of </a:t>
            </a:r>
            <a:r>
              <a:rPr lang="en-US" sz="1100" i="1" dirty="0" err="1">
                <a:latin typeface="Noto Sans" panose="020B0502040504020204" pitchFamily="34" charset="0"/>
                <a:ea typeface="Noto Sans" panose="020B0502040504020204" pitchFamily="34" charset="0"/>
                <a:cs typeface="Noto Sans" panose="020B0502040504020204" pitchFamily="34" charset="0"/>
              </a:rPr>
              <a:t>harbours</a:t>
            </a:r>
            <a:r>
              <a:rPr lang="en-US" sz="1100" i="1" dirty="0">
                <a:latin typeface="Noto Sans" panose="020B0502040504020204" pitchFamily="34" charset="0"/>
                <a:ea typeface="Noto Sans" panose="020B0502040504020204" pitchFamily="34" charset="0"/>
                <a:cs typeface="Noto Sans" panose="020B0502040504020204" pitchFamily="34" charset="0"/>
              </a:rPr>
              <a:t> around the world that handle ammonia on a large scale;</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There are special ammonia terminals at 38 ports that export ammonia and 88 ports that import ammonia, including six ports that export and import ammonia;</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Many terminals are parts of ammonia/fertilizer plants located on the coast or riverbanks;</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There are numerous ports in the Middle East, South Asia, the Baltic Sea, Northwest Europe, the Mediterranean, the Caribbean Basin, North America, Asia, Oceania, South America, and South Africa</a:t>
            </a:r>
            <a:endParaRPr lang="it-IT" sz="1100" i="1" dirty="0">
              <a:solidFill>
                <a:srgbClr val="4B55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 name="Google Shape;972;p31">
            <a:extLst>
              <a:ext uri="{FF2B5EF4-FFF2-40B4-BE49-F238E27FC236}">
                <a16:creationId xmlns:a16="http://schemas.microsoft.com/office/drawing/2014/main" id="{D0A34427-70E7-5C40-F9B4-6DEB1B0CCA60}"/>
              </a:ext>
            </a:extLst>
          </p:cNvPr>
          <p:cNvSpPr>
            <a:spLocks noChangeAspect="1" noChangeArrowheads="1"/>
          </p:cNvSpPr>
          <p:nvPr/>
        </p:nvSpPr>
        <p:spPr bwMode="auto">
          <a:xfrm>
            <a:off x="181125" y="2044437"/>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70C5907B-C4B6-EF3D-9EE6-C6501A9D834D}"/>
              </a:ext>
            </a:extLst>
          </p:cNvPr>
          <p:cNvSpPr txBox="1">
            <a:spLocks/>
          </p:cNvSpPr>
          <p:nvPr/>
        </p:nvSpPr>
        <p:spPr bwMode="auto">
          <a:xfrm>
            <a:off x="323363" y="1994061"/>
            <a:ext cx="2975330"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atinLnBrk="1">
              <a:spcBef>
                <a:spcPct val="20000"/>
              </a:spcBef>
              <a:buClr>
                <a:srgbClr val="000000"/>
              </a:buClr>
            </a:pPr>
            <a:r>
              <a:rPr lang="it-IT" altLang="it-IT" sz="12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Principal</a:t>
            </a:r>
            <a:r>
              <a:rPr lang="it-IT" altLang="it-IT" sz="12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a:t>
            </a:r>
            <a:r>
              <a:rPr lang="it-IT" altLang="it-IT" sz="12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infrastructures</a:t>
            </a:r>
            <a:endParaRPr lang="en-US" altLang="ko-KR" sz="12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Tree>
    <p:extLst>
      <p:ext uri="{BB962C8B-B14F-4D97-AF65-F5344CB8AC3E}">
        <p14:creationId xmlns:p14="http://schemas.microsoft.com/office/powerpoint/2010/main" val="2924055319"/>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34ECC22E-3D6E-FDD7-7187-C62046C875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8" t="2395" b="3220"/>
          <a:stretch/>
        </p:blipFill>
        <p:spPr bwMode="auto">
          <a:xfrm>
            <a:off x="5758727" y="65310"/>
            <a:ext cx="3302106" cy="214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1">
            <a:extLst>
              <a:ext uri="{FF2B5EF4-FFF2-40B4-BE49-F238E27FC236}">
                <a16:creationId xmlns:a16="http://schemas.microsoft.com/office/drawing/2014/main" id="{7032588D-5DDB-7ED1-4FB5-9FBF6C4FC24A}"/>
              </a:ext>
            </a:extLst>
          </p:cNvPr>
          <p:cNvSpPr txBox="1">
            <a:spLocks/>
          </p:cNvSpPr>
          <p:nvPr/>
        </p:nvSpPr>
        <p:spPr bwMode="auto">
          <a:xfrm>
            <a:off x="434799" y="87138"/>
            <a:ext cx="4569249"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b="1" dirty="0">
                <a:solidFill>
                  <a:srgbClr val="202124"/>
                </a:solidFill>
                <a:latin typeface="Noto Sans" panose="020B0502040504020204" pitchFamily="34" charset="0"/>
                <a:ea typeface="Noto Sans" panose="020B0502040504020204" pitchFamily="34" charset="0"/>
                <a:cs typeface="Noto Sans" panose="020B0502040504020204" pitchFamily="34" charset="0"/>
              </a:rPr>
              <a:t>MAJOR MANUFACTURERS &amp; INFRASTRUCTURE</a:t>
            </a:r>
          </a:p>
        </p:txBody>
      </p:sp>
      <p:sp>
        <p:nvSpPr>
          <p:cNvPr id="5" name="Google Shape;972;p31">
            <a:extLst>
              <a:ext uri="{FF2B5EF4-FFF2-40B4-BE49-F238E27FC236}">
                <a16:creationId xmlns:a16="http://schemas.microsoft.com/office/drawing/2014/main" id="{76769F31-B78D-AC1A-BB71-DD8CCB3387BA}"/>
              </a:ext>
            </a:extLst>
          </p:cNvPr>
          <p:cNvSpPr>
            <a:spLocks noChangeArrowheads="1"/>
          </p:cNvSpPr>
          <p:nvPr/>
        </p:nvSpPr>
        <p:spPr bwMode="auto">
          <a:xfrm>
            <a:off x="96215" y="30386"/>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3</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0" name="Text Placeholder 1">
            <a:extLst>
              <a:ext uri="{FF2B5EF4-FFF2-40B4-BE49-F238E27FC236}">
                <a16:creationId xmlns:a16="http://schemas.microsoft.com/office/drawing/2014/main" id="{9D23077D-7BB3-A1DB-4E58-71DDD6E59C90}"/>
              </a:ext>
            </a:extLst>
          </p:cNvPr>
          <p:cNvSpPr txBox="1">
            <a:spLocks/>
          </p:cNvSpPr>
          <p:nvPr/>
        </p:nvSpPr>
        <p:spPr bwMode="auto">
          <a:xfrm>
            <a:off x="6895202" y="903998"/>
            <a:ext cx="2058193"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latinLnBrk="1">
              <a:spcBef>
                <a:spcPct val="20000"/>
              </a:spcBef>
              <a:buClr>
                <a:srgbClr val="000000"/>
              </a:buClr>
            </a:pPr>
            <a:r>
              <a:rPr lang="en-US" altLang="it-IT" sz="10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Country breakdown of global ammonia production, 2021</a:t>
            </a:r>
            <a:endParaRPr lang="en-US" altLang="ko-KR" sz="10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4" name="Text Placeholder 1">
            <a:extLst>
              <a:ext uri="{FF2B5EF4-FFF2-40B4-BE49-F238E27FC236}">
                <a16:creationId xmlns:a16="http://schemas.microsoft.com/office/drawing/2014/main" id="{4A3D4D07-8A60-E515-D88F-6675C93BF0C3}"/>
              </a:ext>
            </a:extLst>
          </p:cNvPr>
          <p:cNvSpPr txBox="1">
            <a:spLocks/>
          </p:cNvSpPr>
          <p:nvPr/>
        </p:nvSpPr>
        <p:spPr bwMode="auto">
          <a:xfrm>
            <a:off x="5595044" y="2206540"/>
            <a:ext cx="3585468" cy="65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latinLnBrk="1">
              <a:spcBef>
                <a:spcPct val="20000"/>
              </a:spcBef>
              <a:buClr>
                <a:srgbClr val="000000"/>
              </a:buClr>
            </a:pPr>
            <a:r>
              <a:rPr lang="en-US" altLang="it-IT" sz="10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Ammonia shipping infrastructure, including a heat map of liquid ammonia carriers and existing ammonia port facilities. </a:t>
            </a:r>
            <a:r>
              <a:rPr lang="en-US" altLang="it-IT" sz="800" dirty="0">
                <a:solidFill>
                  <a:srgbClr val="202124"/>
                </a:solidFill>
                <a:latin typeface="Noto Sans" panose="020B0502040504020204" pitchFamily="34" charset="0"/>
                <a:ea typeface="Noto Sans" panose="020B0502040504020204" pitchFamily="34" charset="0"/>
                <a:cs typeface="Noto Sans" panose="020B0502040504020204" pitchFamily="34" charset="0"/>
              </a:rPr>
              <a:t>(Royal Society Ammonia: zero-carbon </a:t>
            </a:r>
            <a:r>
              <a:rPr lang="en-US" altLang="it-IT" sz="800"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fertiliser</a:t>
            </a:r>
            <a:r>
              <a:rPr lang="en-US" altLang="it-IT" sz="800" dirty="0">
                <a:solidFill>
                  <a:srgbClr val="202124"/>
                </a:solidFill>
                <a:latin typeface="Noto Sans" panose="020B0502040504020204" pitchFamily="34" charset="0"/>
                <a:ea typeface="Noto Sans" panose="020B0502040504020204" pitchFamily="34" charset="0"/>
                <a:cs typeface="Noto Sans" panose="020B0502040504020204" pitchFamily="34" charset="0"/>
              </a:rPr>
              <a:t>,  fuel and energy store2020).</a:t>
            </a:r>
            <a:endParaRPr lang="en-US" altLang="ko-KR" sz="800"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6" name="CasellaDiTesto 5">
            <a:extLst>
              <a:ext uri="{FF2B5EF4-FFF2-40B4-BE49-F238E27FC236}">
                <a16:creationId xmlns:a16="http://schemas.microsoft.com/office/drawing/2014/main" id="{CCFD22D8-D64B-2A4D-212C-A730827B526E}"/>
              </a:ext>
            </a:extLst>
          </p:cNvPr>
          <p:cNvSpPr txBox="1"/>
          <p:nvPr/>
        </p:nvSpPr>
        <p:spPr>
          <a:xfrm>
            <a:off x="122436" y="871898"/>
            <a:ext cx="5472608" cy="738664"/>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“Well-established international existing infrastructure for ammonia transportation and storage</a:t>
            </a:r>
            <a:r>
              <a:rPr lang="en-US" sz="1400" dirty="0">
                <a:latin typeface="Noto Sans" panose="020B0502040504020204" pitchFamily="34" charset="0"/>
                <a:ea typeface="Noto Sans" panose="020B0502040504020204" pitchFamily="34" charset="0"/>
                <a:cs typeface="Noto Sans" panose="020B0502040504020204" pitchFamily="34" charset="0"/>
              </a:rPr>
              <a:t>”</a:t>
            </a:r>
          </a:p>
          <a:p>
            <a:pPr algn="just"/>
            <a:endParaRPr lang="en-US" sz="1400" b="0" i="0" dirty="0">
              <a:effectLst/>
              <a:latin typeface="Noto Sans" panose="020B0502040504020204" pitchFamily="34" charset="0"/>
              <a:ea typeface="Noto Sans" panose="020B0502040504020204" pitchFamily="34" charset="0"/>
              <a:cs typeface="Noto Sans" panose="020B0502040504020204" pitchFamily="34" charset="0"/>
            </a:endParaRPr>
          </a:p>
        </p:txBody>
      </p:sp>
      <p:sp>
        <p:nvSpPr>
          <p:cNvPr id="8" name="Google Shape;972;p31">
            <a:extLst>
              <a:ext uri="{FF2B5EF4-FFF2-40B4-BE49-F238E27FC236}">
                <a16:creationId xmlns:a16="http://schemas.microsoft.com/office/drawing/2014/main" id="{D0A34427-70E7-5C40-F9B4-6DEB1B0CCA60}"/>
              </a:ext>
            </a:extLst>
          </p:cNvPr>
          <p:cNvSpPr>
            <a:spLocks noChangeAspect="1" noChangeArrowheads="1"/>
          </p:cNvSpPr>
          <p:nvPr/>
        </p:nvSpPr>
        <p:spPr bwMode="auto">
          <a:xfrm>
            <a:off x="181125" y="605902"/>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Text Placeholder 1">
            <a:extLst>
              <a:ext uri="{FF2B5EF4-FFF2-40B4-BE49-F238E27FC236}">
                <a16:creationId xmlns:a16="http://schemas.microsoft.com/office/drawing/2014/main" id="{70C5907B-C4B6-EF3D-9EE6-C6501A9D834D}"/>
              </a:ext>
            </a:extLst>
          </p:cNvPr>
          <p:cNvSpPr txBox="1">
            <a:spLocks/>
          </p:cNvSpPr>
          <p:nvPr/>
        </p:nvSpPr>
        <p:spPr bwMode="auto">
          <a:xfrm>
            <a:off x="323363" y="555526"/>
            <a:ext cx="2975330"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atinLnBrk="1">
              <a:spcBef>
                <a:spcPct val="20000"/>
              </a:spcBef>
              <a:buClr>
                <a:srgbClr val="000000"/>
              </a:buClr>
            </a:pPr>
            <a:r>
              <a:rPr lang="it-IT" altLang="it-IT" sz="12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Principal</a:t>
            </a:r>
            <a:r>
              <a:rPr lang="it-IT" altLang="it-IT" sz="12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 </a:t>
            </a:r>
            <a:r>
              <a:rPr lang="it-IT" altLang="it-IT" sz="1200" b="1" dirty="0" err="1">
                <a:solidFill>
                  <a:srgbClr val="202124"/>
                </a:solidFill>
                <a:latin typeface="Noto Sans" panose="020B0502040504020204" pitchFamily="34" charset="0"/>
                <a:ea typeface="Noto Sans" panose="020B0502040504020204" pitchFamily="34" charset="0"/>
                <a:cs typeface="Noto Sans" panose="020B0502040504020204" pitchFamily="34" charset="0"/>
              </a:rPr>
              <a:t>infrastructures</a:t>
            </a:r>
            <a:endParaRPr lang="en-US" altLang="ko-KR" sz="1200" b="1" dirty="0">
              <a:solidFill>
                <a:srgbClr val="454F5B"/>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pic>
        <p:nvPicPr>
          <p:cNvPr id="13" name="Immagine 12">
            <a:extLst>
              <a:ext uri="{FF2B5EF4-FFF2-40B4-BE49-F238E27FC236}">
                <a16:creationId xmlns:a16="http://schemas.microsoft.com/office/drawing/2014/main" id="{188D428B-B1D4-ACAD-41E6-2F56DA1ABAD2}"/>
              </a:ext>
            </a:extLst>
          </p:cNvPr>
          <p:cNvPicPr>
            <a:picLocks noChangeAspect="1"/>
          </p:cNvPicPr>
          <p:nvPr/>
        </p:nvPicPr>
        <p:blipFill>
          <a:blip r:embed="rId4"/>
          <a:stretch>
            <a:fillRect/>
          </a:stretch>
        </p:blipFill>
        <p:spPr>
          <a:xfrm>
            <a:off x="5698423" y="2838306"/>
            <a:ext cx="3410081" cy="2274188"/>
          </a:xfrm>
          <a:prstGeom prst="rect">
            <a:avLst/>
          </a:prstGeom>
        </p:spPr>
      </p:pic>
      <p:sp>
        <p:nvSpPr>
          <p:cNvPr id="17" name="CasellaDiTesto 16">
            <a:extLst>
              <a:ext uri="{FF2B5EF4-FFF2-40B4-BE49-F238E27FC236}">
                <a16:creationId xmlns:a16="http://schemas.microsoft.com/office/drawing/2014/main" id="{7D632814-D313-6F3F-E795-C5E1713336E3}"/>
              </a:ext>
            </a:extLst>
          </p:cNvPr>
          <p:cNvSpPr txBox="1"/>
          <p:nvPr/>
        </p:nvSpPr>
        <p:spPr>
          <a:xfrm>
            <a:off x="-24358" y="4066677"/>
            <a:ext cx="5679076" cy="553998"/>
          </a:xfrm>
          <a:prstGeom prst="rect">
            <a:avLst/>
          </a:prstGeom>
          <a:noFill/>
        </p:spPr>
        <p:txBody>
          <a:bodyPr wrap="square">
            <a:spAutoFit/>
          </a:bodyPr>
          <a:lstStyle/>
          <a:p>
            <a:pPr marL="171450" indent="-171450" algn="just">
              <a:buFont typeface="Arial" panose="020B0604020202020204" pitchFamily="34" charset="0"/>
              <a:buChar char="•"/>
            </a:pPr>
            <a:r>
              <a:rPr lang="en-US" sz="1000" i="1" dirty="0" err="1">
                <a:solidFill>
                  <a:srgbClr val="202124"/>
                </a:solidFill>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Namikata</a:t>
            </a:r>
            <a:r>
              <a:rPr lang="en-US" sz="1000" i="1" dirty="0">
                <a:solidFill>
                  <a:srgbClr val="202124"/>
                </a:solidFill>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 Terminal (Japan): The existing LPG tanks owned by Mitsubishi Cooperation at the terminal will be converted to ammonia tanks and the terminal will become a hub handling approximately 1 million </a:t>
            </a:r>
            <a:r>
              <a:rPr lang="en-US" sz="1000" i="1" dirty="0" err="1">
                <a:solidFill>
                  <a:srgbClr val="202124"/>
                </a:solidFill>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tonnes</a:t>
            </a:r>
            <a:r>
              <a:rPr lang="en-US" sz="1000" i="1" dirty="0">
                <a:solidFill>
                  <a:srgbClr val="202124"/>
                </a:solidFill>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 of ammonia per year by 2030.  </a:t>
            </a:r>
          </a:p>
        </p:txBody>
      </p:sp>
      <p:pic>
        <p:nvPicPr>
          <p:cNvPr id="8194" name="Picture 2">
            <a:extLst>
              <a:ext uri="{FF2B5EF4-FFF2-40B4-BE49-F238E27FC236}">
                <a16:creationId xmlns:a16="http://schemas.microsoft.com/office/drawing/2014/main" id="{0A76DABD-33E3-DDA6-7822-DB90F6E80B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491" b="9241"/>
          <a:stretch/>
        </p:blipFill>
        <p:spPr bwMode="auto">
          <a:xfrm>
            <a:off x="-719" y="1635646"/>
            <a:ext cx="5679076" cy="2359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434871"/>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7C516F30-A50E-B77B-934E-9319EB3FB4E9}"/>
              </a:ext>
            </a:extLst>
          </p:cNvPr>
          <p:cNvSpPr txBox="1"/>
          <p:nvPr/>
        </p:nvSpPr>
        <p:spPr>
          <a:xfrm>
            <a:off x="1187624" y="4011910"/>
            <a:ext cx="3204442" cy="340519"/>
          </a:xfrm>
          <a:prstGeom prst="roundRect">
            <a:avLst/>
          </a:prstGeom>
          <a:solidFill>
            <a:srgbClr val="FFC000"/>
          </a:solidFill>
        </p:spPr>
        <p:txBody>
          <a:bodyPr wrap="square">
            <a:spAutoFit/>
          </a:bodyPr>
          <a:lstStyle/>
          <a:p>
            <a:r>
              <a:rPr lang="pt-BR" sz="1400" b="1" dirty="0">
                <a:latin typeface="Noto Sans" panose="020B0502040504020204" pitchFamily="34" charset="0"/>
                <a:ea typeface="Noto Sans" panose="020B0502040504020204" pitchFamily="34" charset="0"/>
                <a:cs typeface="Noto Sans" panose="020B0502040504020204" pitchFamily="34" charset="0"/>
              </a:rPr>
              <a:t>3H</a:t>
            </a:r>
            <a:r>
              <a:rPr lang="pt-BR" sz="1400" b="1" baseline="-25000" dirty="0">
                <a:latin typeface="Noto Sans" panose="020B0502040504020204" pitchFamily="34" charset="0"/>
                <a:ea typeface="Noto Sans" panose="020B0502040504020204" pitchFamily="34" charset="0"/>
                <a:cs typeface="Noto Sans" panose="020B0502040504020204" pitchFamily="34" charset="0"/>
              </a:rPr>
              <a:t>2 </a:t>
            </a:r>
            <a:r>
              <a:rPr lang="pt-BR" sz="1400" b="1" dirty="0">
                <a:latin typeface="Noto Sans" panose="020B0502040504020204" pitchFamily="34" charset="0"/>
                <a:ea typeface="Noto Sans" panose="020B0502040504020204" pitchFamily="34" charset="0"/>
                <a:cs typeface="Noto Sans" panose="020B0502040504020204" pitchFamily="34" charset="0"/>
              </a:rPr>
              <a:t>+ N</a:t>
            </a:r>
            <a:r>
              <a:rPr lang="pt-BR" sz="1400" b="1" baseline="-25000" dirty="0">
                <a:latin typeface="Noto Sans" panose="020B0502040504020204" pitchFamily="34" charset="0"/>
                <a:ea typeface="Noto Sans" panose="020B0502040504020204" pitchFamily="34" charset="0"/>
                <a:cs typeface="Noto Sans" panose="020B0502040504020204" pitchFamily="34" charset="0"/>
              </a:rPr>
              <a:t>2</a:t>
            </a:r>
            <a:r>
              <a:rPr lang="pt-BR" sz="1400" b="1" dirty="0">
                <a:latin typeface="Noto Sans" panose="020B0502040504020204" pitchFamily="34" charset="0"/>
                <a:ea typeface="Noto Sans" panose="020B0502040504020204" pitchFamily="34" charset="0"/>
                <a:cs typeface="Noto Sans" panose="020B0502040504020204" pitchFamily="34" charset="0"/>
              </a:rPr>
              <a:t> → 2NH</a:t>
            </a:r>
            <a:r>
              <a:rPr lang="pt-BR" sz="1400" b="1" baseline="-25000" dirty="0">
                <a:latin typeface="Noto Sans" panose="020B0502040504020204" pitchFamily="34" charset="0"/>
                <a:ea typeface="Noto Sans" panose="020B0502040504020204" pitchFamily="34" charset="0"/>
                <a:cs typeface="Noto Sans" panose="020B0502040504020204" pitchFamily="34" charset="0"/>
              </a:rPr>
              <a:t>3 </a:t>
            </a:r>
            <a:r>
              <a:rPr lang="pt-BR" sz="1400" b="1" dirty="0">
                <a:latin typeface="Noto Sans" panose="020B0502040504020204" pitchFamily="34" charset="0"/>
                <a:ea typeface="Noto Sans" panose="020B0502040504020204" pitchFamily="34" charset="0"/>
                <a:cs typeface="Noto Sans" panose="020B0502040504020204" pitchFamily="34" charset="0"/>
              </a:rPr>
              <a:t>, </a:t>
            </a:r>
            <a:r>
              <a:rPr lang="el-GR" sz="1400" b="1" dirty="0">
                <a:latin typeface="Noto Sans" panose="020B0502040504020204" pitchFamily="34" charset="0"/>
                <a:ea typeface="Noto Sans" panose="020B0502040504020204" pitchFamily="34" charset="0"/>
                <a:cs typeface="Noto Sans" panose="020B0502040504020204" pitchFamily="34" charset="0"/>
              </a:rPr>
              <a:t>Δ</a:t>
            </a:r>
            <a:r>
              <a:rPr lang="it-IT" sz="1400" b="1" dirty="0">
                <a:latin typeface="Noto Sans" panose="020B0502040504020204" pitchFamily="34" charset="0"/>
                <a:ea typeface="Noto Sans" panose="020B0502040504020204" pitchFamily="34" charset="0"/>
                <a:cs typeface="Noto Sans" panose="020B0502040504020204" pitchFamily="34" charset="0"/>
              </a:rPr>
              <a:t>H = </a:t>
            </a:r>
            <a:r>
              <a:rPr lang="pt-BR" sz="1400" b="1" dirty="0">
                <a:latin typeface="Noto Sans" panose="020B0502040504020204" pitchFamily="34" charset="0"/>
                <a:ea typeface="Noto Sans" panose="020B0502040504020204" pitchFamily="34" charset="0"/>
                <a:cs typeface="Noto Sans" panose="020B0502040504020204" pitchFamily="34" charset="0"/>
              </a:rPr>
              <a:t>-92 Kj/mol   </a:t>
            </a:r>
            <a:endParaRPr lang="it-IT" sz="1400" b="1" dirty="0">
              <a:latin typeface="Noto Sans" panose="020B0502040504020204" pitchFamily="34" charset="0"/>
              <a:ea typeface="Noto Sans" panose="020B0502040504020204" pitchFamily="34" charset="0"/>
              <a:cs typeface="Noto Sans" panose="020B0502040504020204" pitchFamily="34" charset="0"/>
            </a:endParaRPr>
          </a:p>
        </p:txBody>
      </p:sp>
      <p:sp>
        <p:nvSpPr>
          <p:cNvPr id="7" name="Text Placeholder 1">
            <a:extLst>
              <a:ext uri="{FF2B5EF4-FFF2-40B4-BE49-F238E27FC236}">
                <a16:creationId xmlns:a16="http://schemas.microsoft.com/office/drawing/2014/main" id="{72860A76-A12F-D8D1-9709-AB7650B9F0BC}"/>
              </a:ext>
            </a:extLst>
          </p:cNvPr>
          <p:cNvSpPr txBox="1">
            <a:spLocks/>
          </p:cNvSpPr>
          <p:nvPr/>
        </p:nvSpPr>
        <p:spPr bwMode="auto">
          <a:xfrm>
            <a:off x="406970" y="127595"/>
            <a:ext cx="466908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AMMONIA PRODUCTION ON A LARGE SCALE</a:t>
            </a:r>
          </a:p>
        </p:txBody>
      </p:sp>
      <p:sp>
        <p:nvSpPr>
          <p:cNvPr id="12" name="Google Shape;972;p31">
            <a:extLst>
              <a:ext uri="{FF2B5EF4-FFF2-40B4-BE49-F238E27FC236}">
                <a16:creationId xmlns:a16="http://schemas.microsoft.com/office/drawing/2014/main" id="{A454DE42-5CA9-100A-EF3D-83C0C6B9BF03}"/>
              </a:ext>
            </a:extLst>
          </p:cNvPr>
          <p:cNvSpPr>
            <a:spLocks noChangeArrowheads="1"/>
          </p:cNvSpPr>
          <p:nvPr/>
        </p:nvSpPr>
        <p:spPr bwMode="auto">
          <a:xfrm>
            <a:off x="48196" y="95845"/>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4</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cxnSp>
        <p:nvCxnSpPr>
          <p:cNvPr id="14" name="Connettore a gomito 13">
            <a:extLst>
              <a:ext uri="{FF2B5EF4-FFF2-40B4-BE49-F238E27FC236}">
                <a16:creationId xmlns:a16="http://schemas.microsoft.com/office/drawing/2014/main" id="{F24A1D7F-AD05-439A-2B47-2A6067D0FE45}"/>
              </a:ext>
            </a:extLst>
          </p:cNvPr>
          <p:cNvCxnSpPr/>
          <p:nvPr/>
        </p:nvCxnSpPr>
        <p:spPr>
          <a:xfrm flipV="1">
            <a:off x="2062733" y="283170"/>
            <a:ext cx="7938" cy="158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2" name="Google Shape;972;p31">
            <a:extLst>
              <a:ext uri="{FF2B5EF4-FFF2-40B4-BE49-F238E27FC236}">
                <a16:creationId xmlns:a16="http://schemas.microsoft.com/office/drawing/2014/main" id="{39B39B08-7600-E005-8274-035A85B06171}"/>
              </a:ext>
            </a:extLst>
          </p:cNvPr>
          <p:cNvSpPr>
            <a:spLocks noChangeAspect="1" noChangeArrowheads="1"/>
          </p:cNvSpPr>
          <p:nvPr/>
        </p:nvSpPr>
        <p:spPr bwMode="auto">
          <a:xfrm>
            <a:off x="163122" y="582910"/>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6" name="Text Placeholder 1">
            <a:extLst>
              <a:ext uri="{FF2B5EF4-FFF2-40B4-BE49-F238E27FC236}">
                <a16:creationId xmlns:a16="http://schemas.microsoft.com/office/drawing/2014/main" id="{4779F2CE-8CEC-84E3-69BE-3EB686D0FACC}"/>
              </a:ext>
            </a:extLst>
          </p:cNvPr>
          <p:cNvSpPr txBox="1">
            <a:spLocks/>
          </p:cNvSpPr>
          <p:nvPr/>
        </p:nvSpPr>
        <p:spPr bwMode="auto">
          <a:xfrm>
            <a:off x="307585" y="516111"/>
            <a:ext cx="311576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The Haber-Bosch process and its role</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8" name="CasellaDiTesto 27">
            <a:extLst>
              <a:ext uri="{FF2B5EF4-FFF2-40B4-BE49-F238E27FC236}">
                <a16:creationId xmlns:a16="http://schemas.microsoft.com/office/drawing/2014/main" id="{6D331B8C-FC4B-DD4B-847F-1549960993F3}"/>
              </a:ext>
            </a:extLst>
          </p:cNvPr>
          <p:cNvSpPr txBox="1"/>
          <p:nvPr/>
        </p:nvSpPr>
        <p:spPr>
          <a:xfrm>
            <a:off x="48196" y="740776"/>
            <a:ext cx="5612035" cy="2769989"/>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“The Haber-Bosch process is the primary method in producing ammonia from nitrogen and hydrogen</a:t>
            </a:r>
            <a:r>
              <a:rPr lang="en-US" sz="1400" dirty="0">
                <a:latin typeface="Noto Sans" panose="020B0502040504020204" pitchFamily="34" charset="0"/>
                <a:ea typeface="Noto Sans" panose="020B0502040504020204" pitchFamily="34" charset="0"/>
                <a:cs typeface="Noto Sans" panose="020B0502040504020204" pitchFamily="34" charset="0"/>
              </a:rPr>
              <a:t>”</a:t>
            </a:r>
          </a:p>
          <a:p>
            <a:pPr algn="just"/>
            <a:endParaRPr lang="en-US" sz="1400" b="0" i="0" dirty="0">
              <a:effectLst/>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Haber first proposed (1908) the use of a </a:t>
            </a:r>
            <a:r>
              <a:rPr lang="en-US" sz="1100" b="1" i="1" dirty="0">
                <a:latin typeface="Noto Sans" panose="020B0502040504020204" pitchFamily="34" charset="0"/>
                <a:ea typeface="Noto Sans" panose="020B0502040504020204" pitchFamily="34" charset="0"/>
                <a:cs typeface="Noto Sans" panose="020B0502040504020204" pitchFamily="34" charset="0"/>
              </a:rPr>
              <a:t>high-pressure reaction technique</a:t>
            </a:r>
            <a:r>
              <a:rPr lang="en-US" sz="1100" i="1" dirty="0">
                <a:latin typeface="Noto Sans" panose="020B0502040504020204" pitchFamily="34" charset="0"/>
                <a:ea typeface="Noto Sans" panose="020B0502040504020204" pitchFamily="34" charset="0"/>
                <a:cs typeface="Noto Sans" panose="020B0502040504020204" pitchFamily="34" charset="0"/>
              </a:rPr>
              <a:t>. Furthermore, to overcome the low conversion-per-pass of ammonia, he introduced an important concept: </a:t>
            </a:r>
            <a:r>
              <a:rPr lang="en-US" sz="1100" b="1" i="1" dirty="0">
                <a:latin typeface="Noto Sans" panose="020B0502040504020204" pitchFamily="34" charset="0"/>
                <a:ea typeface="Noto Sans" panose="020B0502040504020204" pitchFamily="34" charset="0"/>
                <a:cs typeface="Noto Sans" panose="020B0502040504020204" pitchFamily="34" charset="0"/>
              </a:rPr>
              <a:t>the reaction rate</a:t>
            </a:r>
            <a:r>
              <a:rPr lang="en-US" sz="1100" i="1" dirty="0">
                <a:latin typeface="Noto Sans" panose="020B0502040504020204" pitchFamily="34" charset="0"/>
                <a:ea typeface="Noto Sans" panose="020B0502040504020204" pitchFamily="34" charset="0"/>
                <a:cs typeface="Noto Sans" panose="020B0502040504020204" pitchFamily="34" charset="0"/>
              </a:rPr>
              <a:t>, which is used in </a:t>
            </a:r>
            <a:r>
              <a:rPr lang="en-US" sz="1100" b="1" i="1" dirty="0">
                <a:latin typeface="Noto Sans" panose="020B0502040504020204" pitchFamily="34" charset="0"/>
                <a:ea typeface="Noto Sans" panose="020B0502040504020204" pitchFamily="34" charset="0"/>
                <a:cs typeface="Noto Sans" panose="020B0502040504020204" pitchFamily="34" charset="0"/>
              </a:rPr>
              <a:t>space-time yield </a:t>
            </a:r>
            <a:r>
              <a:rPr lang="en-US" sz="1100" i="1" dirty="0">
                <a:latin typeface="Noto Sans" panose="020B0502040504020204" pitchFamily="34" charset="0"/>
                <a:ea typeface="Noto Sans" panose="020B0502040504020204" pitchFamily="34" charset="0"/>
                <a:cs typeface="Noto Sans" panose="020B0502040504020204" pitchFamily="34" charset="0"/>
              </a:rPr>
              <a:t>to replace reaction yield;</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With suitable catalysts, by circulating nitrogen and hydrogen over the catalyst at a pressure of </a:t>
            </a:r>
            <a:r>
              <a:rPr lang="en-US" sz="1100" b="1" i="1" dirty="0">
                <a:latin typeface="Noto Sans" panose="020B0502040504020204" pitchFamily="34" charset="0"/>
                <a:ea typeface="Noto Sans" panose="020B0502040504020204" pitchFamily="34" charset="0"/>
                <a:cs typeface="Noto Sans" panose="020B0502040504020204" pitchFamily="34" charset="0"/>
              </a:rPr>
              <a:t>150–200 atm </a:t>
            </a:r>
            <a:r>
              <a:rPr lang="en-US" sz="1100" i="1" dirty="0">
                <a:latin typeface="Noto Sans" panose="020B0502040504020204" pitchFamily="34" charset="0"/>
                <a:ea typeface="Noto Sans" panose="020B0502040504020204" pitchFamily="34" charset="0"/>
                <a:cs typeface="Noto Sans" panose="020B0502040504020204" pitchFamily="34" charset="0"/>
              </a:rPr>
              <a:t>at a temperature of </a:t>
            </a:r>
            <a:r>
              <a:rPr lang="en-US" sz="1100" b="1" i="1" dirty="0">
                <a:latin typeface="Noto Sans" panose="020B0502040504020204" pitchFamily="34" charset="0"/>
                <a:ea typeface="Noto Sans" panose="020B0502040504020204" pitchFamily="34" charset="0"/>
                <a:cs typeface="Noto Sans" panose="020B0502040504020204" pitchFamily="34" charset="0"/>
              </a:rPr>
              <a:t>about 500°C</a:t>
            </a:r>
            <a:r>
              <a:rPr lang="en-US" sz="1100" i="1" dirty="0">
                <a:latin typeface="Noto Sans" panose="020B0502040504020204" pitchFamily="34" charset="0"/>
                <a:ea typeface="Noto Sans" panose="020B0502040504020204" pitchFamily="34" charset="0"/>
                <a:cs typeface="Noto Sans" panose="020B0502040504020204" pitchFamily="34" charset="0"/>
              </a:rPr>
              <a:t>, industrial-scale production could be realized;</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Haber’s apparatus produced about </a:t>
            </a:r>
            <a:r>
              <a:rPr lang="en-US" sz="1100" b="1" i="1" dirty="0">
                <a:latin typeface="Noto Sans" panose="020B0502040504020204" pitchFamily="34" charset="0"/>
                <a:ea typeface="Noto Sans" panose="020B0502040504020204" pitchFamily="34" charset="0"/>
                <a:cs typeface="Noto Sans" panose="020B0502040504020204" pitchFamily="34" charset="0"/>
              </a:rPr>
              <a:t>90 grams of ammonia per hour with about 98 grams of an osmium catalyst </a:t>
            </a:r>
            <a:r>
              <a:rPr lang="en-US" sz="1100" i="1" dirty="0">
                <a:latin typeface="Noto Sans" panose="020B0502040504020204" pitchFamily="34" charset="0"/>
                <a:ea typeface="Noto Sans" panose="020B0502040504020204" pitchFamily="34" charset="0"/>
                <a:cs typeface="Noto Sans" panose="020B0502040504020204" pitchFamily="34" charset="0"/>
              </a:rPr>
              <a:t>[1-4]. </a:t>
            </a:r>
          </a:p>
        </p:txBody>
      </p:sp>
      <p:pic>
        <p:nvPicPr>
          <p:cNvPr id="30" name="Immagine 29">
            <a:extLst>
              <a:ext uri="{FF2B5EF4-FFF2-40B4-BE49-F238E27FC236}">
                <a16:creationId xmlns:a16="http://schemas.microsoft.com/office/drawing/2014/main" id="{89343B4C-2474-357E-617A-4BB64FCD7554}"/>
              </a:ext>
            </a:extLst>
          </p:cNvPr>
          <p:cNvPicPr>
            <a:picLocks noChangeAspect="1"/>
          </p:cNvPicPr>
          <p:nvPr/>
        </p:nvPicPr>
        <p:blipFill rotWithShape="1">
          <a:blip r:embed="rId3"/>
          <a:srcRect r="67074" b="32026"/>
          <a:stretch/>
        </p:blipFill>
        <p:spPr>
          <a:xfrm>
            <a:off x="5841017" y="368825"/>
            <a:ext cx="1291133" cy="1656184"/>
          </a:xfrm>
          <a:prstGeom prst="rect">
            <a:avLst/>
          </a:prstGeom>
        </p:spPr>
      </p:pic>
      <p:sp>
        <p:nvSpPr>
          <p:cNvPr id="36" name="CasellaDiTesto 35">
            <a:extLst>
              <a:ext uri="{FF2B5EF4-FFF2-40B4-BE49-F238E27FC236}">
                <a16:creationId xmlns:a16="http://schemas.microsoft.com/office/drawing/2014/main" id="{4896A53F-2974-3FF1-62B2-E449D74E9BA1}"/>
              </a:ext>
            </a:extLst>
          </p:cNvPr>
          <p:cNvSpPr txBox="1"/>
          <p:nvPr/>
        </p:nvSpPr>
        <p:spPr>
          <a:xfrm>
            <a:off x="5695748" y="1995686"/>
            <a:ext cx="3398691" cy="369332"/>
          </a:xfrm>
          <a:prstGeom prst="rect">
            <a:avLst/>
          </a:prstGeom>
          <a:noFill/>
        </p:spPr>
        <p:txBody>
          <a:bodyPr wrap="square">
            <a:spAutoFit/>
          </a:bodyPr>
          <a:lstStyle/>
          <a:p>
            <a:pPr algn="just"/>
            <a:r>
              <a:rPr lang="en-US" sz="900" i="1" dirty="0">
                <a:latin typeface="Noto Sans" panose="020B0502040504020204" pitchFamily="34" charset="0"/>
                <a:ea typeface="Noto Sans" panose="020B0502040504020204" pitchFamily="34" charset="0"/>
                <a:cs typeface="Noto Sans" panose="020B0502040504020204" pitchFamily="34" charset="0"/>
              </a:rPr>
              <a:t>Fritz Haber's experimental plant for ammonia synthesis (German Museum Munich)</a:t>
            </a:r>
            <a:endParaRPr lang="it-IT" sz="900" i="1" dirty="0">
              <a:latin typeface="Noto Sans" panose="020B0502040504020204" pitchFamily="34" charset="0"/>
              <a:ea typeface="Noto Sans" panose="020B0502040504020204" pitchFamily="34" charset="0"/>
              <a:cs typeface="Noto Sans" panose="020B0502040504020204" pitchFamily="34" charset="0"/>
            </a:endParaRPr>
          </a:p>
        </p:txBody>
      </p:sp>
      <p:pic>
        <p:nvPicPr>
          <p:cNvPr id="42" name="Immagine 41">
            <a:extLst>
              <a:ext uri="{FF2B5EF4-FFF2-40B4-BE49-F238E27FC236}">
                <a16:creationId xmlns:a16="http://schemas.microsoft.com/office/drawing/2014/main" id="{DB57B4EF-67F7-0CE7-5607-CF30A5ECE5E6}"/>
              </a:ext>
            </a:extLst>
          </p:cNvPr>
          <p:cNvPicPr>
            <a:picLocks noChangeAspect="1"/>
          </p:cNvPicPr>
          <p:nvPr/>
        </p:nvPicPr>
        <p:blipFill>
          <a:blip r:embed="rId4"/>
          <a:stretch>
            <a:fillRect/>
          </a:stretch>
        </p:blipFill>
        <p:spPr>
          <a:xfrm>
            <a:off x="5887891" y="2470066"/>
            <a:ext cx="3014404" cy="2452396"/>
          </a:xfrm>
          <a:prstGeom prst="rect">
            <a:avLst/>
          </a:prstGeom>
        </p:spPr>
      </p:pic>
      <p:pic>
        <p:nvPicPr>
          <p:cNvPr id="43" name="Immagine 42">
            <a:extLst>
              <a:ext uri="{FF2B5EF4-FFF2-40B4-BE49-F238E27FC236}">
                <a16:creationId xmlns:a16="http://schemas.microsoft.com/office/drawing/2014/main" id="{BF09D55D-54B1-E8F3-DBD2-B690B71426F2}"/>
              </a:ext>
            </a:extLst>
          </p:cNvPr>
          <p:cNvPicPr>
            <a:picLocks noChangeAspect="1"/>
          </p:cNvPicPr>
          <p:nvPr/>
        </p:nvPicPr>
        <p:blipFill rotWithShape="1">
          <a:blip r:embed="rId3"/>
          <a:srcRect t="70292" r="67074"/>
          <a:stretch/>
        </p:blipFill>
        <p:spPr>
          <a:xfrm>
            <a:off x="7229443" y="654347"/>
            <a:ext cx="1815725" cy="1017960"/>
          </a:xfrm>
          <a:prstGeom prst="rect">
            <a:avLst/>
          </a:prstGeom>
        </p:spPr>
      </p:pic>
      <p:sp>
        <p:nvSpPr>
          <p:cNvPr id="45" name="CasellaDiTesto 44">
            <a:extLst>
              <a:ext uri="{FF2B5EF4-FFF2-40B4-BE49-F238E27FC236}">
                <a16:creationId xmlns:a16="http://schemas.microsoft.com/office/drawing/2014/main" id="{3FD10A74-DB03-4162-2D68-2DAE0244E432}"/>
              </a:ext>
            </a:extLst>
          </p:cNvPr>
          <p:cNvSpPr txBox="1"/>
          <p:nvPr/>
        </p:nvSpPr>
        <p:spPr>
          <a:xfrm>
            <a:off x="0" y="4433729"/>
            <a:ext cx="4572000" cy="707886"/>
          </a:xfrm>
          <a:prstGeom prst="rect">
            <a:avLst/>
          </a:prstGeom>
          <a:noFill/>
        </p:spPr>
        <p:txBody>
          <a:bodyPr wrap="square">
            <a:spAutoFit/>
          </a:bodyPr>
          <a:lstStyle/>
          <a:p>
            <a:r>
              <a:rPr lang="it-IT" sz="800" dirty="0">
                <a:latin typeface="Noto Sans" panose="020B0502040504020204" pitchFamily="34" charset="0"/>
                <a:ea typeface="Noto Sans" panose="020B0502040504020204" pitchFamily="34" charset="0"/>
                <a:cs typeface="Noto Sans" panose="020B0502040504020204" pitchFamily="34" charset="0"/>
              </a:rPr>
              <a:t>[1] Jennings, J.R., </a:t>
            </a:r>
            <a:r>
              <a:rPr lang="it-IT" sz="800" dirty="0" err="1">
                <a:latin typeface="Noto Sans" panose="020B0502040504020204" pitchFamily="34" charset="0"/>
                <a:ea typeface="Noto Sans" panose="020B0502040504020204" pitchFamily="34" charset="0"/>
                <a:cs typeface="Noto Sans" panose="020B0502040504020204" pitchFamily="34" charset="0"/>
              </a:rPr>
              <a:t>Catalytic</a:t>
            </a:r>
            <a:r>
              <a:rPr lang="it-IT" sz="800" dirty="0">
                <a:latin typeface="Noto Sans" panose="020B0502040504020204" pitchFamily="34" charset="0"/>
                <a:ea typeface="Noto Sans" panose="020B0502040504020204" pitchFamily="34" charset="0"/>
                <a:cs typeface="Noto Sans" panose="020B0502040504020204" pitchFamily="34" charset="0"/>
              </a:rPr>
              <a:t> </a:t>
            </a:r>
            <a:r>
              <a:rPr lang="it-IT" sz="800" dirty="0" err="1">
                <a:latin typeface="Noto Sans" panose="020B0502040504020204" pitchFamily="34" charset="0"/>
                <a:ea typeface="Noto Sans" panose="020B0502040504020204" pitchFamily="34" charset="0"/>
                <a:cs typeface="Noto Sans" panose="020B0502040504020204" pitchFamily="34" charset="0"/>
              </a:rPr>
              <a:t>Ammonia</a:t>
            </a:r>
            <a:r>
              <a:rPr lang="it-IT" sz="800" dirty="0">
                <a:latin typeface="Noto Sans" panose="020B0502040504020204" pitchFamily="34" charset="0"/>
                <a:ea typeface="Noto Sans" panose="020B0502040504020204" pitchFamily="34" charset="0"/>
                <a:cs typeface="Noto Sans" panose="020B0502040504020204" pitchFamily="34" charset="0"/>
              </a:rPr>
              <a:t> </a:t>
            </a:r>
            <a:r>
              <a:rPr lang="it-IT" sz="800" dirty="0" err="1">
                <a:latin typeface="Noto Sans" panose="020B0502040504020204" pitchFamily="34" charset="0"/>
                <a:ea typeface="Noto Sans" panose="020B0502040504020204" pitchFamily="34" charset="0"/>
                <a:cs typeface="Noto Sans" panose="020B0502040504020204" pitchFamily="34" charset="0"/>
              </a:rPr>
              <a:t>Synthesis</a:t>
            </a:r>
            <a:r>
              <a:rPr lang="it-IT" sz="800" dirty="0">
                <a:latin typeface="Noto Sans" panose="020B0502040504020204" pitchFamily="34" charset="0"/>
                <a:ea typeface="Noto Sans" panose="020B0502040504020204" pitchFamily="34" charset="0"/>
                <a:cs typeface="Noto Sans" panose="020B0502040504020204" pitchFamily="34" charset="0"/>
              </a:rPr>
              <a:t> Fundamentals and Practice.</a:t>
            </a:r>
          </a:p>
          <a:p>
            <a:r>
              <a:rPr lang="it-IT" sz="800" dirty="0">
                <a:latin typeface="Noto Sans" panose="020B0502040504020204" pitchFamily="34" charset="0"/>
                <a:ea typeface="Noto Sans" panose="020B0502040504020204" pitchFamily="34" charset="0"/>
                <a:cs typeface="Noto Sans" panose="020B0502040504020204" pitchFamily="34" charset="0"/>
              </a:rPr>
              <a:t>[2] </a:t>
            </a:r>
            <a:r>
              <a:rPr lang="it-IT" sz="800" dirty="0" err="1">
                <a:latin typeface="Noto Sans" panose="020B0502040504020204" pitchFamily="34" charset="0"/>
                <a:ea typeface="Noto Sans" panose="020B0502040504020204" pitchFamily="34" charset="0"/>
                <a:cs typeface="Noto Sans" panose="020B0502040504020204" pitchFamily="34" charset="0"/>
              </a:rPr>
              <a:t>Topham</a:t>
            </a:r>
            <a:r>
              <a:rPr lang="it-IT" sz="800" dirty="0">
                <a:latin typeface="Noto Sans" panose="020B0502040504020204" pitchFamily="34" charset="0"/>
                <a:ea typeface="Noto Sans" panose="020B0502040504020204" pitchFamily="34" charset="0"/>
                <a:cs typeface="Noto Sans" panose="020B0502040504020204" pitchFamily="34" charset="0"/>
              </a:rPr>
              <a:t>, S.A., </a:t>
            </a:r>
            <a:r>
              <a:rPr lang="it-IT" sz="800" dirty="0" err="1">
                <a:latin typeface="Noto Sans" panose="020B0502040504020204" pitchFamily="34" charset="0"/>
                <a:ea typeface="Noto Sans" panose="020B0502040504020204" pitchFamily="34" charset="0"/>
                <a:cs typeface="Noto Sans" panose="020B0502040504020204" pitchFamily="34" charset="0"/>
              </a:rPr>
              <a:t>Catalysis</a:t>
            </a:r>
            <a:r>
              <a:rPr lang="it-IT" sz="800" dirty="0">
                <a:latin typeface="Noto Sans" panose="020B0502040504020204" pitchFamily="34" charset="0"/>
                <a:ea typeface="Noto Sans" panose="020B0502040504020204" pitchFamily="34" charset="0"/>
                <a:cs typeface="Noto Sans" panose="020B0502040504020204" pitchFamily="34" charset="0"/>
              </a:rPr>
              <a:t>, Science and Technology, ed. M.B. John R. Anderson. Vol. 7. 1985, </a:t>
            </a:r>
            <a:r>
              <a:rPr lang="it-IT" sz="800" dirty="0" err="1">
                <a:latin typeface="Noto Sans" panose="020B0502040504020204" pitchFamily="34" charset="0"/>
                <a:ea typeface="Noto Sans" panose="020B0502040504020204" pitchFamily="34" charset="0"/>
                <a:cs typeface="Noto Sans" panose="020B0502040504020204" pitchFamily="34" charset="0"/>
              </a:rPr>
              <a:t>Berlin</a:t>
            </a:r>
            <a:r>
              <a:rPr lang="it-IT" sz="800" dirty="0">
                <a:latin typeface="Noto Sans" panose="020B0502040504020204" pitchFamily="34" charset="0"/>
                <a:ea typeface="Noto Sans" panose="020B0502040504020204" pitchFamily="34" charset="0"/>
                <a:cs typeface="Noto Sans" panose="020B0502040504020204" pitchFamily="34" charset="0"/>
              </a:rPr>
              <a:t>: Springer-</a:t>
            </a:r>
            <a:r>
              <a:rPr lang="it-IT" sz="800" dirty="0" err="1">
                <a:latin typeface="Noto Sans" panose="020B0502040504020204" pitchFamily="34" charset="0"/>
                <a:ea typeface="Noto Sans" panose="020B0502040504020204" pitchFamily="34" charset="0"/>
                <a:cs typeface="Noto Sans" panose="020B0502040504020204" pitchFamily="34" charset="0"/>
              </a:rPr>
              <a:t>Verlag</a:t>
            </a:r>
            <a:r>
              <a:rPr lang="it-IT" sz="800" dirty="0">
                <a:latin typeface="Noto Sans" panose="020B0502040504020204" pitchFamily="34" charset="0"/>
                <a:ea typeface="Noto Sans" panose="020B0502040504020204" pitchFamily="34" charset="0"/>
                <a:cs typeface="Noto Sans" panose="020B0502040504020204" pitchFamily="34" charset="0"/>
              </a:rPr>
              <a:t>.</a:t>
            </a:r>
          </a:p>
          <a:p>
            <a:r>
              <a:rPr lang="it-IT" sz="800" dirty="0">
                <a:latin typeface="Noto Sans" panose="020B0502040504020204" pitchFamily="34" charset="0"/>
                <a:ea typeface="Noto Sans" panose="020B0502040504020204" pitchFamily="34" charset="0"/>
                <a:cs typeface="Noto Sans" panose="020B0502040504020204" pitchFamily="34" charset="0"/>
              </a:rPr>
              <a:t>[3] Haber, F., Z. </a:t>
            </a:r>
            <a:r>
              <a:rPr lang="it-IT" sz="800" dirty="0" err="1">
                <a:latin typeface="Noto Sans" panose="020B0502040504020204" pitchFamily="34" charset="0"/>
                <a:ea typeface="Noto Sans" panose="020B0502040504020204" pitchFamily="34" charset="0"/>
                <a:cs typeface="Noto Sans" panose="020B0502040504020204" pitchFamily="34" charset="0"/>
              </a:rPr>
              <a:t>Elek</a:t>
            </a:r>
            <a:r>
              <a:rPr lang="it-IT" sz="800" dirty="0">
                <a:latin typeface="Noto Sans" panose="020B0502040504020204" pitchFamily="34" charset="0"/>
                <a:ea typeface="Noto Sans" panose="020B0502040504020204" pitchFamily="34" charset="0"/>
                <a:cs typeface="Noto Sans" panose="020B0502040504020204" pitchFamily="34" charset="0"/>
              </a:rPr>
              <a:t>., 1910. 16: p. 244.</a:t>
            </a:r>
          </a:p>
          <a:p>
            <a:r>
              <a:rPr lang="it-IT" sz="800" dirty="0">
                <a:latin typeface="Noto Sans" panose="020B0502040504020204" pitchFamily="34" charset="0"/>
                <a:ea typeface="Noto Sans" panose="020B0502040504020204" pitchFamily="34" charset="0"/>
                <a:cs typeface="Noto Sans" panose="020B0502040504020204" pitchFamily="34" charset="0"/>
              </a:rPr>
              <a:t>[4] Haber, F. and R.L. Rossignol, Z. </a:t>
            </a:r>
            <a:r>
              <a:rPr lang="it-IT" sz="800" dirty="0" err="1">
                <a:latin typeface="Noto Sans" panose="020B0502040504020204" pitchFamily="34" charset="0"/>
                <a:ea typeface="Noto Sans" panose="020B0502040504020204" pitchFamily="34" charset="0"/>
                <a:cs typeface="Noto Sans" panose="020B0502040504020204" pitchFamily="34" charset="0"/>
              </a:rPr>
              <a:t>Elek</a:t>
            </a:r>
            <a:r>
              <a:rPr lang="it-IT" sz="800" dirty="0">
                <a:latin typeface="Noto Sans" panose="020B0502040504020204" pitchFamily="34" charset="0"/>
                <a:ea typeface="Noto Sans" panose="020B0502040504020204" pitchFamily="34" charset="0"/>
                <a:cs typeface="Noto Sans" panose="020B0502040504020204" pitchFamily="34" charset="0"/>
              </a:rPr>
              <a:t>., 1913. 19: p. 53.</a:t>
            </a:r>
          </a:p>
        </p:txBody>
      </p:sp>
      <p:sp>
        <p:nvSpPr>
          <p:cNvPr id="47" name="CasellaDiTesto 46">
            <a:extLst>
              <a:ext uri="{FF2B5EF4-FFF2-40B4-BE49-F238E27FC236}">
                <a16:creationId xmlns:a16="http://schemas.microsoft.com/office/drawing/2014/main" id="{0D138E4A-522B-68B4-D172-F32086388938}"/>
              </a:ext>
            </a:extLst>
          </p:cNvPr>
          <p:cNvSpPr txBox="1"/>
          <p:nvPr/>
        </p:nvSpPr>
        <p:spPr>
          <a:xfrm>
            <a:off x="5844983" y="-27350"/>
            <a:ext cx="3297479" cy="430887"/>
          </a:xfrm>
          <a:prstGeom prst="rect">
            <a:avLst/>
          </a:prstGeom>
          <a:noFill/>
        </p:spPr>
        <p:txBody>
          <a:bodyPr wrap="square">
            <a:spAutoFit/>
          </a:bodyPr>
          <a:lstStyle/>
          <a:p>
            <a:pPr algn="ctr"/>
            <a:r>
              <a:rPr lang="en-US" sz="11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A Chemical Reaction Revolutionized Farming 100 Years Ago.</a:t>
            </a:r>
          </a:p>
        </p:txBody>
      </p:sp>
      <p:sp>
        <p:nvSpPr>
          <p:cNvPr id="2" name="CasellaDiTesto 1">
            <a:extLst>
              <a:ext uri="{FF2B5EF4-FFF2-40B4-BE49-F238E27FC236}">
                <a16:creationId xmlns:a16="http://schemas.microsoft.com/office/drawing/2014/main" id="{BC5A32CF-6296-1552-0DFF-B283B28E6EB2}"/>
              </a:ext>
            </a:extLst>
          </p:cNvPr>
          <p:cNvSpPr txBox="1"/>
          <p:nvPr/>
        </p:nvSpPr>
        <p:spPr>
          <a:xfrm>
            <a:off x="235353" y="2162195"/>
            <a:ext cx="1168071" cy="230832"/>
          </a:xfrm>
          <a:prstGeom prst="rect">
            <a:avLst/>
          </a:prstGeom>
          <a:noFill/>
        </p:spPr>
        <p:txBody>
          <a:bodyPr wrap="square">
            <a:spAutoFit/>
          </a:bodyPr>
          <a:lstStyle/>
          <a:p>
            <a:r>
              <a:rPr lang="pt-BR" sz="900" b="0" i="1" dirty="0">
                <a:solidFill>
                  <a:srgbClr val="374151"/>
                </a:solidFill>
                <a:effectLst/>
                <a:latin typeface="Noto Sans" panose="020B0502040504020204" pitchFamily="34" charset="0"/>
                <a:ea typeface="Noto Sans" panose="020B0502040504020204" pitchFamily="34" charset="0"/>
                <a:cs typeface="Noto Sans" panose="020B0502040504020204" pitchFamily="34" charset="0"/>
              </a:rPr>
              <a:t>r</a:t>
            </a:r>
            <a:r>
              <a:rPr lang="pt-BR" sz="900" b="0" i="0" dirty="0">
                <a:solidFill>
                  <a:srgbClr val="374151"/>
                </a:solidFill>
                <a:effectLst/>
                <a:latin typeface="Noto Sans" panose="020B0502040504020204" pitchFamily="34" charset="0"/>
                <a:ea typeface="Noto Sans" panose="020B0502040504020204" pitchFamily="34" charset="0"/>
                <a:cs typeface="Noto Sans" panose="020B0502040504020204" pitchFamily="34" charset="0"/>
              </a:rPr>
              <a:t>=</a:t>
            </a:r>
            <a:r>
              <a:rPr lang="pt-BR" sz="900" b="0" i="1" dirty="0">
                <a:solidFill>
                  <a:srgbClr val="374151"/>
                </a:solidFill>
                <a:effectLst/>
                <a:latin typeface="Noto Sans" panose="020B0502040504020204" pitchFamily="34" charset="0"/>
                <a:ea typeface="Noto Sans" panose="020B0502040504020204" pitchFamily="34" charset="0"/>
                <a:cs typeface="Noto Sans" panose="020B0502040504020204" pitchFamily="34" charset="0"/>
              </a:rPr>
              <a:t>k</a:t>
            </a:r>
            <a:r>
              <a:rPr lang="pt-BR" sz="900" b="0" i="0" dirty="0">
                <a:solidFill>
                  <a:srgbClr val="374151"/>
                </a:solidFill>
                <a:effectLst/>
                <a:latin typeface="Noto Sans" panose="020B0502040504020204" pitchFamily="34" charset="0"/>
                <a:ea typeface="Noto Sans" panose="020B0502040504020204" pitchFamily="34" charset="0"/>
                <a:cs typeface="Noto Sans" panose="020B0502040504020204" pitchFamily="34" charset="0"/>
              </a:rPr>
              <a:t>⋅[</a:t>
            </a:r>
            <a:r>
              <a:rPr lang="pt-BR" sz="900" b="0" i="1" dirty="0">
                <a:solidFill>
                  <a:srgbClr val="374151"/>
                </a:solidFill>
                <a:effectLst/>
                <a:latin typeface="Noto Sans" panose="020B0502040504020204" pitchFamily="34" charset="0"/>
                <a:ea typeface="Noto Sans" panose="020B0502040504020204" pitchFamily="34" charset="0"/>
                <a:cs typeface="Noto Sans" panose="020B0502040504020204" pitchFamily="34" charset="0"/>
              </a:rPr>
              <a:t>N</a:t>
            </a:r>
            <a:r>
              <a:rPr lang="pt-BR" sz="900" b="0" i="0" baseline="-25000" dirty="0">
                <a:solidFill>
                  <a:srgbClr val="374151"/>
                </a:solidFill>
                <a:effectLst/>
                <a:latin typeface="Noto Sans" panose="020B0502040504020204" pitchFamily="34" charset="0"/>
                <a:ea typeface="Noto Sans" panose="020B0502040504020204" pitchFamily="34" charset="0"/>
                <a:cs typeface="Noto Sans" panose="020B0502040504020204" pitchFamily="34" charset="0"/>
              </a:rPr>
              <a:t>2</a:t>
            </a:r>
            <a:r>
              <a:rPr lang="pt-BR" sz="900" b="0" i="0" dirty="0">
                <a:solidFill>
                  <a:srgbClr val="374151"/>
                </a:solidFill>
                <a:effectLst/>
                <a:latin typeface="Noto Sans" panose="020B0502040504020204" pitchFamily="34" charset="0"/>
                <a:ea typeface="Noto Sans" panose="020B0502040504020204" pitchFamily="34" charset="0"/>
                <a:cs typeface="Noto Sans" panose="020B0502040504020204" pitchFamily="34" charset="0"/>
              </a:rPr>
              <a:t>​]</a:t>
            </a:r>
            <a:r>
              <a:rPr lang="pt-BR" sz="900" b="0" i="1" baseline="30000" dirty="0">
                <a:solidFill>
                  <a:srgbClr val="374151"/>
                </a:solidFill>
                <a:effectLst/>
                <a:latin typeface="Noto Sans" panose="020B0502040504020204" pitchFamily="34" charset="0"/>
                <a:ea typeface="Noto Sans" panose="020B0502040504020204" pitchFamily="34" charset="0"/>
                <a:cs typeface="Noto Sans" panose="020B0502040504020204" pitchFamily="34" charset="0"/>
              </a:rPr>
              <a:t>x</a:t>
            </a:r>
            <a:r>
              <a:rPr lang="pt-BR" sz="900" b="0" i="0" dirty="0">
                <a:solidFill>
                  <a:srgbClr val="374151"/>
                </a:solidFill>
                <a:effectLst/>
                <a:latin typeface="Noto Sans" panose="020B0502040504020204" pitchFamily="34" charset="0"/>
                <a:ea typeface="Noto Sans" panose="020B0502040504020204" pitchFamily="34" charset="0"/>
                <a:cs typeface="Noto Sans" panose="020B0502040504020204" pitchFamily="34" charset="0"/>
              </a:rPr>
              <a:t>⋅[</a:t>
            </a:r>
            <a:r>
              <a:rPr lang="pt-BR" sz="900" b="0" i="1" dirty="0">
                <a:solidFill>
                  <a:srgbClr val="374151"/>
                </a:solidFill>
                <a:effectLst/>
                <a:latin typeface="Noto Sans" panose="020B0502040504020204" pitchFamily="34" charset="0"/>
                <a:ea typeface="Noto Sans" panose="020B0502040504020204" pitchFamily="34" charset="0"/>
                <a:cs typeface="Noto Sans" panose="020B0502040504020204" pitchFamily="34" charset="0"/>
              </a:rPr>
              <a:t>H</a:t>
            </a:r>
            <a:r>
              <a:rPr lang="pt-BR" sz="900" b="0" i="0" baseline="-25000" dirty="0">
                <a:solidFill>
                  <a:srgbClr val="374151"/>
                </a:solidFill>
                <a:effectLst/>
                <a:latin typeface="Noto Sans" panose="020B0502040504020204" pitchFamily="34" charset="0"/>
                <a:ea typeface="Noto Sans" panose="020B0502040504020204" pitchFamily="34" charset="0"/>
                <a:cs typeface="Noto Sans" panose="020B0502040504020204" pitchFamily="34" charset="0"/>
              </a:rPr>
              <a:t>2</a:t>
            </a:r>
            <a:r>
              <a:rPr lang="pt-BR" sz="900" b="0" i="0" dirty="0">
                <a:solidFill>
                  <a:srgbClr val="374151"/>
                </a:solidFill>
                <a:effectLst/>
                <a:latin typeface="Noto Sans" panose="020B0502040504020204" pitchFamily="34" charset="0"/>
                <a:ea typeface="Noto Sans" panose="020B0502040504020204" pitchFamily="34" charset="0"/>
                <a:cs typeface="Noto Sans" panose="020B0502040504020204" pitchFamily="34" charset="0"/>
              </a:rPr>
              <a:t>​]</a:t>
            </a:r>
            <a:r>
              <a:rPr lang="pt-BR" sz="900" b="0" i="1" baseline="30000" dirty="0">
                <a:solidFill>
                  <a:srgbClr val="374151"/>
                </a:solidFill>
                <a:effectLst/>
                <a:latin typeface="Noto Sans" panose="020B0502040504020204" pitchFamily="34" charset="0"/>
                <a:ea typeface="Noto Sans" panose="020B0502040504020204" pitchFamily="34" charset="0"/>
                <a:cs typeface="Noto Sans" panose="020B0502040504020204" pitchFamily="34" charset="0"/>
              </a:rPr>
              <a:t>y</a:t>
            </a:r>
            <a:endParaRPr lang="it-IT" sz="900" baseline="30000" dirty="0">
              <a:latin typeface="Noto Sans" panose="020B0502040504020204" pitchFamily="34" charset="0"/>
              <a:ea typeface="Noto Sans" panose="020B0502040504020204" pitchFamily="34" charset="0"/>
              <a:cs typeface="Noto Sans" panose="020B0502040504020204" pitchFamily="34" charset="0"/>
            </a:endParaRPr>
          </a:p>
        </p:txBody>
      </p:sp>
      <p:sp>
        <p:nvSpPr>
          <p:cNvPr id="5" name="CasellaDiTesto 4">
            <a:extLst>
              <a:ext uri="{FF2B5EF4-FFF2-40B4-BE49-F238E27FC236}">
                <a16:creationId xmlns:a16="http://schemas.microsoft.com/office/drawing/2014/main" id="{2CF18C43-DAF1-4701-E182-553482C7948C}"/>
              </a:ext>
            </a:extLst>
          </p:cNvPr>
          <p:cNvSpPr txBox="1"/>
          <p:nvPr/>
        </p:nvSpPr>
        <p:spPr>
          <a:xfrm>
            <a:off x="1250330" y="2176521"/>
            <a:ext cx="2097534" cy="215444"/>
          </a:xfrm>
          <a:prstGeom prst="rect">
            <a:avLst/>
          </a:prstGeom>
          <a:noFill/>
        </p:spPr>
        <p:txBody>
          <a:bodyPr wrap="square">
            <a:spAutoFit/>
          </a:bodyPr>
          <a:lstStyle/>
          <a:p>
            <a:r>
              <a:rPr lang="en-US" sz="800" dirty="0">
                <a:solidFill>
                  <a:srgbClr val="374151"/>
                </a:solidFill>
                <a:latin typeface="Noto Sans" panose="020B0502040504020204" pitchFamily="34" charset="0"/>
                <a:ea typeface="Noto Sans" panose="020B0502040504020204" pitchFamily="34" charset="0"/>
              </a:rPr>
              <a:t>Space-time yield (STY): </a:t>
            </a:r>
            <a:r>
              <a:rPr lang="pt-BR" sz="800" dirty="0">
                <a:solidFill>
                  <a:srgbClr val="374151"/>
                </a:solidFill>
                <a:latin typeface="Noto Sans" panose="020B0502040504020204" pitchFamily="34" charset="0"/>
                <a:ea typeface="Noto Sans" panose="020B0502040504020204" pitchFamily="34" charset="0"/>
              </a:rPr>
              <a:t>kg</a:t>
            </a:r>
            <a:r>
              <a:rPr lang="pt-BR" sz="800" baseline="-25000" dirty="0">
                <a:solidFill>
                  <a:srgbClr val="374151"/>
                </a:solidFill>
                <a:latin typeface="Noto Sans" panose="020B0502040504020204" pitchFamily="34" charset="0"/>
                <a:ea typeface="Noto Sans" panose="020B0502040504020204" pitchFamily="34" charset="0"/>
              </a:rPr>
              <a:t>NH3</a:t>
            </a:r>
            <a:r>
              <a:rPr lang="pt-BR" sz="800" dirty="0">
                <a:solidFill>
                  <a:srgbClr val="374151"/>
                </a:solidFill>
                <a:latin typeface="Noto Sans" panose="020B0502040504020204" pitchFamily="34" charset="0"/>
                <a:ea typeface="Noto Sans" panose="020B0502040504020204" pitchFamily="34" charset="0"/>
              </a:rPr>
              <a:t> kg</a:t>
            </a:r>
            <a:r>
              <a:rPr lang="pt-BR" sz="800" baseline="-25000" dirty="0">
                <a:solidFill>
                  <a:srgbClr val="374151"/>
                </a:solidFill>
                <a:latin typeface="Noto Sans" panose="020B0502040504020204" pitchFamily="34" charset="0"/>
                <a:ea typeface="Noto Sans" panose="020B0502040504020204" pitchFamily="34" charset="0"/>
              </a:rPr>
              <a:t>-cat</a:t>
            </a:r>
            <a:r>
              <a:rPr lang="pt-BR" sz="800" baseline="30000" dirty="0">
                <a:solidFill>
                  <a:srgbClr val="374151"/>
                </a:solidFill>
                <a:latin typeface="Noto Sans" panose="020B0502040504020204" pitchFamily="34" charset="0"/>
                <a:ea typeface="Noto Sans" panose="020B0502040504020204" pitchFamily="34" charset="0"/>
              </a:rPr>
              <a:t>–1</a:t>
            </a:r>
            <a:r>
              <a:rPr lang="pt-BR" sz="800" dirty="0">
                <a:solidFill>
                  <a:srgbClr val="374151"/>
                </a:solidFill>
                <a:latin typeface="Noto Sans" panose="020B0502040504020204" pitchFamily="34" charset="0"/>
                <a:ea typeface="Noto Sans" panose="020B0502040504020204" pitchFamily="34" charset="0"/>
              </a:rPr>
              <a:t> h</a:t>
            </a:r>
            <a:r>
              <a:rPr lang="pt-BR" sz="800" baseline="30000" dirty="0">
                <a:solidFill>
                  <a:srgbClr val="374151"/>
                </a:solidFill>
                <a:latin typeface="Noto Sans" panose="020B0502040504020204" pitchFamily="34" charset="0"/>
                <a:ea typeface="Noto Sans" panose="020B0502040504020204" pitchFamily="34" charset="0"/>
              </a:rPr>
              <a:t>–1</a:t>
            </a:r>
            <a:endParaRPr lang="it-IT" sz="800" baseline="30000" dirty="0">
              <a:solidFill>
                <a:srgbClr val="374151"/>
              </a:solidFill>
              <a:latin typeface="Noto Sans" panose="020B0502040504020204" pitchFamily="34" charset="0"/>
              <a:ea typeface="Noto Sans" panose="020B0502040504020204" pitchFamily="34" charset="0"/>
            </a:endParaRPr>
          </a:p>
        </p:txBody>
      </p:sp>
    </p:spTree>
    <p:extLst>
      <p:ext uri="{BB962C8B-B14F-4D97-AF65-F5344CB8AC3E}">
        <p14:creationId xmlns:p14="http://schemas.microsoft.com/office/powerpoint/2010/main" val="245694595"/>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72860A76-A12F-D8D1-9709-AB7650B9F0BC}"/>
              </a:ext>
            </a:extLst>
          </p:cNvPr>
          <p:cNvSpPr txBox="1">
            <a:spLocks/>
          </p:cNvSpPr>
          <p:nvPr/>
        </p:nvSpPr>
        <p:spPr bwMode="auto">
          <a:xfrm>
            <a:off x="406970" y="127595"/>
            <a:ext cx="466908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it-IT" altLang="it-IT" sz="1600" b="1" dirty="0">
                <a:solidFill>
                  <a:srgbClr val="202124"/>
                </a:solidFill>
                <a:latin typeface="Noto Sans" panose="020B0502040504020204" pitchFamily="34" charset="0"/>
                <a:ea typeface="Noto Sans" panose="020B0502040504020204" pitchFamily="34" charset="0"/>
                <a:cs typeface="Noto Sans" panose="020B0502040504020204" pitchFamily="34" charset="0"/>
              </a:rPr>
              <a:t>AMMONIA PRODUCTION ON A LARGE SCALE</a:t>
            </a:r>
          </a:p>
        </p:txBody>
      </p:sp>
      <p:sp>
        <p:nvSpPr>
          <p:cNvPr id="12" name="Google Shape;972;p31">
            <a:extLst>
              <a:ext uri="{FF2B5EF4-FFF2-40B4-BE49-F238E27FC236}">
                <a16:creationId xmlns:a16="http://schemas.microsoft.com/office/drawing/2014/main" id="{A454DE42-5CA9-100A-EF3D-83C0C6B9BF03}"/>
              </a:ext>
            </a:extLst>
          </p:cNvPr>
          <p:cNvSpPr>
            <a:spLocks noChangeArrowheads="1"/>
          </p:cNvSpPr>
          <p:nvPr/>
        </p:nvSpPr>
        <p:spPr bwMode="auto">
          <a:xfrm>
            <a:off x="48196" y="95845"/>
            <a:ext cx="379412" cy="37782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r>
              <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sym typeface="Fira Sans" pitchFamily="34" charset="0"/>
              </a:rPr>
              <a:t>4</a:t>
            </a: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cxnSp>
        <p:nvCxnSpPr>
          <p:cNvPr id="14" name="Connettore a gomito 13">
            <a:extLst>
              <a:ext uri="{FF2B5EF4-FFF2-40B4-BE49-F238E27FC236}">
                <a16:creationId xmlns:a16="http://schemas.microsoft.com/office/drawing/2014/main" id="{F24A1D7F-AD05-439A-2B47-2A6067D0FE45}"/>
              </a:ext>
            </a:extLst>
          </p:cNvPr>
          <p:cNvCxnSpPr/>
          <p:nvPr/>
        </p:nvCxnSpPr>
        <p:spPr>
          <a:xfrm flipV="1">
            <a:off x="2062733" y="283170"/>
            <a:ext cx="7938" cy="158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2" name="Google Shape;972;p31">
            <a:extLst>
              <a:ext uri="{FF2B5EF4-FFF2-40B4-BE49-F238E27FC236}">
                <a16:creationId xmlns:a16="http://schemas.microsoft.com/office/drawing/2014/main" id="{39B39B08-7600-E005-8274-035A85B06171}"/>
              </a:ext>
            </a:extLst>
          </p:cNvPr>
          <p:cNvSpPr>
            <a:spLocks noChangeAspect="1" noChangeArrowheads="1"/>
          </p:cNvSpPr>
          <p:nvPr/>
        </p:nvSpPr>
        <p:spPr bwMode="auto">
          <a:xfrm>
            <a:off x="163122" y="582910"/>
            <a:ext cx="144463" cy="142875"/>
          </a:xfrm>
          <a:custGeom>
            <a:avLst/>
            <a:gdLst>
              <a:gd name="T0" fmla="*/ 0 w 4763"/>
              <a:gd name="T1" fmla="*/ 0 h 4763"/>
              <a:gd name="T2" fmla="*/ 4763 w 4763"/>
              <a:gd name="T3" fmla="*/ 4763 h 4763"/>
            </a:gdLst>
            <a:ahLst/>
            <a:cxnLst/>
            <a:rect l="T0" t="T1" r="T2" b="T3"/>
            <a:pathLst>
              <a:path w="4763" h="4763" extrusionOk="0">
                <a:moveTo>
                  <a:pt x="2381" y="4762"/>
                </a:moveTo>
                <a:cubicBezTo>
                  <a:pt x="3679" y="4762"/>
                  <a:pt x="4763" y="3727"/>
                  <a:pt x="4763" y="2381"/>
                </a:cubicBezTo>
                <a:cubicBezTo>
                  <a:pt x="4763" y="1095"/>
                  <a:pt x="3679" y="0"/>
                  <a:pt x="2381" y="0"/>
                </a:cubicBezTo>
                <a:cubicBezTo>
                  <a:pt x="1048" y="0"/>
                  <a:pt x="0" y="1095"/>
                  <a:pt x="0" y="2381"/>
                </a:cubicBezTo>
                <a:cubicBezTo>
                  <a:pt x="0" y="3727"/>
                  <a:pt x="1048" y="4762"/>
                  <a:pt x="2381" y="4762"/>
                </a:cubicBezTo>
                <a:close/>
              </a:path>
            </a:pathLst>
          </a:custGeom>
          <a:solidFill>
            <a:schemeClr val="accent4"/>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defRPr/>
            </a:pPr>
            <a:endParaRPr lang="it-IT" altLang="it-IT" sz="1600" b="1" dirty="0">
              <a:solidFill>
                <a:schemeClr val="accent6">
                  <a:lumMod val="1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6" name="Text Placeholder 1">
            <a:extLst>
              <a:ext uri="{FF2B5EF4-FFF2-40B4-BE49-F238E27FC236}">
                <a16:creationId xmlns:a16="http://schemas.microsoft.com/office/drawing/2014/main" id="{4779F2CE-8CEC-84E3-69BE-3EB686D0FACC}"/>
              </a:ext>
            </a:extLst>
          </p:cNvPr>
          <p:cNvSpPr txBox="1">
            <a:spLocks/>
          </p:cNvSpPr>
          <p:nvPr/>
        </p:nvSpPr>
        <p:spPr bwMode="auto">
          <a:xfrm>
            <a:off x="307585" y="516111"/>
            <a:ext cx="311576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latinLnBrk="1" hangingPunct="1">
              <a:spcBef>
                <a:spcPct val="20000"/>
              </a:spcBef>
              <a:buClr>
                <a:srgbClr val="000000"/>
              </a:buClr>
            </a:pPr>
            <a:r>
              <a:rPr lang="en-US" altLang="it-IT" sz="1200" b="1" dirty="0">
                <a:solidFill>
                  <a:schemeClr val="tx1"/>
                </a:solidFill>
                <a:latin typeface="Noto Sans" panose="020B0502040504020204" pitchFamily="34" charset="0"/>
                <a:ea typeface="Noto Sans" panose="020B0502040504020204" pitchFamily="34" charset="0"/>
                <a:cs typeface="Noto Sans" panose="020B0502040504020204" pitchFamily="34" charset="0"/>
              </a:rPr>
              <a:t>The Haber-Bosch process and its role</a:t>
            </a:r>
            <a:endParaRPr lang="en-US" altLang="ko-KR" sz="1200" b="1"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ontserrat" panose="00000500000000000000" pitchFamily="2" charset="0"/>
            </a:endParaRPr>
          </a:p>
        </p:txBody>
      </p:sp>
      <p:sp>
        <p:nvSpPr>
          <p:cNvPr id="28" name="CasellaDiTesto 27">
            <a:extLst>
              <a:ext uri="{FF2B5EF4-FFF2-40B4-BE49-F238E27FC236}">
                <a16:creationId xmlns:a16="http://schemas.microsoft.com/office/drawing/2014/main" id="{6D331B8C-FC4B-DD4B-847F-1549960993F3}"/>
              </a:ext>
            </a:extLst>
          </p:cNvPr>
          <p:cNvSpPr txBox="1"/>
          <p:nvPr/>
        </p:nvSpPr>
        <p:spPr>
          <a:xfrm>
            <a:off x="35297" y="876282"/>
            <a:ext cx="5612035" cy="1754326"/>
          </a:xfrm>
          <a:prstGeom prst="rect">
            <a:avLst/>
          </a:prstGeom>
          <a:noFill/>
        </p:spPr>
        <p:txBody>
          <a:bodyPr wrap="square">
            <a:spAutoFit/>
          </a:bodyPr>
          <a:lstStyle/>
          <a:p>
            <a:pPr algn="just"/>
            <a:r>
              <a:rPr lang="en-US" sz="1400" b="0" i="0" dirty="0">
                <a:effectLst/>
                <a:latin typeface="Noto Sans" panose="020B0502040504020204" pitchFamily="34" charset="0"/>
                <a:ea typeface="Noto Sans" panose="020B0502040504020204" pitchFamily="34" charset="0"/>
                <a:cs typeface="Noto Sans" panose="020B0502040504020204" pitchFamily="34" charset="0"/>
              </a:rPr>
              <a:t>“The Haber-Bosch process is the primary method in producing ammonia from nitrogen and hydrogen</a:t>
            </a:r>
            <a:r>
              <a:rPr lang="en-US" sz="1400" dirty="0">
                <a:latin typeface="Noto Sans" panose="020B0502040504020204" pitchFamily="34" charset="0"/>
                <a:ea typeface="Noto Sans" panose="020B0502040504020204" pitchFamily="34" charset="0"/>
                <a:cs typeface="Noto Sans" panose="020B0502040504020204" pitchFamily="34" charset="0"/>
              </a:rPr>
              <a:t>”</a:t>
            </a:r>
          </a:p>
          <a:p>
            <a:pPr algn="just"/>
            <a:endParaRPr lang="en-US" sz="1400" b="0" i="0" dirty="0">
              <a:effectLst/>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From 1909 until 1913, Carl Bosch  (BASF) transformed Fritz Haber's tabletop demonstration of a method to fix nitrogen using high-pressure chemistry into an important </a:t>
            </a:r>
            <a:r>
              <a:rPr lang="en-US" sz="1100" b="1" i="1" dirty="0">
                <a:latin typeface="Noto Sans" panose="020B0502040504020204" pitchFamily="34" charset="0"/>
                <a:ea typeface="Noto Sans" panose="020B0502040504020204" pitchFamily="34" charset="0"/>
                <a:cs typeface="Noto Sans" panose="020B0502040504020204" pitchFamily="34" charset="0"/>
              </a:rPr>
              <a:t>industrial process </a:t>
            </a:r>
            <a:r>
              <a:rPr lang="en-US" sz="1100" i="1" dirty="0">
                <a:latin typeface="Noto Sans" panose="020B0502040504020204" pitchFamily="34" charset="0"/>
                <a:ea typeface="Noto Sans" panose="020B0502040504020204" pitchFamily="34" charset="0"/>
                <a:cs typeface="Noto Sans" panose="020B0502040504020204" pitchFamily="34" charset="0"/>
              </a:rPr>
              <a:t>to produce megatons of fertilizer and explosives;</a:t>
            </a:r>
          </a:p>
          <a:p>
            <a:pPr marL="171450" indent="-171450" algn="just">
              <a:buFont typeface="Arial" panose="020B0604020202020204" pitchFamily="34" charset="0"/>
              <a:buChar char="•"/>
            </a:pPr>
            <a:endParaRPr lang="en-US" sz="1100" i="1" dirty="0">
              <a:latin typeface="Noto Sans" panose="020B0502040504020204" pitchFamily="34" charset="0"/>
              <a:ea typeface="Noto Sans" panose="020B0502040504020204" pitchFamily="34" charset="0"/>
              <a:cs typeface="Noto Sans" panose="020B0502040504020204" pitchFamily="34" charset="0"/>
            </a:endParaRPr>
          </a:p>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To do this, he constructed a plant and equipment that would function effectively under high gas pressures and high temperatures;</a:t>
            </a:r>
            <a:endParaRPr lang="en-US" sz="1100" i="1" dirty="0">
              <a:solidFill>
                <a:srgbClr val="4B5564"/>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30" name="Immagine 29">
            <a:extLst>
              <a:ext uri="{FF2B5EF4-FFF2-40B4-BE49-F238E27FC236}">
                <a16:creationId xmlns:a16="http://schemas.microsoft.com/office/drawing/2014/main" id="{89343B4C-2474-357E-617A-4BB64FCD7554}"/>
              </a:ext>
            </a:extLst>
          </p:cNvPr>
          <p:cNvPicPr>
            <a:picLocks noChangeAspect="1"/>
          </p:cNvPicPr>
          <p:nvPr/>
        </p:nvPicPr>
        <p:blipFill rotWithShape="1">
          <a:blip r:embed="rId3"/>
          <a:srcRect l="32926" r="32475" b="30541"/>
          <a:stretch/>
        </p:blipFill>
        <p:spPr>
          <a:xfrm>
            <a:off x="5675071" y="431589"/>
            <a:ext cx="1444243" cy="1801553"/>
          </a:xfrm>
          <a:prstGeom prst="rect">
            <a:avLst/>
          </a:prstGeom>
        </p:spPr>
      </p:pic>
      <p:pic>
        <p:nvPicPr>
          <p:cNvPr id="2" name="Immagine 1">
            <a:extLst>
              <a:ext uri="{FF2B5EF4-FFF2-40B4-BE49-F238E27FC236}">
                <a16:creationId xmlns:a16="http://schemas.microsoft.com/office/drawing/2014/main" id="{5B5F53E5-B18A-327D-839C-01A61970B229}"/>
              </a:ext>
            </a:extLst>
          </p:cNvPr>
          <p:cNvPicPr>
            <a:picLocks noChangeAspect="1"/>
          </p:cNvPicPr>
          <p:nvPr/>
        </p:nvPicPr>
        <p:blipFill rotWithShape="1">
          <a:blip r:embed="rId3"/>
          <a:srcRect l="32926" t="70473" r="32475"/>
          <a:stretch/>
        </p:blipFill>
        <p:spPr>
          <a:xfrm>
            <a:off x="7283395" y="785270"/>
            <a:ext cx="1713010" cy="908373"/>
          </a:xfrm>
          <a:prstGeom prst="rect">
            <a:avLst/>
          </a:prstGeom>
        </p:spPr>
      </p:pic>
      <p:sp>
        <p:nvSpPr>
          <p:cNvPr id="4" name="CasellaDiTesto 3">
            <a:extLst>
              <a:ext uri="{FF2B5EF4-FFF2-40B4-BE49-F238E27FC236}">
                <a16:creationId xmlns:a16="http://schemas.microsoft.com/office/drawing/2014/main" id="{11B34743-6D34-D049-92A3-1D53FBF8A1A6}"/>
              </a:ext>
            </a:extLst>
          </p:cNvPr>
          <p:cNvSpPr txBox="1"/>
          <p:nvPr/>
        </p:nvSpPr>
        <p:spPr>
          <a:xfrm>
            <a:off x="-16500" y="4709949"/>
            <a:ext cx="2651315" cy="461665"/>
          </a:xfrm>
          <a:prstGeom prst="rect">
            <a:avLst/>
          </a:prstGeom>
          <a:noFill/>
        </p:spPr>
        <p:txBody>
          <a:bodyPr wrap="square">
            <a:spAutoFit/>
          </a:bodyPr>
          <a:lstStyle/>
          <a:p>
            <a:r>
              <a:rPr lang="it-IT" sz="600" b="0" i="0"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 </a:t>
            </a:r>
            <a:r>
              <a:rPr lang="it-IT" sz="600" b="0" i="0" dirty="0" err="1">
                <a:solidFill>
                  <a:srgbClr val="000000"/>
                </a:solidFill>
                <a:effectLst/>
                <a:latin typeface="Noto Sans" panose="020B0502040504020204" pitchFamily="34" charset="0"/>
                <a:ea typeface="Noto Sans" panose="020B0502040504020204" pitchFamily="34" charset="0"/>
                <a:cs typeface="Noto Sans" panose="020B0502040504020204" pitchFamily="34" charset="0"/>
              </a:rPr>
              <a:t>Mittasch</a:t>
            </a:r>
            <a:r>
              <a:rPr lang="it-IT" sz="600" b="0" i="0"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 A., </a:t>
            </a:r>
            <a:r>
              <a:rPr lang="it-IT" sz="600" b="0" i="0" dirty="0" err="1">
                <a:solidFill>
                  <a:srgbClr val="000000"/>
                </a:solidFill>
                <a:effectLst/>
                <a:latin typeface="Noto Sans" panose="020B0502040504020204" pitchFamily="34" charset="0"/>
                <a:ea typeface="Noto Sans" panose="020B0502040504020204" pitchFamily="34" charset="0"/>
                <a:cs typeface="Noto Sans" panose="020B0502040504020204" pitchFamily="34" charset="0"/>
              </a:rPr>
              <a:t>Geschichte</a:t>
            </a:r>
            <a:r>
              <a:rPr lang="it-IT" sz="600" b="0" i="0"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 </a:t>
            </a:r>
            <a:r>
              <a:rPr lang="it-IT" sz="600" b="0" i="0" dirty="0" err="1">
                <a:solidFill>
                  <a:srgbClr val="000000"/>
                </a:solidFill>
                <a:effectLst/>
                <a:latin typeface="Noto Sans" panose="020B0502040504020204" pitchFamily="34" charset="0"/>
                <a:ea typeface="Noto Sans" panose="020B0502040504020204" pitchFamily="34" charset="0"/>
                <a:cs typeface="Noto Sans" panose="020B0502040504020204" pitchFamily="34" charset="0"/>
              </a:rPr>
              <a:t>der</a:t>
            </a:r>
            <a:r>
              <a:rPr lang="it-IT" sz="600" b="0" i="0"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 </a:t>
            </a:r>
            <a:r>
              <a:rPr lang="it-IT" sz="600" b="0" i="0" dirty="0" err="1">
                <a:solidFill>
                  <a:srgbClr val="000000"/>
                </a:solidFill>
                <a:effectLst/>
                <a:latin typeface="Noto Sans" panose="020B0502040504020204" pitchFamily="34" charset="0"/>
                <a:ea typeface="Noto Sans" panose="020B0502040504020204" pitchFamily="34" charset="0"/>
                <a:cs typeface="Noto Sans" panose="020B0502040504020204" pitchFamily="34" charset="0"/>
              </a:rPr>
              <a:t>Ammoniaksynthese</a:t>
            </a:r>
            <a:r>
              <a:rPr lang="it-IT" sz="600" b="0" i="0"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 1951, </a:t>
            </a:r>
            <a:r>
              <a:rPr lang="it-IT" sz="600" b="0" i="0" dirty="0" err="1">
                <a:solidFill>
                  <a:srgbClr val="000000"/>
                </a:solidFill>
                <a:effectLst/>
                <a:latin typeface="Noto Sans" panose="020B0502040504020204" pitchFamily="34" charset="0"/>
                <a:ea typeface="Noto Sans" panose="020B0502040504020204" pitchFamily="34" charset="0"/>
                <a:cs typeface="Noto Sans" panose="020B0502040504020204" pitchFamily="34" charset="0"/>
              </a:rPr>
              <a:t>Weinheim</a:t>
            </a:r>
            <a:r>
              <a:rPr lang="it-IT" sz="600" b="0" i="0"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 </a:t>
            </a:r>
            <a:r>
              <a:rPr lang="it-IT" sz="600" b="0" i="0" dirty="0" err="1">
                <a:solidFill>
                  <a:srgbClr val="000000"/>
                </a:solidFill>
                <a:effectLst/>
                <a:latin typeface="Noto Sans" panose="020B0502040504020204" pitchFamily="34" charset="0"/>
                <a:ea typeface="Noto Sans" panose="020B0502040504020204" pitchFamily="34" charset="0"/>
                <a:cs typeface="Noto Sans" panose="020B0502040504020204" pitchFamily="34" charset="0"/>
              </a:rPr>
              <a:t>Verlag</a:t>
            </a:r>
            <a:r>
              <a:rPr lang="it-IT" sz="600" b="0" i="0"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 </a:t>
            </a:r>
            <a:r>
              <a:rPr lang="it-IT" sz="600" b="0" i="0" dirty="0" err="1">
                <a:solidFill>
                  <a:srgbClr val="000000"/>
                </a:solidFill>
                <a:effectLst/>
                <a:latin typeface="Noto Sans" panose="020B0502040504020204" pitchFamily="34" charset="0"/>
                <a:ea typeface="Noto Sans" panose="020B0502040504020204" pitchFamily="34" charset="0"/>
                <a:cs typeface="Noto Sans" panose="020B0502040504020204" pitchFamily="34" charset="0"/>
              </a:rPr>
              <a:t>Chemie</a:t>
            </a:r>
            <a:r>
              <a:rPr lang="it-IT" sz="600" b="0" i="0"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a:t>
            </a:r>
            <a:br>
              <a:rPr lang="it-IT" sz="600" dirty="0">
                <a:latin typeface="Noto Sans" panose="020B0502040504020204" pitchFamily="34" charset="0"/>
                <a:ea typeface="Noto Sans" panose="020B0502040504020204" pitchFamily="34" charset="0"/>
                <a:cs typeface="Noto Sans" panose="020B0502040504020204" pitchFamily="34" charset="0"/>
              </a:rPr>
            </a:br>
            <a:r>
              <a:rPr lang="it-IT" sz="600" b="0" i="0"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 </a:t>
            </a:r>
            <a:r>
              <a:rPr lang="it-IT" sz="600" b="0" i="0" dirty="0" err="1">
                <a:solidFill>
                  <a:srgbClr val="000000"/>
                </a:solidFill>
                <a:effectLst/>
                <a:latin typeface="Noto Sans" panose="020B0502040504020204" pitchFamily="34" charset="0"/>
                <a:ea typeface="Noto Sans" panose="020B0502040504020204" pitchFamily="34" charset="0"/>
                <a:cs typeface="Noto Sans" panose="020B0502040504020204" pitchFamily="34" charset="0"/>
              </a:rPr>
              <a:t>Partington</a:t>
            </a:r>
            <a:r>
              <a:rPr lang="it-IT" sz="600" b="0" i="0"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 J.R. and L.H. Parker, The </a:t>
            </a:r>
            <a:r>
              <a:rPr lang="it-IT" sz="600" b="0" i="0" dirty="0" err="1">
                <a:solidFill>
                  <a:srgbClr val="000000"/>
                </a:solidFill>
                <a:effectLst/>
                <a:latin typeface="Noto Sans" panose="020B0502040504020204" pitchFamily="34" charset="0"/>
                <a:ea typeface="Noto Sans" panose="020B0502040504020204" pitchFamily="34" charset="0"/>
                <a:cs typeface="Noto Sans" panose="020B0502040504020204" pitchFamily="34" charset="0"/>
              </a:rPr>
              <a:t>Nitrogen</a:t>
            </a:r>
            <a:r>
              <a:rPr lang="it-IT" sz="600" b="0" i="0"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 Industry. 1922, London: Constable.</a:t>
            </a:r>
            <a:endParaRPr lang="it-IT" sz="600" dirty="0">
              <a:latin typeface="Noto Sans" panose="020B0502040504020204" pitchFamily="34" charset="0"/>
              <a:ea typeface="Noto Sans" panose="020B0502040504020204" pitchFamily="34" charset="0"/>
              <a:cs typeface="Noto Sans" panose="020B0502040504020204" pitchFamily="34" charset="0"/>
            </a:endParaRPr>
          </a:p>
        </p:txBody>
      </p:sp>
      <p:sp>
        <p:nvSpPr>
          <p:cNvPr id="5" name="CasellaDiTesto 4">
            <a:extLst>
              <a:ext uri="{FF2B5EF4-FFF2-40B4-BE49-F238E27FC236}">
                <a16:creationId xmlns:a16="http://schemas.microsoft.com/office/drawing/2014/main" id="{A06D4000-86F4-200C-3BE5-813818D8BD01}"/>
              </a:ext>
            </a:extLst>
          </p:cNvPr>
          <p:cNvSpPr txBox="1"/>
          <p:nvPr/>
        </p:nvSpPr>
        <p:spPr>
          <a:xfrm>
            <a:off x="5844983" y="11942"/>
            <a:ext cx="3297479" cy="430887"/>
          </a:xfrm>
          <a:prstGeom prst="rect">
            <a:avLst/>
          </a:prstGeom>
          <a:noFill/>
        </p:spPr>
        <p:txBody>
          <a:bodyPr wrap="square">
            <a:spAutoFit/>
          </a:bodyPr>
          <a:lstStyle/>
          <a:p>
            <a:pPr algn="ctr"/>
            <a:r>
              <a:rPr lang="en-US" sz="1100" b="1"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A Chemical Reaction Revolutionized Farming 100 Years Ago.</a:t>
            </a:r>
          </a:p>
        </p:txBody>
      </p:sp>
      <p:sp>
        <p:nvSpPr>
          <p:cNvPr id="8" name="CasellaDiTesto 7">
            <a:extLst>
              <a:ext uri="{FF2B5EF4-FFF2-40B4-BE49-F238E27FC236}">
                <a16:creationId xmlns:a16="http://schemas.microsoft.com/office/drawing/2014/main" id="{0C1A0793-953E-652E-D5DB-3C282B93D625}"/>
              </a:ext>
            </a:extLst>
          </p:cNvPr>
          <p:cNvSpPr txBox="1"/>
          <p:nvPr/>
        </p:nvSpPr>
        <p:spPr>
          <a:xfrm>
            <a:off x="5696608" y="4764683"/>
            <a:ext cx="3497400" cy="400110"/>
          </a:xfrm>
          <a:prstGeom prst="rect">
            <a:avLst/>
          </a:prstGeom>
          <a:noFill/>
        </p:spPr>
        <p:txBody>
          <a:bodyPr wrap="square">
            <a:spAutoFit/>
          </a:bodyPr>
          <a:lstStyle/>
          <a:p>
            <a:pPr algn="ctr"/>
            <a:r>
              <a:rPr lang="en-US" sz="1000" dirty="0">
                <a:latin typeface="Noto Sans" panose="020B0502040504020204" pitchFamily="34" charset="0"/>
                <a:ea typeface="Noto Sans" panose="020B0502040504020204" pitchFamily="34" charset="0"/>
                <a:cs typeface="Noto Sans" panose="020B0502040504020204" pitchFamily="34" charset="0"/>
              </a:rPr>
              <a:t>20 m high-pressure steel reactor for Haber process at the Karlsruhe Institute of Technology, Germany.</a:t>
            </a:r>
            <a:endParaRPr lang="it-IT" sz="1000" dirty="0">
              <a:latin typeface="Noto Sans" panose="020B0502040504020204" pitchFamily="34" charset="0"/>
              <a:ea typeface="Noto Sans" panose="020B0502040504020204" pitchFamily="34" charset="0"/>
              <a:cs typeface="Noto Sans" panose="020B0502040504020204" pitchFamily="34" charset="0"/>
            </a:endParaRPr>
          </a:p>
        </p:txBody>
      </p:sp>
      <p:pic>
        <p:nvPicPr>
          <p:cNvPr id="9" name="Immagine 8">
            <a:extLst>
              <a:ext uri="{FF2B5EF4-FFF2-40B4-BE49-F238E27FC236}">
                <a16:creationId xmlns:a16="http://schemas.microsoft.com/office/drawing/2014/main" id="{2FF62507-A532-AEE4-EC67-C31D74928232}"/>
              </a:ext>
            </a:extLst>
          </p:cNvPr>
          <p:cNvPicPr>
            <a:picLocks noChangeAspect="1"/>
          </p:cNvPicPr>
          <p:nvPr/>
        </p:nvPicPr>
        <p:blipFill>
          <a:blip r:embed="rId4"/>
          <a:stretch>
            <a:fillRect/>
          </a:stretch>
        </p:blipFill>
        <p:spPr>
          <a:xfrm>
            <a:off x="7439031" y="2268673"/>
            <a:ext cx="1651613" cy="2474326"/>
          </a:xfrm>
          <a:prstGeom prst="rect">
            <a:avLst/>
          </a:prstGeom>
        </p:spPr>
      </p:pic>
      <p:pic>
        <p:nvPicPr>
          <p:cNvPr id="11268" name="Picture 4" descr="undefined">
            <a:extLst>
              <a:ext uri="{FF2B5EF4-FFF2-40B4-BE49-F238E27FC236}">
                <a16:creationId xmlns:a16="http://schemas.microsoft.com/office/drawing/2014/main" id="{1D844001-D982-B1DE-3465-047F7779A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0032" y="2265579"/>
            <a:ext cx="1651613" cy="2477420"/>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C00C7BF7-03BD-CBC9-C0A5-2B1F137E4162}"/>
              </a:ext>
            </a:extLst>
          </p:cNvPr>
          <p:cNvSpPr txBox="1"/>
          <p:nvPr/>
        </p:nvSpPr>
        <p:spPr>
          <a:xfrm>
            <a:off x="35297" y="2695377"/>
            <a:ext cx="2599518" cy="1785104"/>
          </a:xfrm>
          <a:prstGeom prst="rect">
            <a:avLst/>
          </a:prstGeom>
          <a:noFill/>
        </p:spPr>
        <p:txBody>
          <a:bodyPr wrap="square">
            <a:spAutoFit/>
          </a:bodyPr>
          <a:lstStyle/>
          <a:p>
            <a:pPr marL="171450" indent="-171450" algn="just">
              <a:buFont typeface="Arial" panose="020B0604020202020204" pitchFamily="34" charset="0"/>
              <a:buChar char="•"/>
            </a:pPr>
            <a:r>
              <a:rPr lang="en-US" sz="1100" i="1" dirty="0">
                <a:latin typeface="Noto Sans" panose="020B0502040504020204" pitchFamily="34" charset="0"/>
                <a:ea typeface="Noto Sans" panose="020B0502040504020204" pitchFamily="34" charset="0"/>
                <a:cs typeface="Noto Sans" panose="020B0502040504020204" pitchFamily="34" charset="0"/>
              </a:rPr>
              <a:t>The first full-scale Haber-Bosch plant was erected in </a:t>
            </a:r>
            <a:r>
              <a:rPr lang="en-US" sz="1100" b="1" i="1" dirty="0" err="1">
                <a:latin typeface="Noto Sans" panose="020B0502040504020204" pitchFamily="34" charset="0"/>
                <a:ea typeface="Noto Sans" panose="020B0502040504020204" pitchFamily="34" charset="0"/>
                <a:cs typeface="Noto Sans" panose="020B0502040504020204" pitchFamily="34" charset="0"/>
              </a:rPr>
              <a:t>Oppau</a:t>
            </a:r>
            <a:r>
              <a:rPr lang="en-US" sz="1100" b="1" i="1" dirty="0">
                <a:latin typeface="Noto Sans" panose="020B0502040504020204" pitchFamily="34" charset="0"/>
                <a:ea typeface="Noto Sans" panose="020B0502040504020204" pitchFamily="34" charset="0"/>
                <a:cs typeface="Noto Sans" panose="020B0502040504020204" pitchFamily="34" charset="0"/>
              </a:rPr>
              <a:t>, Germany (1913), </a:t>
            </a:r>
            <a:r>
              <a:rPr lang="en-US" sz="1100" i="1" dirty="0">
                <a:latin typeface="Noto Sans" panose="020B0502040504020204" pitchFamily="34" charset="0"/>
                <a:ea typeface="Noto Sans" panose="020B0502040504020204" pitchFamily="34" charset="0"/>
                <a:cs typeface="Noto Sans" panose="020B0502040504020204" pitchFamily="34" charset="0"/>
              </a:rPr>
              <a:t>now part of Ludwigshafen. This factory was able to </a:t>
            </a:r>
            <a:r>
              <a:rPr lang="en-US" sz="1100" b="1" i="1" dirty="0">
                <a:latin typeface="Noto Sans" panose="020B0502040504020204" pitchFamily="34" charset="0"/>
                <a:ea typeface="Noto Sans" panose="020B0502040504020204" pitchFamily="34" charset="0"/>
                <a:cs typeface="Noto Sans" panose="020B0502040504020204" pitchFamily="34" charset="0"/>
              </a:rPr>
              <a:t>produce 30 tons of ammonia per day with 300 Kg of the doubly promoted iron catalyst </a:t>
            </a:r>
            <a:r>
              <a:rPr lang="en-US" sz="1100" i="1" dirty="0">
                <a:latin typeface="Noto Sans" panose="020B0502040504020204" pitchFamily="34" charset="0"/>
                <a:ea typeface="Noto Sans" panose="020B0502040504020204" pitchFamily="34" charset="0"/>
                <a:cs typeface="Noto Sans" panose="020B0502040504020204" pitchFamily="34" charset="0"/>
              </a:rPr>
              <a:t>with a total pressure of 200 atmospheres of the nitrogen and hydrogen reactant gasses [1-2].</a:t>
            </a:r>
            <a:endParaRPr lang="it-IT" sz="1100" i="1" dirty="0">
              <a:latin typeface="Noto Sans" panose="020B0502040504020204" pitchFamily="34" charset="0"/>
              <a:ea typeface="Noto Sans" panose="020B0502040504020204" pitchFamily="34" charset="0"/>
              <a:cs typeface="Noto Sans" panose="020B0502040504020204" pitchFamily="34" charset="0"/>
            </a:endParaRPr>
          </a:p>
        </p:txBody>
      </p:sp>
      <p:pic>
        <p:nvPicPr>
          <p:cNvPr id="17" name="Immagine 16">
            <a:extLst>
              <a:ext uri="{FF2B5EF4-FFF2-40B4-BE49-F238E27FC236}">
                <a16:creationId xmlns:a16="http://schemas.microsoft.com/office/drawing/2014/main" id="{7CF6A86A-B2B9-80AB-789C-E80B621A3FF6}"/>
              </a:ext>
            </a:extLst>
          </p:cNvPr>
          <p:cNvPicPr>
            <a:picLocks noChangeAspect="1"/>
          </p:cNvPicPr>
          <p:nvPr/>
        </p:nvPicPr>
        <p:blipFill>
          <a:blip r:embed="rId6"/>
          <a:stretch>
            <a:fillRect/>
          </a:stretch>
        </p:blipFill>
        <p:spPr>
          <a:xfrm>
            <a:off x="2634815" y="2621658"/>
            <a:ext cx="3048867" cy="2519272"/>
          </a:xfrm>
          <a:prstGeom prst="rect">
            <a:avLst/>
          </a:prstGeom>
        </p:spPr>
      </p:pic>
    </p:spTree>
    <p:extLst>
      <p:ext uri="{BB962C8B-B14F-4D97-AF65-F5344CB8AC3E}">
        <p14:creationId xmlns:p14="http://schemas.microsoft.com/office/powerpoint/2010/main" val="1386908759"/>
      </p:ext>
    </p:extLst>
  </p:cSld>
  <p:clrMapOvr>
    <a:masterClrMapping/>
  </p:clrMapOvr>
  <p:transition>
    <p:fade thruBlk="1"/>
  </p:transition>
</p:sld>
</file>

<file path=ppt/theme/theme1.xml><?xml version="1.0" encoding="utf-8"?>
<a:theme xmlns:a="http://schemas.openxmlformats.org/drawingml/2006/main" name="Contents Slide Master">
  <a:themeElements>
    <a:clrScheme name="Personalizzato 2">
      <a:dk1>
        <a:sysClr val="windowText" lastClr="000000"/>
      </a:dk1>
      <a:lt1>
        <a:srgbClr val="FFFFFF"/>
      </a:lt1>
      <a:dk2>
        <a:srgbClr val="1F497D"/>
      </a:dk2>
      <a:lt2>
        <a:srgbClr val="EEECE1"/>
      </a:lt2>
      <a:accent1>
        <a:srgbClr val="DEF4F6"/>
      </a:accent1>
      <a:accent2>
        <a:srgbClr val="F2A40D"/>
      </a:accent2>
      <a:accent3>
        <a:srgbClr val="DEF4F6"/>
      </a:accent3>
      <a:accent4>
        <a:srgbClr val="F2A40D"/>
      </a:accent4>
      <a:accent5>
        <a:srgbClr val="DEF4F6"/>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Section Break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8940</Words>
  <Application>Microsoft Office PowerPoint</Application>
  <PresentationFormat>Presentazione su schermo (16:9)</PresentationFormat>
  <Paragraphs>718</Paragraphs>
  <Slides>44</Slides>
  <Notes>37</Notes>
  <HiddenSlides>0</HiddenSlides>
  <MMClips>0</MMClips>
  <ScaleCrop>false</ScaleCrop>
  <HeadingPairs>
    <vt:vector size="8" baseType="variant">
      <vt:variant>
        <vt:lpstr>Caratteri utilizzati</vt:lpstr>
      </vt:variant>
      <vt:variant>
        <vt:i4>11</vt:i4>
      </vt:variant>
      <vt:variant>
        <vt:lpstr>Tema</vt:lpstr>
      </vt:variant>
      <vt:variant>
        <vt:i4>2</vt:i4>
      </vt:variant>
      <vt:variant>
        <vt:lpstr>Server OLE incorporati</vt:lpstr>
      </vt:variant>
      <vt:variant>
        <vt:i4>1</vt:i4>
      </vt:variant>
      <vt:variant>
        <vt:lpstr>Titoli diapositive</vt:lpstr>
      </vt:variant>
      <vt:variant>
        <vt:i4>44</vt:i4>
      </vt:variant>
    </vt:vector>
  </HeadingPairs>
  <TitlesOfParts>
    <vt:vector size="58" baseType="lpstr">
      <vt:lpstr>Arial Unicode MS</vt:lpstr>
      <vt:lpstr>Arial</vt:lpstr>
      <vt:lpstr>Calibri</vt:lpstr>
      <vt:lpstr>Cambria Math</vt:lpstr>
      <vt:lpstr>Courier New</vt:lpstr>
      <vt:lpstr>ElsevierGulliver</vt:lpstr>
      <vt:lpstr>Gill Sans MT</vt:lpstr>
      <vt:lpstr>Montserrat</vt:lpstr>
      <vt:lpstr>Noto Sans</vt:lpstr>
      <vt:lpstr>Open Sans</vt:lpstr>
      <vt:lpstr>Wingdings</vt:lpstr>
      <vt:lpstr>Contents Slide Master</vt:lpstr>
      <vt:lpstr>Section Break Slide Master</vt:lpstr>
      <vt:lpstr>Origin50.Graph</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ANTONIO SALVATORE VITA</cp:lastModifiedBy>
  <cp:revision>735</cp:revision>
  <cp:lastPrinted>2024-01-24T17:24:00Z</cp:lastPrinted>
  <dcterms:created xsi:type="dcterms:W3CDTF">2016-12-05T23:26:54Z</dcterms:created>
  <dcterms:modified xsi:type="dcterms:W3CDTF">2024-01-29T12:56:16Z</dcterms:modified>
</cp:coreProperties>
</file>